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1" r:id="rId2"/>
    <p:sldMasterId id="2147483714" r:id="rId3"/>
    <p:sldMasterId id="2147483725" r:id="rId4"/>
  </p:sldMasterIdLst>
  <p:notesMasterIdLst>
    <p:notesMasterId r:id="rId12"/>
  </p:notesMasterIdLst>
  <p:sldIdLst>
    <p:sldId id="372" r:id="rId5"/>
    <p:sldId id="408" r:id="rId6"/>
    <p:sldId id="411" r:id="rId7"/>
    <p:sldId id="374" r:id="rId8"/>
    <p:sldId id="396" r:id="rId9"/>
    <p:sldId id="406" r:id="rId10"/>
    <p:sldId id="410" r:id="rId11"/>
  </p:sldIdLst>
  <p:sldSz cx="6858000" cy="51435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alam" panose="020B0604020202020204" charset="0"/>
      <p:regular r:id="rId17"/>
      <p:bold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宋体" panose="02010600030101010101" pitchFamily="2" charset="-12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C1"/>
    <a:srgbClr val="7EA131"/>
    <a:srgbClr val="000000"/>
    <a:srgbClr val="B7D574"/>
    <a:srgbClr val="70BE44"/>
    <a:srgbClr val="3182C4"/>
    <a:srgbClr val="FFCC00"/>
    <a:srgbClr val="FACD94"/>
    <a:srgbClr val="CC7500"/>
    <a:srgbClr val="FB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95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1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28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08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6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9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8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76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57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50" b="1"/>
            </a:lvl3pPr>
            <a:lvl4pPr marL="1028561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8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5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50" b="1"/>
            </a:lvl3pPr>
            <a:lvl4pPr marL="1028561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8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5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7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96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0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7" indent="0">
              <a:buNone/>
              <a:defRPr sz="750"/>
            </a:lvl3pPr>
            <a:lvl4pPr marL="1028561" indent="0">
              <a:buNone/>
              <a:defRPr sz="675"/>
            </a:lvl4pPr>
            <a:lvl5pPr marL="1371414" indent="0">
              <a:buNone/>
              <a:defRPr sz="675"/>
            </a:lvl5pPr>
            <a:lvl6pPr marL="1714268" indent="0">
              <a:buNone/>
              <a:defRPr sz="675"/>
            </a:lvl6pPr>
            <a:lvl7pPr marL="2057121" indent="0">
              <a:buNone/>
              <a:defRPr sz="675"/>
            </a:lvl7pPr>
            <a:lvl8pPr marL="2399975" indent="0">
              <a:buNone/>
              <a:defRPr sz="675"/>
            </a:lvl8pPr>
            <a:lvl9pPr marL="274282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94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7" indent="0">
              <a:buNone/>
              <a:defRPr sz="1800"/>
            </a:lvl3pPr>
            <a:lvl4pPr marL="1028561" indent="0">
              <a:buNone/>
              <a:defRPr sz="1500"/>
            </a:lvl4pPr>
            <a:lvl5pPr marL="1371414" indent="0">
              <a:buNone/>
              <a:defRPr sz="1500"/>
            </a:lvl5pPr>
            <a:lvl6pPr marL="1714268" indent="0">
              <a:buNone/>
              <a:defRPr sz="1500"/>
            </a:lvl6pPr>
            <a:lvl7pPr marL="2057121" indent="0">
              <a:buNone/>
              <a:defRPr sz="1500"/>
            </a:lvl7pPr>
            <a:lvl8pPr marL="2399975" indent="0">
              <a:buNone/>
              <a:defRPr sz="1500"/>
            </a:lvl8pPr>
            <a:lvl9pPr marL="274282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7" indent="0">
              <a:buNone/>
              <a:defRPr sz="750"/>
            </a:lvl3pPr>
            <a:lvl4pPr marL="1028561" indent="0">
              <a:buNone/>
              <a:defRPr sz="675"/>
            </a:lvl4pPr>
            <a:lvl5pPr marL="1371414" indent="0">
              <a:buNone/>
              <a:defRPr sz="675"/>
            </a:lvl5pPr>
            <a:lvl6pPr marL="1714268" indent="0">
              <a:buNone/>
              <a:defRPr sz="675"/>
            </a:lvl6pPr>
            <a:lvl7pPr marL="2057121" indent="0">
              <a:buNone/>
              <a:defRPr sz="675"/>
            </a:lvl7pPr>
            <a:lvl8pPr marL="2399975" indent="0">
              <a:buNone/>
              <a:defRPr sz="675"/>
            </a:lvl8pPr>
            <a:lvl9pPr marL="274282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3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0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59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5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43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18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867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01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36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865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8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93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8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908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942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3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1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7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3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1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0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517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3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1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32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942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3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1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44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15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556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57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7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68570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0" indent="-257140" algn="l" defTabSz="6857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37" indent="-214283" algn="l" defTabSz="68570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4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7" indent="-171427" algn="l" defTabSz="68570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1" indent="-171427" algn="l" defTabSz="68570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4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8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1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5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7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1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4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8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1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5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8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879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7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2092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33763" y="-81377"/>
            <a:ext cx="2301301" cy="1733197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40" y="3619142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589936" y="2202426"/>
            <a:ext cx="8032955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ĐẾN VỚI TIẾT HỌC MÔN TIẾNG VIỆT</a:t>
            </a:r>
            <a:endParaRPr lang="en-US" sz="2800" b="1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rgbClr val="002060"/>
              </a:solidFill>
              <a:latin typeface="UTM Cookies" panose="02040603050506020204" pitchFamily="18" charset="0"/>
            </a:endParaRPr>
          </a:p>
        </p:txBody>
      </p:sp>
      <p:pic>
        <p:nvPicPr>
          <p:cNvPr id="29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5" y="921490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07">
              <a:buClrTx/>
            </a:pPr>
            <a:endParaRPr lang="zh-CN" altLang="en-US" sz="1013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400050" y="1097654"/>
            <a:ext cx="6229350" cy="30562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1" y="3278197"/>
            <a:ext cx="902686" cy="8769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1432141" y="1787380"/>
            <a:ext cx="4494561" cy="1280379"/>
            <a:chOff x="5744630" y="2690212"/>
            <a:chExt cx="7409772" cy="227622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5" y="3032463"/>
              <a:ext cx="937381" cy="193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7">
                <a:buClrTx/>
              </a:pPr>
              <a:endParaRPr lang="zh-CN" altLang="en-US" sz="6469" b="1" kern="120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2EA79A2-BCF7-41EB-9838-2A67EA477626}"/>
                </a:ext>
              </a:extLst>
            </p:cNvPr>
            <p:cNvSpPr/>
            <p:nvPr/>
          </p:nvSpPr>
          <p:spPr>
            <a:xfrm rot="21310139">
              <a:off x="5744630" y="2690212"/>
              <a:ext cx="7409772" cy="90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7">
                <a:buClrTx/>
              </a:pPr>
              <a:r>
                <a:rPr lang="en-US" altLang="zh-CN" sz="2700" b="1" kern="1200" dirty="0">
                  <a:ln w="1270">
                    <a:solidFill>
                      <a:srgbClr val="7C3C21"/>
                    </a:solidFill>
                  </a:ln>
                  <a:solidFill>
                    <a:srgbClr val="FF778B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Wide Latin" panose="020A0A07050505020404" pitchFamily="18" charset="0"/>
                  <a:ea typeface="小考拉体" panose="02000503000000000000" pitchFamily="2" charset="-122"/>
                  <a:cs typeface="+mn-cs"/>
                </a:rPr>
                <a:t>LUYỆN TẬP</a:t>
              </a:r>
              <a:endParaRPr lang="zh-CN" altLang="en-US" sz="2700" b="1" kern="1200" dirty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Wide Latin" panose="020A0A07050505020404" pitchFamily="18" charset="0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944" y="2379684"/>
            <a:ext cx="629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5763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vốn từ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các loài vật nhỏ bé;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385763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chấm, dấu chấm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hỏi.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6858001" cy="5143500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2426983" y="627662"/>
            <a:ext cx="47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buClrTx/>
              <a:defRPr/>
            </a:pPr>
            <a:r>
              <a:rPr lang="en-US" sz="2400" b="1" kern="1200" dirty="0">
                <a:solidFill>
                  <a:srgbClr val="0000FF"/>
                </a:solidFill>
                <a:ea typeface="+mn-ea"/>
                <a:cs typeface="Times New Roman" pitchFamily="18" charset="0"/>
              </a:rPr>
              <a:t>YÊU CẦU CẦN ĐẠT</a:t>
            </a:r>
            <a:endParaRPr lang="vi-VN" sz="2400" b="1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1655106" y="1599416"/>
            <a:ext cx="4914900" cy="69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vốn từ về các loài vật nhỏ bé.</a:t>
            </a:r>
            <a:endParaRPr lang="en-US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1716070" y="2664333"/>
            <a:ext cx="4853935" cy="688467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50">
              <a:buClrTx/>
              <a:defRPr/>
            </a:pPr>
            <a:r>
              <a:rPr lang="en-US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sử dụng dấu chấm, dấu chấm hỏi. </a:t>
            </a:r>
            <a:endParaRPr lang="en-US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chỉ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loài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vật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đoạn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latin typeface="UTM Avo" panose="02040603050506020204" pitchFamily="18" charset="0"/>
              </a:rPr>
              <a:t>: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99867" y="1279090"/>
            <a:ext cx="26807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Rền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rĩ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kéo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Đúng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anh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dế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Suốt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chậm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trễ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Là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họ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sên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Đêm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thắp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đèn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lên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Là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đom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đóm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(</a:t>
            </a:r>
            <a:r>
              <a:rPr lang="en-US" sz="1800" i="1" dirty="0" err="1" smtClean="0">
                <a:latin typeface="UTM Avo" panose="02040603050506020204" pitchFamily="18" charset="0"/>
              </a:rPr>
              <a:t>Vè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loài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vật</a:t>
            </a:r>
            <a:r>
              <a:rPr lang="en-US" sz="1800" i="1" dirty="0" smtClean="0">
                <a:latin typeface="UTM Avo" panose="02040603050506020204" pitchFamily="18" charset="0"/>
              </a:rPr>
              <a:t>)</a:t>
            </a:r>
            <a:endParaRPr lang="vi-VN" sz="1800" i="1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07" y="1641986"/>
            <a:ext cx="3033109" cy="21427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92593" y="2182762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81199" y="3077497"/>
            <a:ext cx="422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514166" y="3991897"/>
            <a:ext cx="1052051" cy="9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16546" y="1967243"/>
            <a:ext cx="2799120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báo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hè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tới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6545" y="2687603"/>
            <a:ext cx="2799120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sâu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16544" y="3407963"/>
            <a:ext cx="2799120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ra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mật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ngọt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6462" y="523952"/>
            <a:ext cx="6076623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smtClean="0">
                <a:latin typeface="UTM Avo" panose="02040603050506020204" pitchFamily="18" charset="0"/>
              </a:rPr>
              <a:t>Kết hợp từ ngữ ở cột A với từ ngữ ở cột B để tạo câu.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815" y="1967243"/>
            <a:ext cx="1638915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Ve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sầu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814" y="2687603"/>
            <a:ext cx="1638915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Ong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813" y="3407963"/>
            <a:ext cx="1638915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sâu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8051" y="1234560"/>
            <a:ext cx="560438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A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35885" y="1234560"/>
            <a:ext cx="560438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rgbClr val="7EA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B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>
            <a:stCxn id="3" idx="3"/>
            <a:endCxn id="7" idx="1"/>
          </p:cNvCxnSpPr>
          <p:nvPr/>
        </p:nvCxnSpPr>
        <p:spPr>
          <a:xfrm>
            <a:off x="2477730" y="2179330"/>
            <a:ext cx="838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6" idx="3"/>
            <a:endCxn id="9" idx="1"/>
          </p:cNvCxnSpPr>
          <p:nvPr/>
        </p:nvCxnSpPr>
        <p:spPr>
          <a:xfrm>
            <a:off x="2477729" y="2899690"/>
            <a:ext cx="838815" cy="72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3"/>
            <a:endCxn id="8" idx="1"/>
          </p:cNvCxnSpPr>
          <p:nvPr/>
        </p:nvCxnSpPr>
        <p:spPr>
          <a:xfrm flipV="1">
            <a:off x="2477728" y="2899690"/>
            <a:ext cx="838817" cy="72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20988E-6 L -0.17431 0.0009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7" y="3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6914E-7 L -0.17986 0.1401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5" y="700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16991 -0.1398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5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" grpId="0" build="p"/>
      <p:bldP spid="3" grpId="0" animBg="1"/>
      <p:bldP spid="16" grpId="0" animBg="1"/>
      <p:bldP spid="17" grpId="0" animBg="1"/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75"/>
          <a:stretch/>
        </p:blipFill>
        <p:spPr>
          <a:xfrm>
            <a:off x="539059" y="1002566"/>
            <a:ext cx="2233637" cy="1230395"/>
          </a:xfrm>
          <a:prstGeom prst="roundRect">
            <a:avLst>
              <a:gd name="adj" fmla="val 12449"/>
            </a:avLst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3" r="40497"/>
          <a:stretch/>
        </p:blipFill>
        <p:spPr>
          <a:xfrm>
            <a:off x="547137" y="2349398"/>
            <a:ext cx="2233637" cy="119436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7" r="148"/>
          <a:stretch/>
        </p:blipFill>
        <p:spPr>
          <a:xfrm>
            <a:off x="547137" y="3647768"/>
            <a:ext cx="2225560" cy="1223132"/>
          </a:xfrm>
          <a:prstGeom prst="roundRect">
            <a:avLst>
              <a:gd name="adj" fmla="val 20885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0774" y="1002566"/>
            <a:ext cx="3447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M: </a:t>
            </a:r>
            <a:r>
              <a:rPr lang="en-US" sz="2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- Chuột sống ở đâu?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- Chuột sống trong hang.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41568" y="2471418"/>
            <a:ext cx="344779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Ốc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bò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đâu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Ốc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bò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03810" y="3748329"/>
            <a:ext cx="3854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Nhện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chăng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tơ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đâu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Nhện chăng tơ trên cành cây.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9061" y="356235"/>
            <a:ext cx="554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smtClean="0">
                <a:latin typeface="UTM Avo" panose="02040603050506020204" pitchFamily="18" charset="0"/>
              </a:rPr>
              <a:t>Hỏi – đáp theo mẫu. Viết vào vở câu hỏi, câu trả lời của em và bạn.</a:t>
            </a:r>
            <a:endParaRPr lang="vi-VN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00311" y="103212"/>
            <a:ext cx="2339840" cy="1762222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1" y="3382940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609601" y="1865434"/>
            <a:ext cx="8032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TẠM</a:t>
            </a:r>
            <a:r>
              <a:rPr kumimoji="0" lang="en-US" sz="2800" b="1" i="0" u="none" strike="noStrike" kern="0" cap="none" spc="0" normalizeH="0" noProof="0" dirty="0" smtClean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BIỆT VÀ HẸN GẶP LẠI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baseline="0" dirty="0" smtClean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CÁC</a:t>
            </a:r>
            <a:r>
              <a:rPr lang="en-US" sz="2800" b="1" dirty="0" smtClean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 EM Ở TIẾT HỌC SAU.</a:t>
            </a:r>
            <a:endParaRPr kumimoji="0" lang="en-US" sz="2800" b="1" i="0" u="none" strike="noStrike" kern="0" cap="none" spc="0" normalizeH="0" baseline="0" noProof="0" dirty="0">
              <a:ln>
                <a:solidFill>
                  <a:srgbClr val="BAE5E4">
                    <a:lumMod val="2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29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4" y="4032568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219</Words>
  <Application>Microsoft Office PowerPoint</Application>
  <PresentationFormat>Custom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UTM Cookies</vt:lpstr>
      <vt:lpstr>UTM Avo</vt:lpstr>
      <vt:lpstr>Calibri</vt:lpstr>
      <vt:lpstr>小考拉体</vt:lpstr>
      <vt:lpstr>Kalam</vt:lpstr>
      <vt:lpstr>Montserrat</vt:lpstr>
      <vt:lpstr>Arial</vt:lpstr>
      <vt:lpstr>Times New Roman</vt:lpstr>
      <vt:lpstr>宋体</vt:lpstr>
      <vt:lpstr>Wide Latin</vt:lpstr>
      <vt:lpstr>Doodle Sketchbook by Slidesgo</vt:lpstr>
      <vt:lpstr>11_Office Theme</vt:lpstr>
      <vt:lpstr>2_Doodle Sketchbook by Slidesgo</vt:lpstr>
      <vt:lpstr>3_Doodle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140</cp:revision>
  <dcterms:modified xsi:type="dcterms:W3CDTF">2022-03-16T04:01:31Z</dcterms:modified>
</cp:coreProperties>
</file>