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80240-3081-4DDB-820E-7E5CC0D57DE1}" type="datetimeFigureOut">
              <a:rPr lang="en-US" smtClean="0"/>
              <a:t>13/04/2022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B8747-44F2-4F01-B5DC-1F5ED8624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11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ECE0A6-21E8-4577-86C4-7D37F6024B7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gXian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ngXian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042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67CD04-E230-484B-84B2-88094EBE722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gXian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ngXian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366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B26847-9D00-45F0-A9D5-5B5B1AB1C2E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gXian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ngXian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165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F29FE1-D1BD-4B4A-A56D-24C11229EE4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gXian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ngXian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479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+mj-lt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BF6AAF-EBE8-4BA6-9CE0-0A4490A0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+mj-lt"/>
              </a:defRPr>
            </a:lvl1pPr>
          </a:lstStyle>
          <a:p>
            <a:pPr>
              <a:defRPr/>
            </a:pPr>
            <a:fld id="{68DE702A-C626-4A7B-B0FB-0F8B57ACBE50}" type="datetimeFigureOut">
              <a:rPr lang="zh-CN" altLang="en-US"/>
              <a:pPr>
                <a:defRPr/>
              </a:pPr>
              <a:t>2022/4/13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68E031-0CA0-464E-AE7D-DE5C9DC7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18DCEE-07B6-4F73-9ADF-4905301CD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+mj-lt"/>
              </a:defRPr>
            </a:lvl1pPr>
          </a:lstStyle>
          <a:p>
            <a:pPr>
              <a:defRPr/>
            </a:pPr>
            <a:fld id="{A0361373-CEB7-46CE-91A6-C919F10C1E7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4841916"/>
      </p:ext>
    </p:extLst>
  </p:cSld>
  <p:clrMapOvr>
    <a:masterClrMapping/>
  </p:clrMapOvr>
  <p:transition spd="slow" advClick="0" advTm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994D26-521E-40DA-9471-B6C1627E1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+mj-lt"/>
              </a:defRPr>
            </a:lvl1pPr>
          </a:lstStyle>
          <a:p>
            <a:pPr>
              <a:defRPr/>
            </a:pPr>
            <a:fld id="{5E4D7EB7-2C61-4DAC-A110-99BF1FE44494}" type="datetimeFigureOut">
              <a:rPr lang="zh-CN" altLang="en-US"/>
              <a:pPr>
                <a:defRPr/>
              </a:pPr>
              <a:t>2022/4/13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6B5E64-DA01-4B5E-9DB6-477D003F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06B5EF-D83E-4077-9386-576DBEE5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+mj-lt"/>
              </a:defRPr>
            </a:lvl1pPr>
          </a:lstStyle>
          <a:p>
            <a:pPr>
              <a:defRPr/>
            </a:pPr>
            <a:fld id="{86DC0069-B52E-434E-AA9A-221F408935B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3851580"/>
      </p:ext>
    </p:extLst>
  </p:cSld>
  <p:clrMapOvr>
    <a:masterClrMapping/>
  </p:clrMapOvr>
  <p:transition spd="slow" advClick="0" advTm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+mj-lt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F7E16E-6075-4FBD-9CA5-A9282A28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+mj-lt"/>
              </a:defRPr>
            </a:lvl1pPr>
          </a:lstStyle>
          <a:p>
            <a:pPr>
              <a:defRPr/>
            </a:pPr>
            <a:fld id="{C8AF75B6-C554-4A7A-8D9D-01126D7A1DA9}" type="datetimeFigureOut">
              <a:rPr lang="zh-CN" altLang="en-US"/>
              <a:pPr>
                <a:defRPr/>
              </a:pPr>
              <a:t>2022/4/13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5D28AD-CFCA-4CBC-AF8F-2B5C2A97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E8E1AE-6CAE-4303-9883-411E19F0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+mj-lt"/>
              </a:defRPr>
            </a:lvl1pPr>
          </a:lstStyle>
          <a:p>
            <a:pPr>
              <a:defRPr/>
            </a:pPr>
            <a:fld id="{F1384CEC-2E2D-45ED-A93E-DC416DADF9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598748"/>
      </p:ext>
    </p:extLst>
  </p:cSld>
  <p:clrMapOvr>
    <a:masterClrMapping/>
  </p:clrMapOvr>
  <p:transition spd="slow" advClick="0" advTm="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059B9-A766-4A7B-AAE2-8DD9D5DEAC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8389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04C50-D549-40F9-B127-421B048452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3509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139E4-EF88-4FC9-AF28-8300ED5318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19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360F6-3F9C-4F74-8BEC-B4E55063EE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4907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8FA77-154D-44FA-AA64-FACF158B3B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8637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1B2C5-0C4C-4D51-8EA0-D124E9926E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2474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883A1-1F6F-4761-9E4A-65E9B6DBE3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46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09FEC-D6B5-45F9-BF5A-F43F8D4DD4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4282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E78C0C-F076-4EC8-AE3B-1B557D94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+mj-lt"/>
              </a:defRPr>
            </a:lvl1pPr>
          </a:lstStyle>
          <a:p>
            <a:pPr>
              <a:defRPr/>
            </a:pPr>
            <a:fld id="{736562AE-7B09-4804-91BF-1A014C44F1A3}" type="datetimeFigureOut">
              <a:rPr lang="zh-CN" altLang="en-US"/>
              <a:pPr>
                <a:defRPr/>
              </a:pPr>
              <a:t>2022/4/13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0CED0E-B43E-40BE-A4B5-B041CCE89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F8C3D1-3446-4E32-9E1C-C534504D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+mj-lt"/>
              </a:defRPr>
            </a:lvl1pPr>
          </a:lstStyle>
          <a:p>
            <a:pPr>
              <a:defRPr/>
            </a:pPr>
            <a:fld id="{3245BA88-5AA3-42CD-8C22-4C80FFC43C6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458049"/>
      </p:ext>
    </p:extLst>
  </p:cSld>
  <p:clrMapOvr>
    <a:masterClrMapping/>
  </p:clrMapOvr>
  <p:transition spd="slow" advClick="0" advTm="0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B8F26-B049-4DD9-A150-D6DDCD63CD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24573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A3E07-9142-4A24-A527-165E778F62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04694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E63D4-BDC1-4DA8-BD92-74C625615F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5990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+mj-lt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91F767-22F1-4785-9310-24E2C35BC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+mj-lt"/>
              </a:defRPr>
            </a:lvl1pPr>
          </a:lstStyle>
          <a:p>
            <a:pPr>
              <a:defRPr/>
            </a:pPr>
            <a:fld id="{464FAC9A-EA04-4086-BA03-A4798EA8E91D}" type="datetimeFigureOut">
              <a:rPr lang="zh-CN" altLang="en-US"/>
              <a:pPr>
                <a:defRPr/>
              </a:pPr>
              <a:t>2022/4/13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CD57F8-C6F1-4E58-9C17-0DBF2F392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C575B4-C588-4EBA-B8A9-B2BC44DB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+mj-lt"/>
              </a:defRPr>
            </a:lvl1pPr>
          </a:lstStyle>
          <a:p>
            <a:pPr>
              <a:defRPr/>
            </a:pPr>
            <a:fld id="{5E9511FA-F517-405E-895F-DAB0E57988C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87631"/>
      </p:ext>
    </p:extLst>
  </p:cSld>
  <p:clrMapOvr>
    <a:masterClrMapping/>
  </p:clrMapOvr>
  <p:transition spd="slow" advClick="0" advTm="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 userDrawn="1"/>
        </p:nvSpPr>
        <p:spPr bwMode="auto">
          <a:xfrm>
            <a:off x="8712200" y="3660775"/>
            <a:ext cx="7762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zh-CN" sz="100">
                <a:solidFill>
                  <a:srgbClr val="FFFFFF"/>
                </a:solidFill>
                <a:latin typeface="Calibri Light" panose="020F0302020204030204" pitchFamily="34" charset="0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 Light" panose="020F0302020204030204" pitchFamily="34" charset="0"/>
              </a:rPr>
              <a:t>模板下载：</a:t>
            </a:r>
            <a:r>
              <a:rPr lang="en-US" altLang="zh-CN" sz="100">
                <a:solidFill>
                  <a:srgbClr val="FFFFFF"/>
                </a:solidFill>
                <a:latin typeface="Calibri Light" panose="020F0302020204030204" pitchFamily="34" charset="0"/>
              </a:rPr>
              <a:t>www.1ppt.com/moban/          </a:t>
            </a:r>
            <a:r>
              <a:rPr lang="zh-CN" altLang="en-US" sz="100">
                <a:solidFill>
                  <a:srgbClr val="FFFFFF"/>
                </a:solidFill>
                <a:latin typeface="Calibri Light" panose="020F0302020204030204" pitchFamily="34" charset="0"/>
              </a:rPr>
              <a:t>行业</a:t>
            </a:r>
            <a:r>
              <a:rPr lang="en-US" altLang="zh-CN" sz="100">
                <a:solidFill>
                  <a:srgbClr val="FFFFFF"/>
                </a:solidFill>
                <a:latin typeface="Calibri Light" panose="020F0302020204030204" pitchFamily="34" charset="0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 Light" panose="020F0302020204030204" pitchFamily="34" charset="0"/>
              </a:rPr>
              <a:t>模板：</a:t>
            </a:r>
            <a:r>
              <a:rPr lang="en-US" altLang="zh-CN" sz="100">
                <a:solidFill>
                  <a:srgbClr val="FFFFFF"/>
                </a:solidFill>
                <a:latin typeface="Calibri Light" panose="020F0302020204030204" pitchFamily="34" charset="0"/>
              </a:rPr>
              <a:t>www.1ppt.com/hangye/ </a:t>
            </a:r>
          </a:p>
          <a:p>
            <a:pPr eaLnBrk="1" hangingPunct="1"/>
            <a:r>
              <a:rPr lang="zh-CN" altLang="en-US" sz="100">
                <a:solidFill>
                  <a:srgbClr val="FFFFFF"/>
                </a:solidFill>
                <a:latin typeface="Calibri Light" panose="020F0302020204030204" pitchFamily="34" charset="0"/>
              </a:rPr>
              <a:t>节日</a:t>
            </a:r>
            <a:r>
              <a:rPr lang="en-US" altLang="zh-CN" sz="100">
                <a:solidFill>
                  <a:srgbClr val="FFFFFF"/>
                </a:solidFill>
                <a:latin typeface="Calibri Light" panose="020F0302020204030204" pitchFamily="34" charset="0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 Light" panose="020F0302020204030204" pitchFamily="34" charset="0"/>
              </a:rPr>
              <a:t>模板：</a:t>
            </a:r>
            <a:r>
              <a:rPr lang="en-US" altLang="zh-CN" sz="100">
                <a:solidFill>
                  <a:srgbClr val="FFFFFF"/>
                </a:solidFill>
                <a:latin typeface="Calibri Light" panose="020F0302020204030204" pitchFamily="34" charset="0"/>
              </a:rPr>
              <a:t>www.1ppt.com/jieri/          PPT</a:t>
            </a:r>
            <a:r>
              <a:rPr lang="zh-CN" altLang="en-US" sz="100">
                <a:solidFill>
                  <a:srgbClr val="FFFFFF"/>
                </a:solidFill>
                <a:latin typeface="Calibri Light" panose="020F0302020204030204" pitchFamily="34" charset="0"/>
              </a:rPr>
              <a:t>素材：</a:t>
            </a:r>
            <a:r>
              <a:rPr lang="en-US" altLang="zh-CN" sz="100">
                <a:solidFill>
                  <a:srgbClr val="FFFFFF"/>
                </a:solidFill>
                <a:latin typeface="Calibri Light" panose="020F0302020204030204" pitchFamily="34" charset="0"/>
              </a:rPr>
              <a:t>www.1ppt.com/sucai/</a:t>
            </a:r>
          </a:p>
          <a:p>
            <a:pPr eaLnBrk="1" hangingPunct="1"/>
            <a:r>
              <a:rPr lang="en-US" altLang="zh-CN" sz="100">
                <a:solidFill>
                  <a:srgbClr val="FFFFFF"/>
                </a:solidFill>
                <a:latin typeface="Calibri Light" panose="020F0302020204030204" pitchFamily="34" charset="0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 Light" panose="020F0302020204030204" pitchFamily="34" charset="0"/>
              </a:rPr>
              <a:t>背景图片：</a:t>
            </a:r>
            <a:r>
              <a:rPr lang="en-US" altLang="zh-CN" sz="100">
                <a:solidFill>
                  <a:srgbClr val="FFFFFF"/>
                </a:solidFill>
                <a:latin typeface="Calibri Light" panose="020F0302020204030204" pitchFamily="34" charset="0"/>
              </a:rPr>
              <a:t>www.1ppt.com/beijing/        PPT</a:t>
            </a:r>
            <a:r>
              <a:rPr lang="zh-CN" altLang="en-US" sz="100">
                <a:solidFill>
                  <a:srgbClr val="FFFFFF"/>
                </a:solidFill>
                <a:latin typeface="Calibri Light" panose="020F0302020204030204" pitchFamily="34" charset="0"/>
              </a:rPr>
              <a:t>图表：</a:t>
            </a:r>
            <a:r>
              <a:rPr lang="en-US" altLang="zh-CN" sz="100">
                <a:solidFill>
                  <a:srgbClr val="FFFFFF"/>
                </a:solidFill>
                <a:latin typeface="Calibri Light" panose="020F0302020204030204" pitchFamily="34" charset="0"/>
              </a:rPr>
              <a:t>www.1ppt.com/tubiao/      </a:t>
            </a:r>
          </a:p>
          <a:p>
            <a:pPr eaLnBrk="1" hangingPunct="1"/>
            <a:r>
              <a:rPr lang="zh-CN" altLang="en-US" sz="100">
                <a:solidFill>
                  <a:srgbClr val="FFFFFF"/>
                </a:solidFill>
                <a:latin typeface="Calibri Light" panose="020F0302020204030204" pitchFamily="34" charset="0"/>
              </a:rPr>
              <a:t>精美</a:t>
            </a:r>
            <a:r>
              <a:rPr lang="en-US" altLang="zh-CN" sz="100">
                <a:solidFill>
                  <a:srgbClr val="FFFFFF"/>
                </a:solidFill>
                <a:latin typeface="Calibri Light" panose="020F0302020204030204" pitchFamily="34" charset="0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 Light" panose="020F0302020204030204" pitchFamily="34" charset="0"/>
              </a:rPr>
              <a:t>下载：</a:t>
            </a:r>
            <a:r>
              <a:rPr lang="en-US" altLang="zh-CN" sz="100">
                <a:solidFill>
                  <a:srgbClr val="FFFFFF"/>
                </a:solidFill>
                <a:latin typeface="Calibri Light" panose="020F0302020204030204" pitchFamily="34" charset="0"/>
              </a:rPr>
              <a:t>www.1ppt.com/xiazai/         PPT</a:t>
            </a:r>
            <a:r>
              <a:rPr lang="zh-CN" altLang="en-US" sz="100">
                <a:solidFill>
                  <a:srgbClr val="FFFFFF"/>
                </a:solidFill>
                <a:latin typeface="Calibri Light" panose="020F0302020204030204" pitchFamily="34" charset="0"/>
              </a:rPr>
              <a:t>教程： </a:t>
            </a:r>
            <a:r>
              <a:rPr lang="en-US" altLang="zh-CN" sz="100">
                <a:solidFill>
                  <a:srgbClr val="FFFFFF"/>
                </a:solidFill>
                <a:latin typeface="Calibri Light" panose="020F0302020204030204" pitchFamily="34" charset="0"/>
              </a:rPr>
              <a:t>www.1ppt.com/powerpoint/      </a:t>
            </a:r>
          </a:p>
          <a:p>
            <a:pPr eaLnBrk="1" hangingPunct="1"/>
            <a:r>
              <a:rPr lang="en-US" altLang="zh-CN" sz="100">
                <a:solidFill>
                  <a:srgbClr val="FFFFFF"/>
                </a:solidFill>
                <a:latin typeface="Calibri Light" panose="020F0302020204030204" pitchFamily="34" charset="0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 Light" panose="020F0302020204030204" pitchFamily="34" charset="0"/>
              </a:rPr>
              <a:t>课件：</a:t>
            </a:r>
            <a:r>
              <a:rPr lang="en-US" altLang="zh-CN" sz="100">
                <a:solidFill>
                  <a:srgbClr val="FFFFFF"/>
                </a:solidFill>
                <a:latin typeface="Calibri Light" panose="020F0302020204030204" pitchFamily="34" charset="0"/>
              </a:rPr>
              <a:t>www.1ppt.com/kejian/             </a:t>
            </a:r>
            <a:r>
              <a:rPr lang="zh-CN" altLang="en-US" sz="100">
                <a:solidFill>
                  <a:srgbClr val="FFFFFF"/>
                </a:solidFill>
                <a:latin typeface="Calibri Light" panose="020F0302020204030204" pitchFamily="34" charset="0"/>
              </a:rPr>
              <a:t>字体下载：</a:t>
            </a:r>
            <a:r>
              <a:rPr lang="en-US" altLang="zh-CN" sz="100">
                <a:solidFill>
                  <a:srgbClr val="FFFFFF"/>
                </a:solidFill>
                <a:latin typeface="Calibri Light" panose="020F0302020204030204" pitchFamily="34" charset="0"/>
              </a:rPr>
              <a:t>www.1ppt.com/ziti/</a:t>
            </a:r>
          </a:p>
          <a:p>
            <a:pPr eaLnBrk="1" hangingPunct="1"/>
            <a:r>
              <a:rPr lang="zh-CN" altLang="en-US" sz="100">
                <a:solidFill>
                  <a:srgbClr val="FFFFFF"/>
                </a:solidFill>
                <a:latin typeface="Calibri Light" panose="020F0302020204030204" pitchFamily="34" charset="0"/>
              </a:rPr>
              <a:t>工作总结</a:t>
            </a:r>
            <a:r>
              <a:rPr lang="en-US" altLang="zh-CN" sz="100">
                <a:solidFill>
                  <a:srgbClr val="FFFFFF"/>
                </a:solidFill>
                <a:latin typeface="Calibri Light" panose="020F0302020204030204" pitchFamily="34" charset="0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 Light" panose="020F0302020204030204" pitchFamily="34" charset="0"/>
              </a:rPr>
              <a:t>：</a:t>
            </a:r>
            <a:r>
              <a:rPr lang="en-US" altLang="zh-CN" sz="100">
                <a:solidFill>
                  <a:srgbClr val="FFFFFF"/>
                </a:solidFill>
                <a:latin typeface="Calibri Light" panose="020F0302020204030204" pitchFamily="34" charset="0"/>
              </a:rPr>
              <a:t>www.1ppt.com/xiazai/zongjie/ </a:t>
            </a:r>
            <a:r>
              <a:rPr lang="zh-CN" altLang="en-US" sz="100">
                <a:solidFill>
                  <a:srgbClr val="FFFFFF"/>
                </a:solidFill>
                <a:latin typeface="Calibri Light" panose="020F0302020204030204" pitchFamily="34" charset="0"/>
              </a:rPr>
              <a:t>工作计划：</a:t>
            </a:r>
            <a:r>
              <a:rPr lang="en-US" altLang="zh-CN" sz="100">
                <a:solidFill>
                  <a:srgbClr val="FFFFFF"/>
                </a:solidFill>
                <a:latin typeface="Calibri Light" panose="020F0302020204030204" pitchFamily="34" charset="0"/>
              </a:rPr>
              <a:t>www.1ppt.com/xiazai/jihua/</a:t>
            </a:r>
          </a:p>
          <a:p>
            <a:pPr eaLnBrk="1" hangingPunct="1"/>
            <a:r>
              <a:rPr lang="zh-CN" altLang="en-US" sz="100">
                <a:solidFill>
                  <a:srgbClr val="FFFFFF"/>
                </a:solidFill>
                <a:latin typeface="Calibri Light" panose="020F0302020204030204" pitchFamily="34" charset="0"/>
              </a:rPr>
              <a:t>商务</a:t>
            </a:r>
            <a:r>
              <a:rPr lang="en-US" altLang="zh-CN" sz="100">
                <a:solidFill>
                  <a:srgbClr val="FFFFFF"/>
                </a:solidFill>
                <a:latin typeface="Calibri Light" panose="020F0302020204030204" pitchFamily="34" charset="0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 Light" panose="020F0302020204030204" pitchFamily="34" charset="0"/>
              </a:rPr>
              <a:t>模板：</a:t>
            </a:r>
            <a:r>
              <a:rPr lang="en-US" altLang="zh-CN" sz="100">
                <a:solidFill>
                  <a:srgbClr val="FFFFFF"/>
                </a:solidFill>
                <a:latin typeface="Calibri Light" panose="020F0302020204030204" pitchFamily="34" charset="0"/>
              </a:rPr>
              <a:t>www.1ppt.com/moban/shangwu/  </a:t>
            </a:r>
            <a:r>
              <a:rPr lang="zh-CN" altLang="en-US" sz="100">
                <a:solidFill>
                  <a:srgbClr val="FFFFFF"/>
                </a:solidFill>
                <a:latin typeface="Calibri Light" panose="020F0302020204030204" pitchFamily="34" charset="0"/>
              </a:rPr>
              <a:t>个人简历</a:t>
            </a:r>
            <a:r>
              <a:rPr lang="en-US" altLang="zh-CN" sz="100">
                <a:solidFill>
                  <a:srgbClr val="FFFFFF"/>
                </a:solidFill>
                <a:latin typeface="Calibri Light" panose="020F0302020204030204" pitchFamily="34" charset="0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 Light" panose="020F0302020204030204" pitchFamily="34" charset="0"/>
              </a:rPr>
              <a:t>：</a:t>
            </a:r>
            <a:r>
              <a:rPr lang="en-US" altLang="zh-CN" sz="100">
                <a:solidFill>
                  <a:srgbClr val="FFFFFF"/>
                </a:solidFill>
                <a:latin typeface="Calibri Light" panose="020F0302020204030204" pitchFamily="34" charset="0"/>
              </a:rPr>
              <a:t>www.1ppt.com/xiazai/jianli/  </a:t>
            </a:r>
          </a:p>
          <a:p>
            <a:pPr eaLnBrk="1" hangingPunct="1"/>
            <a:r>
              <a:rPr lang="zh-CN" altLang="en-US" sz="100">
                <a:solidFill>
                  <a:srgbClr val="FFFFFF"/>
                </a:solidFill>
                <a:latin typeface="Calibri Light" panose="020F0302020204030204" pitchFamily="34" charset="0"/>
              </a:rPr>
              <a:t>毕业答辩</a:t>
            </a:r>
            <a:r>
              <a:rPr lang="en-US" altLang="zh-CN" sz="100">
                <a:solidFill>
                  <a:srgbClr val="FFFFFF"/>
                </a:solidFill>
                <a:latin typeface="Calibri Light" panose="020F0302020204030204" pitchFamily="34" charset="0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 Light" panose="020F0302020204030204" pitchFamily="34" charset="0"/>
              </a:rPr>
              <a:t>：</a:t>
            </a:r>
            <a:r>
              <a:rPr lang="en-US" altLang="zh-CN" sz="100">
                <a:solidFill>
                  <a:srgbClr val="FFFFFF"/>
                </a:solidFill>
                <a:latin typeface="Calibri Light" panose="020F0302020204030204" pitchFamily="34" charset="0"/>
              </a:rPr>
              <a:t>www.1ppt.com/xiazai/dabian/  </a:t>
            </a:r>
            <a:r>
              <a:rPr lang="zh-CN" altLang="en-US" sz="100">
                <a:solidFill>
                  <a:srgbClr val="FFFFFF"/>
                </a:solidFill>
                <a:latin typeface="Calibri Light" panose="020F0302020204030204" pitchFamily="34" charset="0"/>
              </a:rPr>
              <a:t>工作汇报</a:t>
            </a:r>
            <a:r>
              <a:rPr lang="en-US" altLang="zh-CN" sz="100">
                <a:solidFill>
                  <a:srgbClr val="FFFFFF"/>
                </a:solidFill>
                <a:latin typeface="Calibri Light" panose="020F0302020204030204" pitchFamily="34" charset="0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 Light" panose="020F0302020204030204" pitchFamily="34" charset="0"/>
              </a:rPr>
              <a:t>：</a:t>
            </a:r>
            <a:r>
              <a:rPr lang="en-US" altLang="zh-CN" sz="100">
                <a:solidFill>
                  <a:srgbClr val="FFFFFF"/>
                </a:solidFill>
                <a:latin typeface="Calibri Light" panose="020F0302020204030204" pitchFamily="34" charset="0"/>
              </a:rPr>
              <a:t>www.1ppt.com/xiazai/huibao/    </a:t>
            </a:r>
          </a:p>
          <a:p>
            <a:pPr eaLnBrk="1" hangingPunct="1"/>
            <a:r>
              <a:rPr lang="en-US" altLang="zh-CN" sz="100">
                <a:solidFill>
                  <a:srgbClr val="FFFFFF"/>
                </a:solidFill>
                <a:latin typeface="Calibri Light" panose="020F0302020204030204" pitchFamily="34" charset="0"/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 dirty="0"/>
          </a:p>
        </p:txBody>
      </p:sp>
      <p:sp>
        <p:nvSpPr>
          <p:cNvPr id="6" name="日期占位符 3">
            <a:extLst>
              <a:ext uri="{FF2B5EF4-FFF2-40B4-BE49-F238E27FC236}">
                <a16:creationId xmlns:a16="http://schemas.microsoft.com/office/drawing/2014/main" id="{FE74B609-0641-41FF-84FD-9616F5E6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+mj-lt"/>
              </a:defRPr>
            </a:lvl1pPr>
          </a:lstStyle>
          <a:p>
            <a:pPr>
              <a:defRPr/>
            </a:pPr>
            <a:fld id="{334BF3EB-C3C7-4C6A-9EBE-DF30A1BA7B28}" type="datetimeFigureOut">
              <a:rPr lang="zh-CN" altLang="en-US"/>
              <a:pPr>
                <a:defRPr/>
              </a:pPr>
              <a:t>2022/4/13</a:t>
            </a:fld>
            <a:endParaRPr lang="zh-CN" altLang="en-US"/>
          </a:p>
        </p:txBody>
      </p:sp>
      <p:sp>
        <p:nvSpPr>
          <p:cNvPr id="7" name="页脚占位符 4">
            <a:extLst>
              <a:ext uri="{FF2B5EF4-FFF2-40B4-BE49-F238E27FC236}">
                <a16:creationId xmlns:a16="http://schemas.microsoft.com/office/drawing/2014/main" id="{B5EE7F08-AA64-4726-BE71-EF35FE55D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>
            <a:extLst>
              <a:ext uri="{FF2B5EF4-FFF2-40B4-BE49-F238E27FC236}">
                <a16:creationId xmlns:a16="http://schemas.microsoft.com/office/drawing/2014/main" id="{0CBC846B-DF3E-4BA7-9114-C8AC598B7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+mj-lt"/>
              </a:defRPr>
            </a:lvl1pPr>
          </a:lstStyle>
          <a:p>
            <a:pPr>
              <a:defRPr/>
            </a:pPr>
            <a:fld id="{E3C0A274-A3F4-4A95-B567-B1E53B015AE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3850274"/>
      </p:ext>
    </p:extLst>
  </p:cSld>
  <p:clrMapOvr>
    <a:masterClrMapping/>
  </p:clrMapOvr>
  <p:transition spd="slow" advClick="0" advTm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 dirty="0"/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08D50B94-4FCF-4A7B-A924-8E36A9F4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+mj-lt"/>
              </a:defRPr>
            </a:lvl1pPr>
          </a:lstStyle>
          <a:p>
            <a:pPr>
              <a:defRPr/>
            </a:pPr>
            <a:fld id="{4B8D4DA2-9C10-42CB-B1CB-8B0E71526085}" type="datetimeFigureOut">
              <a:rPr lang="zh-CN" altLang="en-US"/>
              <a:pPr>
                <a:defRPr/>
              </a:pPr>
              <a:t>2022/4/13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DD7D702A-DA6E-4ECF-88B9-685667AB3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394DCC49-3D0D-45BE-9E00-5C48EEF9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+mj-lt"/>
              </a:defRPr>
            </a:lvl1pPr>
          </a:lstStyle>
          <a:p>
            <a:pPr>
              <a:defRPr/>
            </a:pPr>
            <a:fld id="{608465EB-2A4E-4EEE-BABF-AE47BAEC993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060270"/>
      </p:ext>
    </p:extLst>
  </p:cSld>
  <p:clrMapOvr>
    <a:masterClrMapping/>
  </p:clrMapOvr>
  <p:transition spd="slow" advClick="0" advTm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B12A2EA3-96E5-44FE-B0F5-79F089B4E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+mj-lt"/>
              </a:defRPr>
            </a:lvl1pPr>
          </a:lstStyle>
          <a:p>
            <a:pPr>
              <a:defRPr/>
            </a:pPr>
            <a:fld id="{FDB17952-D3EB-4493-9A7B-BE3D8E8E8940}" type="datetimeFigureOut">
              <a:rPr lang="zh-CN" altLang="en-US"/>
              <a:pPr>
                <a:defRPr/>
              </a:pPr>
              <a:t>2022/4/13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8517F8F8-15F6-4AA7-B02A-AA7C8446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E1419E46-EC10-495E-9F4D-24F13721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+mj-lt"/>
              </a:defRPr>
            </a:lvl1pPr>
          </a:lstStyle>
          <a:p>
            <a:pPr>
              <a:defRPr/>
            </a:pPr>
            <a:fld id="{D0B4A921-AE00-4876-9908-9CB4EC26DDB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965514"/>
      </p:ext>
    </p:extLst>
  </p:cSld>
  <p:clrMapOvr>
    <a:masterClrMapping/>
  </p:clrMapOvr>
  <p:transition spd="slow" advClick="0" advTm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7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EB7C2-5D34-4EAC-8820-2C192310F823}" type="datetimeFigureOut">
              <a:rPr lang="zh-CN" altLang="en-US"/>
              <a:pPr>
                <a:defRPr/>
              </a:pPr>
              <a:t>2022/4/13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DCE22-EE66-4638-A577-246CB79BD4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8102694"/>
      </p:ext>
    </p:extLst>
  </p:cSld>
  <p:clrMapOvr>
    <a:masterClrMapping/>
  </p:clrMapOvr>
  <p:transition spd="slow" advClick="0" advTm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j-lt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6E707A86-C416-4166-9BFD-A2FCB506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+mj-lt"/>
              </a:defRPr>
            </a:lvl1pPr>
          </a:lstStyle>
          <a:p>
            <a:pPr>
              <a:defRPr/>
            </a:pPr>
            <a:fld id="{FA035465-2FB6-47B7-B8F3-E469A888EF17}" type="datetimeFigureOut">
              <a:rPr lang="zh-CN" altLang="en-US"/>
              <a:pPr>
                <a:defRPr/>
              </a:pPr>
              <a:t>2022/4/13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DC690F22-CFF1-4432-89A3-C49089752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878F7FD3-0EF7-4D78-B831-CB7210FD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+mj-lt"/>
              </a:defRPr>
            </a:lvl1pPr>
          </a:lstStyle>
          <a:p>
            <a:pPr>
              <a:defRPr/>
            </a:pPr>
            <a:fld id="{2C4D925B-51A9-4F8F-80DA-8F58150C2A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205627"/>
      </p:ext>
    </p:extLst>
  </p:cSld>
  <p:clrMapOvr>
    <a:masterClrMapping/>
  </p:clrMapOvr>
  <p:transition spd="slow" advClick="0" advTm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j-lt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DF2A4BB-9E82-4E3A-8C5C-E5C4CEE2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+mj-lt"/>
              </a:defRPr>
            </a:lvl1pPr>
          </a:lstStyle>
          <a:p>
            <a:pPr>
              <a:defRPr/>
            </a:pPr>
            <a:fld id="{1971273A-8A08-47B9-9125-A4F6F82017A7}" type="datetimeFigureOut">
              <a:rPr lang="zh-CN" altLang="en-US"/>
              <a:pPr>
                <a:defRPr/>
              </a:pPr>
              <a:t>2022/4/13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834E54B6-2D46-4EAE-AF33-FEBC71066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03CC058-2996-48DB-AAB5-B5175FA5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+mj-lt"/>
              </a:defRPr>
            </a:lvl1pPr>
          </a:lstStyle>
          <a:p>
            <a:pPr>
              <a:defRPr/>
            </a:pPr>
            <a:fld id="{8A1C685A-C640-4A42-B11B-1095A161C2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7153753"/>
      </p:ext>
    </p:extLst>
  </p:cSld>
  <p:clrMapOvr>
    <a:masterClrMapping/>
  </p:clrMapOvr>
  <p:transition spd="slow" advClick="0" advTm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zh-CN"/>
              <a:t>Freepptbackgrounds.net</a:t>
            </a:r>
            <a:endParaRPr lang="zh-CN" altLang="en-US"/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zh-CN"/>
              <a:t>Download free</a:t>
            </a:r>
          </a:p>
          <a:p>
            <a:pPr lvl="1"/>
            <a:r>
              <a:rPr lang="en-US" altLang="zh-CN"/>
              <a:t>Powerpoint template</a:t>
            </a:r>
            <a:endParaRPr lang="tr-TR" altLang="zh-CN"/>
          </a:p>
          <a:p>
            <a:pPr lvl="2"/>
            <a:r>
              <a:rPr lang="en-US" altLang="zh-CN"/>
              <a:t>and</a:t>
            </a:r>
            <a:endParaRPr lang="tr-TR" altLang="zh-CN"/>
          </a:p>
          <a:p>
            <a:pPr lvl="3"/>
            <a:r>
              <a:rPr lang="en-US" altLang="zh-CN"/>
              <a:t>Google slides</a:t>
            </a:r>
            <a:endParaRPr lang="tr-TR" altLang="zh-CN"/>
          </a:p>
          <a:p>
            <a:pPr lvl="4"/>
            <a:r>
              <a:rPr lang="tr-TR" altLang="zh-CN"/>
              <a:t>P</a:t>
            </a:r>
            <a:r>
              <a:rPr lang="en-US" altLang="zh-CN"/>
              <a:t>resentation for you.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A93355-122E-4D1B-B4E7-EDC17930C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FA73DAC-8602-46E5-A713-6843DA58B675}" type="datetimeFigureOut">
              <a:rPr lang="zh-CN" altLang="en-US"/>
              <a:pPr>
                <a:defRPr/>
              </a:pPr>
              <a:t>2022/4/13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9BD860-DF82-417F-A8E0-9F56E682C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A04289-3880-4389-BDCD-FE4B5CFA4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D6E1E20-C3EA-4BD5-B0EA-767C01581C9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657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randomBar dir="vert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22381EE-CE28-4800-8A6A-EDD7258BAA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052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pc\Downloads\4%20B&#432;&#7899;c%20MASSAGE%20m&#7855;t%20-%20C&#225;ch%20gi&#7843;i%20to&#7843;%20m&#7879;t%20m&#7887;i%20cho%20m&#7855;t%20-%20Tr&#432;&#7901;ng%20Cao%20&#273;&#7859;ng%20Y%20D&#432;&#7907;c%20Pasteur.mp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8B529B1-5140-4E14-9C5D-270FB402C65C}"/>
              </a:ext>
            </a:extLst>
          </p:cNvPr>
          <p:cNvSpPr/>
          <p:nvPr/>
        </p:nvSpPr>
        <p:spPr>
          <a:xfrm>
            <a:off x="3214688" y="1136650"/>
            <a:ext cx="8772525" cy="5470525"/>
          </a:xfrm>
          <a:prstGeom prst="rect">
            <a:avLst/>
          </a:prstGeom>
          <a:blipFill dpi="0" rotWithShape="1">
            <a:blip r:embed="rId4" cstate="screen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5363" name="图片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195388"/>
            <a:ext cx="517842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图片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4556125"/>
            <a:ext cx="6372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图片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2819400"/>
            <a:ext cx="58039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9C2C5"/>
              </a:clrFrom>
              <a:clrTo>
                <a:srgbClr val="F9C2C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338" y="23813"/>
            <a:ext cx="3563937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7" name="组合 16"/>
          <p:cNvGrpSpPr>
            <a:grpSpLocks/>
          </p:cNvGrpSpPr>
          <p:nvPr/>
        </p:nvGrpSpPr>
        <p:grpSpPr bwMode="auto">
          <a:xfrm>
            <a:off x="2813050" y="3411538"/>
            <a:ext cx="3479800" cy="2455862"/>
            <a:chOff x="3393422" y="3429000"/>
            <a:chExt cx="3117731" cy="2201738"/>
          </a:xfrm>
        </p:grpSpPr>
        <p:pic>
          <p:nvPicPr>
            <p:cNvPr id="15377" name="图片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8" name="图片 1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8" name="图片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5346700"/>
            <a:ext cx="1084263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图片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696">
            <a:off x="1335088" y="5829300"/>
            <a:ext cx="6667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图片 2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88" y="93663"/>
            <a:ext cx="2593976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4629150" y="2254250"/>
            <a:ext cx="65722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Times New Roman" panose="02020603050405020304" pitchFamily="18" charset="0"/>
                <a:ea typeface="方正正大黑简体"/>
                <a:cs typeface="Times New Roman" panose="02020603050405020304" pitchFamily="18" charset="0"/>
              </a:rPr>
              <a:t>Chào mừng các em đến với tiết Đạo đức</a:t>
            </a:r>
            <a:endParaRPr kumimoji="0" lang="zh-CN" altLang="en-US" sz="5400" b="1" i="0" u="none" strike="noStrike" kern="1200" cap="none" spc="0" normalizeH="0" baseline="0" noProof="0">
              <a:ln>
                <a:noFill/>
              </a:ln>
              <a:solidFill>
                <a:srgbClr val="C55A11"/>
              </a:solidFill>
              <a:effectLst/>
              <a:uLnTx/>
              <a:uFillTx/>
              <a:latin typeface="Times New Roman" panose="02020603050405020304" pitchFamily="18" charset="0"/>
              <a:ea typeface="方正正大黑简体"/>
              <a:cs typeface="Times New Roman" panose="02020603050405020304" pitchFamily="18" charset="0"/>
            </a:endParaRPr>
          </a:p>
        </p:txBody>
      </p:sp>
      <p:sp>
        <p:nvSpPr>
          <p:cNvPr id="5134" name="文本框 1"/>
          <p:cNvSpPr txBox="1">
            <a:spLocks noChangeArrowheads="1"/>
          </p:cNvSpPr>
          <p:nvPr/>
        </p:nvSpPr>
        <p:spPr bwMode="auto">
          <a:xfrm>
            <a:off x="5718175" y="4108450"/>
            <a:ext cx="4714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58号-创中黑"/>
                <a:cs typeface="Times New Roman" panose="02020603050405020304" pitchFamily="18" charset="0"/>
              </a:rPr>
              <a:t>Lớp 2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字魂58号-创中黑"/>
              <a:cs typeface="Times New Roman" panose="02020603050405020304" pitchFamily="18" charset="0"/>
            </a:endParaRPr>
          </a:p>
        </p:txBody>
      </p:sp>
      <p:pic>
        <p:nvPicPr>
          <p:cNvPr id="15373" name="图片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5313363"/>
            <a:ext cx="161607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图片 17"/>
          <p:cNvPicPr>
            <a:picLocks noChangeAspect="1"/>
          </p:cNvPicPr>
          <p:nvPr/>
        </p:nvPicPr>
        <p:blipFill>
          <a:blip r:embed="rId14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3" y="2128838"/>
            <a:ext cx="7905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图片 18"/>
          <p:cNvPicPr>
            <a:picLocks noChangeAspect="1"/>
          </p:cNvPicPr>
          <p:nvPr/>
        </p:nvPicPr>
        <p:blipFill>
          <a:blip r:embed="rId14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5041900"/>
            <a:ext cx="8763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图片 19"/>
          <p:cNvPicPr>
            <a:picLocks noChangeAspect="1"/>
          </p:cNvPicPr>
          <p:nvPr/>
        </p:nvPicPr>
        <p:blipFill>
          <a:blip r:embed="rId14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0" y="214313"/>
            <a:ext cx="7905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91562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535113" y="762000"/>
            <a:ext cx="34178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1.THƯ GIÃN CƠ THỂ  </a:t>
            </a:r>
          </a:p>
        </p:txBody>
      </p:sp>
      <p:pic>
        <p:nvPicPr>
          <p:cNvPr id="2867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110240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 Bước MASSAGE mắt - Cách giải toả mệt mỏi cho mắt - Trường Cao đẳng Y Dược Pasteur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77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197749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04800"/>
            <a:ext cx="111252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2. Ghi lại những cảm xác tiêu cực mà em đã tr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rPr>
              <a:t>ả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i qua và cách em kiềm chế những cảm xúc tiêu cực đó.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0659">
            <a:off x="6378575" y="2260600"/>
            <a:ext cx="4837113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1775" y="2133600"/>
            <a:ext cx="5181600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lại những cảm xúc tiêu cực mà em đã trải qua.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" y="3987800"/>
            <a:ext cx="5691188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Viết lại cách kiềm chế những cảm xúc tiêu cực đó.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818744"/>
      </p:ext>
    </p:extLst>
  </p:cSld>
  <p:clrMapOvr>
    <a:masterClrMapping/>
  </p:clrMapOvr>
  <p:transition spd="slow" advClick="0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1089660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418050"/>
      </p:ext>
    </p:extLst>
  </p:cSld>
  <p:clrMapOvr>
    <a:masterClrMapping/>
  </p:clrMapOvr>
  <p:transition spd="slow" advClick="0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rainbow,_big_sky,_mt"/>
          <p:cNvPicPr>
            <a:picLocks noChangeAspect="1" noChangeArrowheads="1"/>
          </p:cNvPicPr>
          <p:nvPr/>
        </p:nvPicPr>
        <p:blipFill>
          <a:blip r:embed="rId2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1524000" y="0"/>
            <a:ext cx="1676400" cy="990600"/>
            <a:chOff x="2928" y="384"/>
            <a:chExt cx="1789" cy="1403"/>
          </a:xfrm>
        </p:grpSpPr>
        <p:sp>
          <p:nvSpPr>
            <p:cNvPr id="32962" name="Oval 4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63" name="Oval 5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64" name="Freeform 6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65" name="Freeform 7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66" name="Freeform 8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67" name="Freeform 9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68" name="Freeform 10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69" name="Freeform 11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70" name="Freeform 12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71" name="Freeform 13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72" name="Freeform 14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73" name="Freeform 15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74" name="Freeform 16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75" name="Freeform 17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76" name="Freeform 18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77" name="Freeform 19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78" name="Freeform 20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79" name="Freeform 21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80" name="Freeform 22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81" name="Freeform 23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82" name="Freeform 24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83" name="Freeform 25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84" name="Freeform 26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85" name="Freeform 27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86" name="Freeform 28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87" name="Freeform 29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88" name="Freeform 30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89" name="Freeform 31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90" name="Freeform 32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91" name="Freeform 33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92" name="Freeform 34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93" name="Freeform 35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94" name="Freeform 36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95" name="Freeform 37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96" name="Freeform 38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97" name="Freeform 39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98" name="Freeform 40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99" name="Freeform 41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00" name="Freeform 42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01" name="Freeform 43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02" name="Freeform 44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03" name="Freeform 45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04" name="Freeform 46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05" name="Freeform 47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06" name="Freeform 48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07" name="Freeform 49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08" name="Freeform 50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09" name="Freeform 51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10" name="Freeform 52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11" name="Freeform 53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12" name="Freeform 54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13" name="Freeform 55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14" name="Freeform 56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15" name="Freeform 57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16" name="Freeform 58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17" name="Freeform 59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18" name="Freeform 60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19" name="Freeform 61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20" name="Freeform 62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21" name="Freeform 63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22" name="Freeform 64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23" name="Freeform 65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24" name="Freeform 66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25" name="Freeform 67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26" name="Freeform 68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27" name="Freeform 69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28" name="Freeform 70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29" name="Freeform 71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30" name="Freeform 72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31" name="Arc 73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0 w 21600"/>
                <a:gd name="T1" fmla="*/ 0 h 21602"/>
                <a:gd name="T2" fmla="*/ 0 w 21600"/>
                <a:gd name="T3" fmla="*/ 0 h 21602"/>
                <a:gd name="T4" fmla="*/ 0 w 21600"/>
                <a:gd name="T5" fmla="*/ 0 h 2160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lnTo>
                    <a:pt x="5466" y="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32" name="Arc 74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T0" fmla="*/ 0 w 36729"/>
                <a:gd name="T1" fmla="*/ 0 h 21600"/>
                <a:gd name="T2" fmla="*/ 0 w 36729"/>
                <a:gd name="T3" fmla="*/ 0 h 21600"/>
                <a:gd name="T4" fmla="*/ 0 w 36729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lnTo>
                    <a:pt x="36729" y="10451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33" name="Arc 75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T0" fmla="*/ 0 w 28940"/>
                <a:gd name="T1" fmla="*/ 0 h 22305"/>
                <a:gd name="T2" fmla="*/ 0 w 28940"/>
                <a:gd name="T3" fmla="*/ 0 h 22305"/>
                <a:gd name="T4" fmla="*/ 0 w 28940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lnTo>
                    <a:pt x="0" y="1285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34" name="Arc 76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T0" fmla="*/ 0 w 30473"/>
                <a:gd name="T1" fmla="*/ 0 h 22305"/>
                <a:gd name="T2" fmla="*/ 0 w 30473"/>
                <a:gd name="T3" fmla="*/ 0 h 22305"/>
                <a:gd name="T4" fmla="*/ 0 w 30473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lnTo>
                    <a:pt x="-1" y="1906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35" name="Arc 77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T0" fmla="*/ 0 w 34455"/>
                <a:gd name="T1" fmla="*/ 0 h 22305"/>
                <a:gd name="T2" fmla="*/ 0 w 34455"/>
                <a:gd name="T3" fmla="*/ 0 h 22305"/>
                <a:gd name="T4" fmla="*/ 0 w 34455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lnTo>
                    <a:pt x="0" y="4241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36" name="Arc 78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37" name="Arc 79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38" name="Arc 80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39" name="Freeform 81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40" name="Freeform 82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41" name="Arc 83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0 h 22305"/>
                <a:gd name="T2" fmla="*/ 0 w 36830"/>
                <a:gd name="T3" fmla="*/ 0 h 22305"/>
                <a:gd name="T4" fmla="*/ 0 w 36830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lnTo>
                    <a:pt x="0" y="6283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42" name="Arc 84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T0" fmla="*/ 0 w 31881"/>
                <a:gd name="T1" fmla="*/ 0 h 21600"/>
                <a:gd name="T2" fmla="*/ 0 w 31881"/>
                <a:gd name="T3" fmla="*/ 0 h 21600"/>
                <a:gd name="T4" fmla="*/ 0 w 3188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lnTo>
                    <a:pt x="-1" y="10015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43" name="Arc 85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T0" fmla="*/ 0 w 31146"/>
                <a:gd name="T1" fmla="*/ 0 h 21600"/>
                <a:gd name="T2" fmla="*/ 0 w 31146"/>
                <a:gd name="T3" fmla="*/ 0 h 21600"/>
                <a:gd name="T4" fmla="*/ 0 w 311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44" name="Freeform 86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45" name="Freeform 87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46" name="Freeform 88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47" name="Freeform 89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48" name="Freeform 90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0 h 2368"/>
                <a:gd name="T2" fmla="*/ 4 w 776"/>
                <a:gd name="T3" fmla="*/ 0 h 2368"/>
                <a:gd name="T4" fmla="*/ 2 w 776"/>
                <a:gd name="T5" fmla="*/ 0 h 2368"/>
                <a:gd name="T6" fmla="*/ 5 w 776"/>
                <a:gd name="T7" fmla="*/ 0 h 2368"/>
                <a:gd name="T8" fmla="*/ 3 w 776"/>
                <a:gd name="T9" fmla="*/ 0 h 2368"/>
                <a:gd name="T10" fmla="*/ 6 w 776"/>
                <a:gd name="T11" fmla="*/ 0 h 2368"/>
                <a:gd name="T12" fmla="*/ 4 w 776"/>
                <a:gd name="T13" fmla="*/ 0 h 2368"/>
                <a:gd name="T14" fmla="*/ 8 w 776"/>
                <a:gd name="T15" fmla="*/ 0 h 2368"/>
                <a:gd name="T16" fmla="*/ 6 w 776"/>
                <a:gd name="T17" fmla="*/ 0 h 2368"/>
                <a:gd name="T18" fmla="*/ 8 w 776"/>
                <a:gd name="T19" fmla="*/ 0 h 2368"/>
                <a:gd name="T20" fmla="*/ 8 w 776"/>
                <a:gd name="T21" fmla="*/ 0 h 2368"/>
                <a:gd name="T22" fmla="*/ 9 w 776"/>
                <a:gd name="T23" fmla="*/ 0 h 2368"/>
                <a:gd name="T24" fmla="*/ 9 w 776"/>
                <a:gd name="T25" fmla="*/ 0 h 2368"/>
                <a:gd name="T26" fmla="*/ 11 w 776"/>
                <a:gd name="T27" fmla="*/ 0 h 2368"/>
                <a:gd name="T28" fmla="*/ 10 w 776"/>
                <a:gd name="T29" fmla="*/ 0 h 2368"/>
                <a:gd name="T30" fmla="*/ 11 w 776"/>
                <a:gd name="T31" fmla="*/ 0 h 2368"/>
                <a:gd name="T32" fmla="*/ 11 w 776"/>
                <a:gd name="T33" fmla="*/ 0 h 2368"/>
                <a:gd name="T34" fmla="*/ 11 w 776"/>
                <a:gd name="T35" fmla="*/ 0 h 2368"/>
                <a:gd name="T36" fmla="*/ 11 w 776"/>
                <a:gd name="T37" fmla="*/ 0 h 2368"/>
                <a:gd name="T38" fmla="*/ 13 w 776"/>
                <a:gd name="T39" fmla="*/ 0 h 2368"/>
                <a:gd name="T40" fmla="*/ 11 w 776"/>
                <a:gd name="T41" fmla="*/ 0 h 2368"/>
                <a:gd name="T42" fmla="*/ 13 w 776"/>
                <a:gd name="T43" fmla="*/ 0 h 2368"/>
                <a:gd name="T44" fmla="*/ 11 w 776"/>
                <a:gd name="T45" fmla="*/ 0 h 2368"/>
                <a:gd name="T46" fmla="*/ 13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49" name="Freeform 91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50" name="Freeform 92"/>
            <p:cNvSpPr>
              <a:spLocks/>
            </p:cNvSpPr>
            <p:nvPr/>
          </p:nvSpPr>
          <p:spPr bwMode="hidden">
            <a:xfrm rot="-1346631">
              <a:off x="3988" y="878"/>
              <a:ext cx="144" cy="271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51" name="Freeform 93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2772" name="Group 94"/>
          <p:cNvGrpSpPr>
            <a:grpSpLocks/>
          </p:cNvGrpSpPr>
          <p:nvPr/>
        </p:nvGrpSpPr>
        <p:grpSpPr bwMode="auto">
          <a:xfrm>
            <a:off x="8686800" y="0"/>
            <a:ext cx="1981200" cy="838200"/>
            <a:chOff x="2928" y="384"/>
            <a:chExt cx="1789" cy="1403"/>
          </a:xfrm>
        </p:grpSpPr>
        <p:sp>
          <p:nvSpPr>
            <p:cNvPr id="32872" name="Oval 95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73" name="Oval 96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74" name="Freeform 97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75" name="Freeform 98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76" name="Freeform 99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77" name="Freeform 100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78" name="Freeform 101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79" name="Freeform 102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80" name="Freeform 103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81" name="Freeform 104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82" name="Freeform 105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83" name="Freeform 106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84" name="Freeform 107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85" name="Freeform 108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86" name="Freeform 109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87" name="Freeform 110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88" name="Freeform 111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89" name="Freeform 112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90" name="Freeform 113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91" name="Freeform 114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92" name="Freeform 115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93" name="Freeform 116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94" name="Freeform 117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95" name="Freeform 118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96" name="Freeform 119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97" name="Freeform 120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98" name="Freeform 121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99" name="Freeform 122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00" name="Freeform 123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01" name="Freeform 124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02" name="Freeform 125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03" name="Freeform 126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04" name="Freeform 127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05" name="Freeform 128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06" name="Freeform 129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07" name="Freeform 130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08" name="Freeform 131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09" name="Freeform 132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10" name="Freeform 133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11" name="Freeform 134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12" name="Freeform 135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13" name="Freeform 136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14" name="Freeform 137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15" name="Freeform 138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16" name="Freeform 139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17" name="Freeform 140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18" name="Freeform 141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19" name="Freeform 142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20" name="Freeform 143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21" name="Freeform 144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22" name="Freeform 145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23" name="Freeform 146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24" name="Freeform 147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25" name="Freeform 148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26" name="Freeform 149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27" name="Freeform 150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28" name="Freeform 151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29" name="Freeform 152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30" name="Freeform 153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31" name="Freeform 154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32" name="Freeform 155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33" name="Freeform 156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34" name="Freeform 157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35" name="Freeform 158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36" name="Freeform 159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37" name="Freeform 160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38" name="Freeform 161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39" name="Freeform 162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40" name="Freeform 163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41" name="Arc 164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0 w 21600"/>
                <a:gd name="T1" fmla="*/ 0 h 21602"/>
                <a:gd name="T2" fmla="*/ 0 w 21600"/>
                <a:gd name="T3" fmla="*/ 0 h 21602"/>
                <a:gd name="T4" fmla="*/ 0 w 21600"/>
                <a:gd name="T5" fmla="*/ 0 h 2160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lnTo>
                    <a:pt x="5466" y="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42" name="Arc 165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T0" fmla="*/ 0 w 36729"/>
                <a:gd name="T1" fmla="*/ 0 h 21600"/>
                <a:gd name="T2" fmla="*/ 0 w 36729"/>
                <a:gd name="T3" fmla="*/ 0 h 21600"/>
                <a:gd name="T4" fmla="*/ 0 w 36729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lnTo>
                    <a:pt x="36729" y="10451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43" name="Arc 166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T0" fmla="*/ 0 w 28940"/>
                <a:gd name="T1" fmla="*/ 0 h 22305"/>
                <a:gd name="T2" fmla="*/ 0 w 28940"/>
                <a:gd name="T3" fmla="*/ 0 h 22305"/>
                <a:gd name="T4" fmla="*/ 0 w 28940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lnTo>
                    <a:pt x="0" y="1285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44" name="Arc 167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T0" fmla="*/ 0 w 30473"/>
                <a:gd name="T1" fmla="*/ 0 h 22305"/>
                <a:gd name="T2" fmla="*/ 0 w 30473"/>
                <a:gd name="T3" fmla="*/ 0 h 22305"/>
                <a:gd name="T4" fmla="*/ 0 w 30473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lnTo>
                    <a:pt x="-1" y="1906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45" name="Arc 168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T0" fmla="*/ 0 w 34455"/>
                <a:gd name="T1" fmla="*/ 0 h 22305"/>
                <a:gd name="T2" fmla="*/ 0 w 34455"/>
                <a:gd name="T3" fmla="*/ 0 h 22305"/>
                <a:gd name="T4" fmla="*/ 0 w 34455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lnTo>
                    <a:pt x="0" y="4241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46" name="Arc 169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47" name="Arc 170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48" name="Arc 171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49" name="Freeform 172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50" name="Freeform 173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51" name="Arc 174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0 h 22305"/>
                <a:gd name="T2" fmla="*/ 0 w 36830"/>
                <a:gd name="T3" fmla="*/ 0 h 22305"/>
                <a:gd name="T4" fmla="*/ 0 w 36830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lnTo>
                    <a:pt x="0" y="6283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52" name="Arc 175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T0" fmla="*/ 0 w 31881"/>
                <a:gd name="T1" fmla="*/ 0 h 21600"/>
                <a:gd name="T2" fmla="*/ 0 w 31881"/>
                <a:gd name="T3" fmla="*/ 0 h 21600"/>
                <a:gd name="T4" fmla="*/ 0 w 3188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lnTo>
                    <a:pt x="-1" y="10015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53" name="Arc 176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T0" fmla="*/ 0 w 31146"/>
                <a:gd name="T1" fmla="*/ 0 h 21600"/>
                <a:gd name="T2" fmla="*/ 0 w 31146"/>
                <a:gd name="T3" fmla="*/ 0 h 21600"/>
                <a:gd name="T4" fmla="*/ 0 w 311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54" name="Freeform 177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55" name="Freeform 178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56" name="Freeform 179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57" name="Freeform 180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58" name="Freeform 181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0 h 2368"/>
                <a:gd name="T2" fmla="*/ 4 w 776"/>
                <a:gd name="T3" fmla="*/ 0 h 2368"/>
                <a:gd name="T4" fmla="*/ 2 w 776"/>
                <a:gd name="T5" fmla="*/ 0 h 2368"/>
                <a:gd name="T6" fmla="*/ 5 w 776"/>
                <a:gd name="T7" fmla="*/ 0 h 2368"/>
                <a:gd name="T8" fmla="*/ 3 w 776"/>
                <a:gd name="T9" fmla="*/ 0 h 2368"/>
                <a:gd name="T10" fmla="*/ 6 w 776"/>
                <a:gd name="T11" fmla="*/ 0 h 2368"/>
                <a:gd name="T12" fmla="*/ 4 w 776"/>
                <a:gd name="T13" fmla="*/ 0 h 2368"/>
                <a:gd name="T14" fmla="*/ 8 w 776"/>
                <a:gd name="T15" fmla="*/ 0 h 2368"/>
                <a:gd name="T16" fmla="*/ 6 w 776"/>
                <a:gd name="T17" fmla="*/ 0 h 2368"/>
                <a:gd name="T18" fmla="*/ 8 w 776"/>
                <a:gd name="T19" fmla="*/ 0 h 2368"/>
                <a:gd name="T20" fmla="*/ 8 w 776"/>
                <a:gd name="T21" fmla="*/ 0 h 2368"/>
                <a:gd name="T22" fmla="*/ 9 w 776"/>
                <a:gd name="T23" fmla="*/ 0 h 2368"/>
                <a:gd name="T24" fmla="*/ 9 w 776"/>
                <a:gd name="T25" fmla="*/ 0 h 2368"/>
                <a:gd name="T26" fmla="*/ 11 w 776"/>
                <a:gd name="T27" fmla="*/ 0 h 2368"/>
                <a:gd name="T28" fmla="*/ 10 w 776"/>
                <a:gd name="T29" fmla="*/ 0 h 2368"/>
                <a:gd name="T30" fmla="*/ 11 w 776"/>
                <a:gd name="T31" fmla="*/ 0 h 2368"/>
                <a:gd name="T32" fmla="*/ 11 w 776"/>
                <a:gd name="T33" fmla="*/ 0 h 2368"/>
                <a:gd name="T34" fmla="*/ 11 w 776"/>
                <a:gd name="T35" fmla="*/ 0 h 2368"/>
                <a:gd name="T36" fmla="*/ 11 w 776"/>
                <a:gd name="T37" fmla="*/ 0 h 2368"/>
                <a:gd name="T38" fmla="*/ 13 w 776"/>
                <a:gd name="T39" fmla="*/ 0 h 2368"/>
                <a:gd name="T40" fmla="*/ 11 w 776"/>
                <a:gd name="T41" fmla="*/ 0 h 2368"/>
                <a:gd name="T42" fmla="*/ 13 w 776"/>
                <a:gd name="T43" fmla="*/ 0 h 2368"/>
                <a:gd name="T44" fmla="*/ 11 w 776"/>
                <a:gd name="T45" fmla="*/ 0 h 2368"/>
                <a:gd name="T46" fmla="*/ 13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59" name="Freeform 182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60" name="Freeform 183"/>
            <p:cNvSpPr>
              <a:spLocks/>
            </p:cNvSpPr>
            <p:nvPr/>
          </p:nvSpPr>
          <p:spPr bwMode="hidden">
            <a:xfrm rot="-1346631">
              <a:off x="3988" y="878"/>
              <a:ext cx="144" cy="271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61" name="Freeform 184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2773" name="Group 185"/>
          <p:cNvGrpSpPr>
            <a:grpSpLocks/>
          </p:cNvGrpSpPr>
          <p:nvPr/>
        </p:nvGrpSpPr>
        <p:grpSpPr bwMode="auto">
          <a:xfrm>
            <a:off x="4953000" y="5867400"/>
            <a:ext cx="1828800" cy="990600"/>
            <a:chOff x="2928" y="384"/>
            <a:chExt cx="1789" cy="1403"/>
          </a:xfrm>
        </p:grpSpPr>
        <p:sp>
          <p:nvSpPr>
            <p:cNvPr id="32782" name="Oval 186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783" name="Oval 187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784" name="Freeform 188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785" name="Freeform 189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786" name="Freeform 190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787" name="Freeform 191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788" name="Freeform 192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789" name="Freeform 193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790" name="Freeform 194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791" name="Freeform 195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792" name="Freeform 196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793" name="Freeform 197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794" name="Freeform 198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795" name="Freeform 199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796" name="Freeform 200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797" name="Freeform 201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798" name="Freeform 202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799" name="Freeform 203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00" name="Freeform 204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01" name="Freeform 205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02" name="Freeform 206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03" name="Freeform 207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04" name="Freeform 208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05" name="Freeform 209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06" name="Freeform 210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07" name="Freeform 211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08" name="Freeform 212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09" name="Freeform 213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10" name="Freeform 214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11" name="Freeform 215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12" name="Freeform 216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13" name="Freeform 217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14" name="Freeform 218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15" name="Freeform 219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16" name="Freeform 220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17" name="Freeform 221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18" name="Freeform 222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19" name="Freeform 223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20" name="Freeform 224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21" name="Freeform 225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22" name="Freeform 226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23" name="Freeform 227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24" name="Freeform 228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25" name="Freeform 229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26" name="Freeform 230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27" name="Freeform 231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28" name="Freeform 232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29" name="Freeform 233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30" name="Freeform 234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31" name="Freeform 235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32" name="Freeform 236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33" name="Freeform 237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34" name="Freeform 238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35" name="Freeform 239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36" name="Freeform 240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37" name="Freeform 241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38" name="Freeform 242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39" name="Freeform 243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40" name="Freeform 244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41" name="Freeform 245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42" name="Freeform 246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43" name="Freeform 247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44" name="Freeform 248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45" name="Freeform 249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46" name="Freeform 250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47" name="Freeform 251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48" name="Freeform 252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49" name="Freeform 253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50" name="Freeform 254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51" name="Arc 255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0 w 21600"/>
                <a:gd name="T1" fmla="*/ 0 h 21602"/>
                <a:gd name="T2" fmla="*/ 0 w 21600"/>
                <a:gd name="T3" fmla="*/ 0 h 21602"/>
                <a:gd name="T4" fmla="*/ 0 w 21600"/>
                <a:gd name="T5" fmla="*/ 0 h 2160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lnTo>
                    <a:pt x="5466" y="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52" name="Arc 256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T0" fmla="*/ 0 w 36729"/>
                <a:gd name="T1" fmla="*/ 0 h 21600"/>
                <a:gd name="T2" fmla="*/ 0 w 36729"/>
                <a:gd name="T3" fmla="*/ 0 h 21600"/>
                <a:gd name="T4" fmla="*/ 0 w 36729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lnTo>
                    <a:pt x="36729" y="10451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53" name="Arc 257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T0" fmla="*/ 0 w 28940"/>
                <a:gd name="T1" fmla="*/ 0 h 22305"/>
                <a:gd name="T2" fmla="*/ 0 w 28940"/>
                <a:gd name="T3" fmla="*/ 0 h 22305"/>
                <a:gd name="T4" fmla="*/ 0 w 28940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lnTo>
                    <a:pt x="0" y="1285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54" name="Arc 258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T0" fmla="*/ 0 w 30473"/>
                <a:gd name="T1" fmla="*/ 0 h 22305"/>
                <a:gd name="T2" fmla="*/ 0 w 30473"/>
                <a:gd name="T3" fmla="*/ 0 h 22305"/>
                <a:gd name="T4" fmla="*/ 0 w 30473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lnTo>
                    <a:pt x="-1" y="1906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55" name="Arc 259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T0" fmla="*/ 0 w 34455"/>
                <a:gd name="T1" fmla="*/ 0 h 22305"/>
                <a:gd name="T2" fmla="*/ 0 w 34455"/>
                <a:gd name="T3" fmla="*/ 0 h 22305"/>
                <a:gd name="T4" fmla="*/ 0 w 34455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lnTo>
                    <a:pt x="0" y="4241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56" name="Arc 260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57" name="Arc 261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58" name="Arc 262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59" name="Freeform 263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60" name="Freeform 264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61" name="Arc 265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0 h 22305"/>
                <a:gd name="T2" fmla="*/ 0 w 36830"/>
                <a:gd name="T3" fmla="*/ 0 h 22305"/>
                <a:gd name="T4" fmla="*/ 0 w 36830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lnTo>
                    <a:pt x="0" y="6283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62" name="Arc 266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T0" fmla="*/ 0 w 31881"/>
                <a:gd name="T1" fmla="*/ 0 h 21600"/>
                <a:gd name="T2" fmla="*/ 0 w 31881"/>
                <a:gd name="T3" fmla="*/ 0 h 21600"/>
                <a:gd name="T4" fmla="*/ 0 w 3188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lnTo>
                    <a:pt x="-1" y="10015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63" name="Arc 267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T0" fmla="*/ 0 w 31146"/>
                <a:gd name="T1" fmla="*/ 0 h 21600"/>
                <a:gd name="T2" fmla="*/ 0 w 31146"/>
                <a:gd name="T3" fmla="*/ 0 h 21600"/>
                <a:gd name="T4" fmla="*/ 0 w 311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64" name="Freeform 268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65" name="Freeform 269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66" name="Freeform 270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67" name="Freeform 271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68" name="Freeform 272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0 h 2368"/>
                <a:gd name="T2" fmla="*/ 4 w 776"/>
                <a:gd name="T3" fmla="*/ 0 h 2368"/>
                <a:gd name="T4" fmla="*/ 2 w 776"/>
                <a:gd name="T5" fmla="*/ 0 h 2368"/>
                <a:gd name="T6" fmla="*/ 5 w 776"/>
                <a:gd name="T7" fmla="*/ 0 h 2368"/>
                <a:gd name="T8" fmla="*/ 3 w 776"/>
                <a:gd name="T9" fmla="*/ 0 h 2368"/>
                <a:gd name="T10" fmla="*/ 6 w 776"/>
                <a:gd name="T11" fmla="*/ 0 h 2368"/>
                <a:gd name="T12" fmla="*/ 4 w 776"/>
                <a:gd name="T13" fmla="*/ 0 h 2368"/>
                <a:gd name="T14" fmla="*/ 8 w 776"/>
                <a:gd name="T15" fmla="*/ 0 h 2368"/>
                <a:gd name="T16" fmla="*/ 6 w 776"/>
                <a:gd name="T17" fmla="*/ 0 h 2368"/>
                <a:gd name="T18" fmla="*/ 8 w 776"/>
                <a:gd name="T19" fmla="*/ 0 h 2368"/>
                <a:gd name="T20" fmla="*/ 8 w 776"/>
                <a:gd name="T21" fmla="*/ 0 h 2368"/>
                <a:gd name="T22" fmla="*/ 9 w 776"/>
                <a:gd name="T23" fmla="*/ 0 h 2368"/>
                <a:gd name="T24" fmla="*/ 9 w 776"/>
                <a:gd name="T25" fmla="*/ 0 h 2368"/>
                <a:gd name="T26" fmla="*/ 11 w 776"/>
                <a:gd name="T27" fmla="*/ 0 h 2368"/>
                <a:gd name="T28" fmla="*/ 10 w 776"/>
                <a:gd name="T29" fmla="*/ 0 h 2368"/>
                <a:gd name="T30" fmla="*/ 11 w 776"/>
                <a:gd name="T31" fmla="*/ 0 h 2368"/>
                <a:gd name="T32" fmla="*/ 11 w 776"/>
                <a:gd name="T33" fmla="*/ 0 h 2368"/>
                <a:gd name="T34" fmla="*/ 11 w 776"/>
                <a:gd name="T35" fmla="*/ 0 h 2368"/>
                <a:gd name="T36" fmla="*/ 11 w 776"/>
                <a:gd name="T37" fmla="*/ 0 h 2368"/>
                <a:gd name="T38" fmla="*/ 13 w 776"/>
                <a:gd name="T39" fmla="*/ 0 h 2368"/>
                <a:gd name="T40" fmla="*/ 11 w 776"/>
                <a:gd name="T41" fmla="*/ 0 h 2368"/>
                <a:gd name="T42" fmla="*/ 13 w 776"/>
                <a:gd name="T43" fmla="*/ 0 h 2368"/>
                <a:gd name="T44" fmla="*/ 11 w 776"/>
                <a:gd name="T45" fmla="*/ 0 h 2368"/>
                <a:gd name="T46" fmla="*/ 13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69" name="Freeform 273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70" name="Freeform 274"/>
            <p:cNvSpPr>
              <a:spLocks/>
            </p:cNvSpPr>
            <p:nvPr/>
          </p:nvSpPr>
          <p:spPr bwMode="hidden">
            <a:xfrm rot="-1346631">
              <a:off x="3988" y="878"/>
              <a:ext cx="144" cy="271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71" name="Freeform 275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</p:grpSp>
      <p:sp>
        <p:nvSpPr>
          <p:cNvPr id="69909" name="WordArt 277"/>
          <p:cNvSpPr>
            <a:spLocks noChangeArrowheads="1" noChangeShapeType="1" noTextEdit="1"/>
          </p:cNvSpPr>
          <p:nvPr/>
        </p:nvSpPr>
        <p:spPr bwMode="auto">
          <a:xfrm>
            <a:off x="3268663" y="2746375"/>
            <a:ext cx="59944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Dặn dò</a:t>
            </a:r>
          </a:p>
        </p:txBody>
      </p:sp>
      <p:pic>
        <p:nvPicPr>
          <p:cNvPr id="69910" name="Picture 278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7200"/>
            <a:ext cx="167640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911" name="Picture 279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219200"/>
            <a:ext cx="10287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912" name="Picture 280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303588"/>
            <a:ext cx="16383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913" name="Picture 281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300" y="5105400"/>
            <a:ext cx="10287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914" name="Picture 282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3" y="2236788"/>
            <a:ext cx="175260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915" name="Picture 283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019800"/>
            <a:ext cx="10287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Picture 284" descr="Picture 24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221">
            <a:off x="1828800" y="5105400"/>
            <a:ext cx="1600200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96242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>
            <a:grpSpLocks/>
          </p:cNvGrpSpPr>
          <p:nvPr/>
        </p:nvGrpSpPr>
        <p:grpSpPr bwMode="auto">
          <a:xfrm>
            <a:off x="2819400" y="111125"/>
            <a:ext cx="5629275" cy="952500"/>
            <a:chOff x="2812029" y="508026"/>
            <a:chExt cx="6208268" cy="1584755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DD05D831-968F-4672-A5F7-9CEEFF8BB4AA}"/>
                </a:ext>
              </a:extLst>
            </p:cNvPr>
            <p:cNvSpPr/>
            <p:nvPr/>
          </p:nvSpPr>
          <p:spPr>
            <a:xfrm>
              <a:off x="3720685" y="811772"/>
              <a:ext cx="5299612" cy="1051221"/>
            </a:xfrm>
            <a:prstGeom prst="roundRect">
              <a:avLst/>
            </a:prstGeom>
            <a:solidFill>
              <a:srgbClr val="FFBF8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7420" name="图片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2016" y="1568392"/>
              <a:ext cx="389609" cy="473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1" name="文本框 15"/>
            <p:cNvSpPr txBox="1">
              <a:spLocks noChangeArrowheads="1"/>
            </p:cNvSpPr>
            <p:nvPr/>
          </p:nvSpPr>
          <p:spPr bwMode="auto">
            <a:xfrm>
              <a:off x="4106410" y="508026"/>
              <a:ext cx="3893013" cy="1164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7号-温暖童稚体"/>
                  <a:cs typeface="Times New Roman" panose="02020603050405020304" pitchFamily="18" charset="0"/>
                </a:rPr>
                <a:t>Khởi động</a:t>
              </a: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/>
                <a:cs typeface="Times New Roman" panose="02020603050405020304" pitchFamily="18" charset="0"/>
              </a:endParaRPr>
            </a:p>
          </p:txBody>
        </p:sp>
        <p:pic>
          <p:nvPicPr>
            <p:cNvPr id="17422" name="图片 2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029" y="859812"/>
              <a:ext cx="1084162" cy="1232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图片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696">
            <a:off x="3552825" y="661988"/>
            <a:ext cx="65246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19400" y="1512888"/>
            <a:ext cx="71739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HÃY LÀM THEO CẢM XÚC SAU</a:t>
            </a:r>
          </a:p>
        </p:txBody>
      </p:sp>
      <p:pic>
        <p:nvPicPr>
          <p:cNvPr id="26628" name="Picture 4" descr="Cảm Xúc Tiêu Cực: Nguyên Nhân, Biểu Hiệu Và Cách Giải Tỏa - Tạp chí Tâm lý  học Việt N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92" t="75594"/>
          <a:stretch>
            <a:fillRect/>
          </a:stretch>
        </p:blipFill>
        <p:spPr bwMode="auto">
          <a:xfrm>
            <a:off x="4751388" y="2301875"/>
            <a:ext cx="2012950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Cảm Xúc Tiêu Cực: Nguyên Nhân, Biểu Hiệu Và Cách Giải Tỏa - Tạp chí Tâm lý  học Việt N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77" b="77139"/>
          <a:stretch>
            <a:fillRect/>
          </a:stretch>
        </p:blipFill>
        <p:spPr bwMode="auto">
          <a:xfrm>
            <a:off x="8085138" y="2301875"/>
            <a:ext cx="230981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0" descr="Cảm Xúc Tiêu Cực: Nguyên Nhân, Biểu Hiệu Và Cách Giải Tỏa - Tạp chí Tâm lý  học Việt N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44" t="49187" r="16550" b="26027"/>
          <a:stretch>
            <a:fillRect/>
          </a:stretch>
        </p:blipFill>
        <p:spPr bwMode="auto">
          <a:xfrm>
            <a:off x="4856163" y="4554538"/>
            <a:ext cx="22637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12" descr="Cảm Xúc Tiêu Cực: Nguyên Nhân, Biểu Hiệu Và Cách Giải Tỏa - Tạp chí Tâm lý  học Việt N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0" t="49583" r="50044" b="25365"/>
          <a:stretch>
            <a:fillRect/>
          </a:stretch>
        </p:blipFill>
        <p:spPr bwMode="auto">
          <a:xfrm>
            <a:off x="8085138" y="4622800"/>
            <a:ext cx="2049462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14" descr="Cảm Xúc Tiêu Cực: Nguyên Nhân, Biểu Hiệu Và Cách Giải Tỏa - Tạp chí Tâm lý  học Việt N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7" b="75510"/>
          <a:stretch>
            <a:fillRect/>
          </a:stretch>
        </p:blipFill>
        <p:spPr bwMode="auto">
          <a:xfrm>
            <a:off x="1612900" y="4616450"/>
            <a:ext cx="2189163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16" descr="Cảm Xúc Tiêu Cực: Nguyên Nhân, Biểu Hiệu Và Cách Giải Tỏa - Tạp chí Tâm lý  học Việt N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75157" r="66667" b="1147"/>
          <a:stretch>
            <a:fillRect/>
          </a:stretch>
        </p:blipFill>
        <p:spPr bwMode="auto">
          <a:xfrm>
            <a:off x="1589088" y="2301875"/>
            <a:ext cx="219392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1777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>
            <a:grpSpLocks/>
          </p:cNvGrpSpPr>
          <p:nvPr/>
        </p:nvGrpSpPr>
        <p:grpSpPr bwMode="auto">
          <a:xfrm>
            <a:off x="2786063" y="2187575"/>
            <a:ext cx="8432800" cy="3279775"/>
            <a:chOff x="3656785" y="2589594"/>
            <a:chExt cx="6663647" cy="2541458"/>
          </a:xfrm>
        </p:grpSpPr>
        <p:sp>
          <p:nvSpPr>
            <p:cNvPr id="19485" name="文本框 16"/>
            <p:cNvSpPr txBox="1">
              <a:spLocks noChangeArrowheads="1"/>
            </p:cNvSpPr>
            <p:nvPr/>
          </p:nvSpPr>
          <p:spPr bwMode="auto">
            <a:xfrm>
              <a:off x="5021124" y="4725615"/>
              <a:ext cx="3991881" cy="40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58号-创中黑"/>
                  <a:cs typeface="Times New Roman" panose="02020603050405020304" pitchFamily="18" charset="0"/>
                </a:rPr>
                <a:t>Tiết 2</a:t>
              </a:r>
              <a:endParaRPr kumimoji="0" lang="zh-CN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58号-创中黑"/>
                <a:cs typeface="Times New Roman" panose="02020603050405020304" pitchFamily="18" charset="0"/>
              </a:endParaRPr>
            </a:p>
          </p:txBody>
        </p:sp>
        <p:sp>
          <p:nvSpPr>
            <p:cNvPr id="19486" name="文本框 17"/>
            <p:cNvSpPr txBox="1">
              <a:spLocks noChangeArrowheads="1"/>
            </p:cNvSpPr>
            <p:nvPr/>
          </p:nvSpPr>
          <p:spPr bwMode="auto">
            <a:xfrm>
              <a:off x="3656785" y="2589594"/>
              <a:ext cx="6663647" cy="2074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58号-创中黑"/>
                  <a:cs typeface="Times New Roman" panose="02020603050405020304" pitchFamily="18" charset="0"/>
                </a:rPr>
                <a:t>Bài 11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58号-创中黑"/>
                  <a:cs typeface="Times New Roman" panose="02020603050405020304" pitchFamily="18" charset="0"/>
                </a:rPr>
                <a:t>KIỀM CHẾ CẢM XÚC TIÊU CỰC</a:t>
              </a:r>
              <a:endParaRPr kumimoji="0" lang="zh-C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58号-创中黑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组合 44"/>
          <p:cNvGrpSpPr>
            <a:grpSpLocks/>
          </p:cNvGrpSpPr>
          <p:nvPr/>
        </p:nvGrpSpPr>
        <p:grpSpPr bwMode="auto">
          <a:xfrm>
            <a:off x="1443038" y="-304800"/>
            <a:ext cx="10748962" cy="7162800"/>
            <a:chOff x="1443789" y="-304723"/>
            <a:chExt cx="10748211" cy="7162723"/>
          </a:xfrm>
        </p:grpSpPr>
        <p:grpSp>
          <p:nvGrpSpPr>
            <p:cNvPr id="19460" name="组合 12"/>
            <p:cNvGrpSpPr>
              <a:grpSpLocks/>
            </p:cNvGrpSpPr>
            <p:nvPr/>
          </p:nvGrpSpPr>
          <p:grpSpPr bwMode="auto">
            <a:xfrm>
              <a:off x="1443789" y="-304723"/>
              <a:ext cx="10748211" cy="7162723"/>
              <a:chOff x="1443789" y="-304723"/>
              <a:chExt cx="10748211" cy="7162723"/>
            </a:xfrm>
          </p:grpSpPr>
          <p:pic>
            <p:nvPicPr>
              <p:cNvPr id="19480" name="图片 2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0EEE1"/>
                  </a:clrFrom>
                  <a:clrTo>
                    <a:srgbClr val="F0EEE1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3789" y="-304723"/>
                <a:ext cx="2815390" cy="66440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9481" name="组合 11"/>
              <p:cNvGrpSpPr>
                <a:grpSpLocks/>
              </p:cNvGrpSpPr>
              <p:nvPr/>
            </p:nvGrpSpPr>
            <p:grpSpPr bwMode="auto">
              <a:xfrm>
                <a:off x="2057399" y="518681"/>
                <a:ext cx="10134601" cy="6339319"/>
                <a:chOff x="2057399" y="518681"/>
                <a:chExt cx="10134601" cy="6339319"/>
              </a:xfrm>
            </p:grpSpPr>
            <p:grpSp>
              <p:nvGrpSpPr>
                <p:cNvPr id="7" name="组合 6">
                  <a:extLst>
                    <a:ext uri="{FF2B5EF4-FFF2-40B4-BE49-F238E27FC236}">
                      <a16:creationId xmlns:a16="http://schemas.microsoft.com/office/drawing/2014/main" id="{CAF0B78E-0BC8-433E-8D1F-A5F32F2BA0B4}"/>
                    </a:ext>
                  </a:extLst>
                </p:cNvPr>
                <p:cNvGrpSpPr/>
                <p:nvPr/>
              </p:nvGrpSpPr>
              <p:grpSpPr>
                <a:xfrm>
                  <a:off x="11746831" y="518681"/>
                  <a:ext cx="445169" cy="6339319"/>
                  <a:chOff x="3597442" y="577516"/>
                  <a:chExt cx="445169" cy="5847347"/>
                </a:xfrm>
                <a:solidFill>
                  <a:srgbClr val="F19C1D">
                    <a:alpha val="40000"/>
                  </a:srgbClr>
                </a:solidFill>
              </p:grpSpPr>
              <p:sp>
                <p:nvSpPr>
                  <p:cNvPr id="5" name="矩形 4">
                    <a:extLst>
                      <a:ext uri="{FF2B5EF4-FFF2-40B4-BE49-F238E27FC236}">
                        <a16:creationId xmlns:a16="http://schemas.microsoft.com/office/drawing/2014/main" id="{E6C13420-9D12-4424-A77D-EE872ED09CEF}"/>
                      </a:ext>
                    </a:extLst>
                  </p:cNvPr>
                  <p:cNvSpPr/>
                  <p:nvPr/>
                </p:nvSpPr>
                <p:spPr>
                  <a:xfrm>
                    <a:off x="3597442" y="974558"/>
                    <a:ext cx="445169" cy="545030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 Light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" name="等腰三角形 5">
                    <a:extLst>
                      <a:ext uri="{FF2B5EF4-FFF2-40B4-BE49-F238E27FC236}">
                        <a16:creationId xmlns:a16="http://schemas.microsoft.com/office/drawing/2014/main" id="{96906C8F-EE05-4411-A18D-1B9CD31FF4D9}"/>
                      </a:ext>
                    </a:extLst>
                  </p:cNvPr>
                  <p:cNvSpPr/>
                  <p:nvPr/>
                </p:nvSpPr>
                <p:spPr>
                  <a:xfrm>
                    <a:off x="3597442" y="577516"/>
                    <a:ext cx="445169" cy="397042"/>
                  </a:xfrm>
                  <a:prstGeom prst="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 Light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cxnSp>
              <p:nvCxnSpPr>
                <p:cNvPr id="9" name="直接连接符 8">
                  <a:extLst>
                    <a:ext uri="{FF2B5EF4-FFF2-40B4-BE49-F238E27FC236}">
                      <a16:creationId xmlns:a16="http://schemas.microsoft.com/office/drawing/2014/main" id="{6C044B26-C1DA-4621-BA91-DE532923C7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58108" y="6338894"/>
                  <a:ext cx="9689423" cy="0"/>
                </a:xfrm>
                <a:prstGeom prst="line">
                  <a:avLst/>
                </a:prstGeom>
                <a:ln w="120650">
                  <a:solidFill>
                    <a:srgbClr val="F19C1D">
                      <a:alpha val="40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直接连接符 10">
                  <a:extLst>
                    <a:ext uri="{FF2B5EF4-FFF2-40B4-BE49-F238E27FC236}">
                      <a16:creationId xmlns:a16="http://schemas.microsoft.com/office/drawing/2014/main" id="{6ABA10CC-BE72-484E-84CC-19DA8D6630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58108" y="1668519"/>
                  <a:ext cx="9689423" cy="0"/>
                </a:xfrm>
                <a:prstGeom prst="line">
                  <a:avLst/>
                </a:prstGeom>
                <a:ln w="120650">
                  <a:solidFill>
                    <a:srgbClr val="F19C1D">
                      <a:alpha val="40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9461" name="图片 1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FEDE0"/>
                </a:clrFrom>
                <a:clrTo>
                  <a:srgbClr val="EFEDE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1" y="1806059"/>
              <a:ext cx="790072" cy="732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2" name="图片 1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FEDE0"/>
                </a:clrFrom>
                <a:clrTo>
                  <a:srgbClr val="EFEDE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9745580" y="2380978"/>
              <a:ext cx="790072" cy="732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463" name="组合 22"/>
            <p:cNvGrpSpPr>
              <a:grpSpLocks/>
            </p:cNvGrpSpPr>
            <p:nvPr/>
          </p:nvGrpSpPr>
          <p:grpSpPr bwMode="auto">
            <a:xfrm>
              <a:off x="9425115" y="5332272"/>
              <a:ext cx="1285725" cy="1285725"/>
              <a:chOff x="4775095" y="366988"/>
              <a:chExt cx="1233859" cy="1233859"/>
            </a:xfrm>
          </p:grpSpPr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CF92F0FB-9193-4508-AE82-1CDF40AA4450}"/>
                  </a:ext>
                </a:extLst>
              </p:cNvPr>
              <p:cNvSpPr/>
              <p:nvPr/>
            </p:nvSpPr>
            <p:spPr>
              <a:xfrm>
                <a:off x="4775158" y="367139"/>
                <a:ext cx="1233917" cy="1233990"/>
              </a:xfrm>
              <a:prstGeom prst="ellipse">
                <a:avLst/>
              </a:prstGeom>
              <a:solidFill>
                <a:srgbClr val="F07264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092C7FCA-830B-4197-A312-E63DBA0201A2}"/>
                  </a:ext>
                </a:extLst>
              </p:cNvPr>
              <p:cNvSpPr/>
              <p:nvPr/>
            </p:nvSpPr>
            <p:spPr>
              <a:xfrm>
                <a:off x="4872653" y="472256"/>
                <a:ext cx="1067871" cy="1067935"/>
              </a:xfrm>
              <a:prstGeom prst="ellipse">
                <a:avLst/>
              </a:prstGeom>
              <a:solidFill>
                <a:schemeClr val="bg1">
                  <a:lumMod val="95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E8CB1A03-E19B-4E08-B221-A89241F1DAB3}"/>
                  </a:ext>
                </a:extLst>
              </p:cNvPr>
              <p:cNvSpPr/>
              <p:nvPr/>
            </p:nvSpPr>
            <p:spPr>
              <a:xfrm>
                <a:off x="4945774" y="537764"/>
                <a:ext cx="892685" cy="892738"/>
              </a:xfrm>
              <a:prstGeom prst="ellipse">
                <a:avLst/>
              </a:prstGeom>
              <a:solidFill>
                <a:srgbClr val="F07264">
                  <a:alpha val="5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9464" name="组合 23"/>
            <p:cNvGrpSpPr>
              <a:grpSpLocks/>
            </p:cNvGrpSpPr>
            <p:nvPr/>
          </p:nvGrpSpPr>
          <p:grpSpPr bwMode="auto">
            <a:xfrm>
              <a:off x="7323763" y="5552635"/>
              <a:ext cx="844997" cy="844997"/>
              <a:chOff x="4775095" y="366988"/>
              <a:chExt cx="1233859" cy="1233859"/>
            </a:xfrm>
          </p:grpSpPr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66F8C991-5133-4B15-914A-AB5305F45FFD}"/>
                  </a:ext>
                </a:extLst>
              </p:cNvPr>
              <p:cNvSpPr/>
              <p:nvPr/>
            </p:nvSpPr>
            <p:spPr>
              <a:xfrm>
                <a:off x="4774679" y="367651"/>
                <a:ext cx="1233120" cy="1233193"/>
              </a:xfrm>
              <a:prstGeom prst="ellipse">
                <a:avLst/>
              </a:prstGeom>
              <a:solidFill>
                <a:srgbClr val="BDC2CE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8E20AF44-870C-4C2B-98BA-2514C4EFCEC5}"/>
                  </a:ext>
                </a:extLst>
              </p:cNvPr>
              <p:cNvSpPr/>
              <p:nvPr/>
            </p:nvSpPr>
            <p:spPr>
              <a:xfrm>
                <a:off x="4872030" y="471963"/>
                <a:ext cx="1068549" cy="1068612"/>
              </a:xfrm>
              <a:prstGeom prst="ellipse">
                <a:avLst/>
              </a:prstGeom>
              <a:solidFill>
                <a:schemeClr val="bg1">
                  <a:lumMod val="95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4D5D451C-8E35-4DD2-83E5-76E275607DB4}"/>
                  </a:ext>
                </a:extLst>
              </p:cNvPr>
              <p:cNvSpPr/>
              <p:nvPr/>
            </p:nvSpPr>
            <p:spPr>
              <a:xfrm>
                <a:off x="4943884" y="536868"/>
                <a:ext cx="894708" cy="894760"/>
              </a:xfrm>
              <a:prstGeom prst="ellipse">
                <a:avLst/>
              </a:prstGeom>
              <a:solidFill>
                <a:srgbClr val="BDC2CE">
                  <a:alpha val="5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19465" name="图片 3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FEDE0"/>
                </a:clrFrom>
                <a:clrTo>
                  <a:srgbClr val="EFEDE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113" y="5136911"/>
              <a:ext cx="790072" cy="732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466" name="组合 32"/>
            <p:cNvGrpSpPr>
              <a:grpSpLocks/>
            </p:cNvGrpSpPr>
            <p:nvPr/>
          </p:nvGrpSpPr>
          <p:grpSpPr bwMode="auto">
            <a:xfrm>
              <a:off x="7382050" y="1437160"/>
              <a:ext cx="753302" cy="753302"/>
              <a:chOff x="4775095" y="366988"/>
              <a:chExt cx="1233859" cy="1233859"/>
            </a:xfrm>
          </p:grpSpPr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FA917E9E-5784-4503-9293-21C4935704E6}"/>
                  </a:ext>
                </a:extLst>
              </p:cNvPr>
              <p:cNvSpPr/>
              <p:nvPr/>
            </p:nvSpPr>
            <p:spPr>
              <a:xfrm>
                <a:off x="4775359" y="366310"/>
                <a:ext cx="1232418" cy="1235091"/>
              </a:xfrm>
              <a:prstGeom prst="ellipse">
                <a:avLst/>
              </a:prstGeom>
              <a:solidFill>
                <a:srgbClr val="F07264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E6690DFB-72D8-42CA-8931-7185B72DF92E}"/>
                  </a:ext>
                </a:extLst>
              </p:cNvPr>
              <p:cNvSpPr/>
              <p:nvPr/>
            </p:nvSpPr>
            <p:spPr>
              <a:xfrm>
                <a:off x="4874160" y="470318"/>
                <a:ext cx="1066015" cy="1071279"/>
              </a:xfrm>
              <a:prstGeom prst="ellipse">
                <a:avLst/>
              </a:prstGeom>
              <a:solidFill>
                <a:schemeClr val="bg1">
                  <a:lumMod val="95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9101F845-7437-4A53-A9CA-8B86A668D161}"/>
                  </a:ext>
                </a:extLst>
              </p:cNvPr>
              <p:cNvSpPr/>
              <p:nvPr/>
            </p:nvSpPr>
            <p:spPr>
              <a:xfrm>
                <a:off x="4944362" y="537923"/>
                <a:ext cx="894413" cy="891865"/>
              </a:xfrm>
              <a:prstGeom prst="ellipse">
                <a:avLst/>
              </a:prstGeom>
              <a:solidFill>
                <a:srgbClr val="F07264">
                  <a:alpha val="5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9467" name="组合 40"/>
            <p:cNvGrpSpPr>
              <a:grpSpLocks/>
            </p:cNvGrpSpPr>
            <p:nvPr/>
          </p:nvGrpSpPr>
          <p:grpSpPr bwMode="auto">
            <a:xfrm>
              <a:off x="4952588" y="667925"/>
              <a:ext cx="1143412" cy="1143412"/>
              <a:chOff x="4775095" y="366988"/>
              <a:chExt cx="1233859" cy="1233859"/>
            </a:xfrm>
          </p:grpSpPr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FE9D6D03-9CFD-47A7-8353-E01B108AE57B}"/>
                  </a:ext>
                </a:extLst>
              </p:cNvPr>
              <p:cNvSpPr/>
              <p:nvPr/>
            </p:nvSpPr>
            <p:spPr>
              <a:xfrm>
                <a:off x="4774373" y="367506"/>
                <a:ext cx="1235041" cy="1233401"/>
              </a:xfrm>
              <a:prstGeom prst="ellipse">
                <a:avLst/>
              </a:prstGeom>
              <a:solidFill>
                <a:srgbClr val="BDC2CE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892F1B71-344C-4817-B109-A9726898CE10}"/>
                  </a:ext>
                </a:extLst>
              </p:cNvPr>
              <p:cNvSpPr/>
              <p:nvPr/>
            </p:nvSpPr>
            <p:spPr>
              <a:xfrm>
                <a:off x="4872011" y="472002"/>
                <a:ext cx="1068884" cy="1068948"/>
              </a:xfrm>
              <a:prstGeom prst="ellipse">
                <a:avLst/>
              </a:prstGeom>
              <a:solidFill>
                <a:schemeClr val="bg1">
                  <a:lumMod val="95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088EC322-7641-4FAD-ACA6-15AC901B3E64}"/>
                  </a:ext>
                </a:extLst>
              </p:cNvPr>
              <p:cNvSpPr/>
              <p:nvPr/>
            </p:nvSpPr>
            <p:spPr>
              <a:xfrm>
                <a:off x="4945669" y="537098"/>
                <a:ext cx="892449" cy="894216"/>
              </a:xfrm>
              <a:prstGeom prst="ellipse">
                <a:avLst/>
              </a:prstGeom>
              <a:solidFill>
                <a:srgbClr val="BDC2CE">
                  <a:alpha val="5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0746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290513" y="2884488"/>
            <a:ext cx="114744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835" tIns="31919" rIns="63835" bIns="31919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2813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ang 1 ô ly" panose="020B0603050302020204" pitchFamily="34" charset="0"/>
                <a:ea typeface="HP001 4 hang 1 ô ly" panose="020B0603050302020204" pitchFamily="34" charset="0"/>
                <a:cs typeface="HP001 4 hang 1 ô ly" panose="020B0603050302020204" pitchFamily="34" charset="0"/>
              </a:rPr>
              <a:t>    </a:t>
            </a:r>
          </a:p>
        </p:txBody>
      </p:sp>
      <p:sp>
        <p:nvSpPr>
          <p:cNvPr id="21508" name="Rectangle 7"/>
          <p:cNvSpPr>
            <a:spLocks noChangeArrowheads="1"/>
          </p:cNvSpPr>
          <p:nvPr/>
        </p:nvSpPr>
        <p:spPr bwMode="auto">
          <a:xfrm>
            <a:off x="-1196975" y="1704975"/>
            <a:ext cx="108394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 panose="020B0604020202020204" pitchFamily="34" charset="0"/>
              </a:rPr>
              <a:t>Đạo đức 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509" name="Rectangle 10"/>
          <p:cNvSpPr>
            <a:spLocks noChangeArrowheads="1"/>
          </p:cNvSpPr>
          <p:nvPr/>
        </p:nvSpPr>
        <p:spPr bwMode="auto">
          <a:xfrm>
            <a:off x="-762000" y="2398713"/>
            <a:ext cx="11501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 panose="020B0604020202020204" pitchFamily="34" charset="0"/>
              </a:rPr>
              <a:t>Bài 11: Kiềm chế cảm xúc tiêu cực (Tiết 2)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510" name="Rectangle 13"/>
          <p:cNvSpPr>
            <a:spLocks noChangeArrowheads="1"/>
          </p:cNvSpPr>
          <p:nvPr/>
        </p:nvSpPr>
        <p:spPr bwMode="auto">
          <a:xfrm>
            <a:off x="290513" y="1000125"/>
            <a:ext cx="87995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 panose="020B0604020202020204" pitchFamily="34" charset="0"/>
              </a:rPr>
              <a:t>Thứ sáu ngày 25 tháng 3 năm 2022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595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8"/>
          <p:cNvSpPr txBox="1">
            <a:spLocks noChangeArrowheads="1"/>
          </p:cNvSpPr>
          <p:nvPr/>
        </p:nvSpPr>
        <p:spPr bwMode="auto">
          <a:xfrm>
            <a:off x="3962400" y="41910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1600200" y="473075"/>
            <a:ext cx="103632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1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ĐỌC TÌNH HUỐNG VÀ TRẢ LỜI CÂU HỎI: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" t="12222" r="685" b="36667"/>
          <a:stretch>
            <a:fillRect/>
          </a:stretch>
        </p:blipFill>
        <p:spPr bwMode="auto">
          <a:xfrm>
            <a:off x="0" y="1274763"/>
            <a:ext cx="6505575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62222" r="-868" b="14444"/>
          <a:stretch>
            <a:fillRect/>
          </a:stretch>
        </p:blipFill>
        <p:spPr bwMode="auto">
          <a:xfrm>
            <a:off x="0" y="4968875"/>
            <a:ext cx="650557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Box 13"/>
          <p:cNvSpPr txBox="1">
            <a:spLocks noChangeArrowheads="1"/>
          </p:cNvSpPr>
          <p:nvPr/>
        </p:nvSpPr>
        <p:spPr bwMode="auto">
          <a:xfrm>
            <a:off x="7821613" y="1690688"/>
            <a:ext cx="434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Trả lời câu hỏi: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2535" name="TextBox 14"/>
          <p:cNvSpPr txBox="1">
            <a:spLocks noChangeArrowheads="1"/>
          </p:cNvSpPr>
          <p:nvPr/>
        </p:nvSpPr>
        <p:spPr bwMode="auto">
          <a:xfrm>
            <a:off x="6515100" y="2152650"/>
            <a:ext cx="5538788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a, 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Bạn trong mỗi tình huống trên có cảm xúc gì?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b, Cảm xúc đó đã ảnh hưởng như thế nào đến bản thân và người xung quanh?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c, Em sẽ khuyên bạn kiềm chế cảm xúc đó như thế nào?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253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" t="1079" r="62111" b="91112"/>
          <a:stretch>
            <a:fillRect/>
          </a:stretch>
        </p:blipFill>
        <p:spPr bwMode="auto">
          <a:xfrm>
            <a:off x="0" y="0"/>
            <a:ext cx="22098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631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225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2263" r="-2" b="62093"/>
          <a:stretch>
            <a:fillRect/>
          </a:stretch>
        </p:blipFill>
        <p:spPr bwMode="auto">
          <a:xfrm>
            <a:off x="1143000" y="152400"/>
            <a:ext cx="100869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" y="3008313"/>
            <a:ext cx="67056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a, Bạn Long có cảm xúc gì? Vì sao?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3548063"/>
            <a:ext cx="11506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- </a:t>
            </a: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Bạn Long đã giận dữ, vì Tiến vô tình va phải Long và khiến Long bị ngã.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3975100"/>
            <a:ext cx="1104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b, </a:t>
            </a: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Cảm xúc đó đã ảnh hưởng như thế nào đến bản thân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</a:t>
            </a: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à mọi người xung quanh?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4800" y="4672807"/>
            <a:ext cx="8534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- </a:t>
            </a: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Cảm xúc đó đã làm tổn thương Tiến và các bạn mất vui.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3550" y="540543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c, Em sẽ khuyên bạn kiềm chế cảm xúc như thế nào?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4163" y="5951538"/>
            <a:ext cx="116792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- </a:t>
            </a: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Long nên kiềm chế cơn giận dữ của mình bằng cách giữ bình tĩnh, hít thở sâu và không nên to tiếng với bạn Tiến.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457251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5" r="1553" b="37778"/>
          <a:stretch>
            <a:fillRect/>
          </a:stretch>
        </p:blipFill>
        <p:spPr bwMode="auto">
          <a:xfrm>
            <a:off x="1247775" y="34925"/>
            <a:ext cx="10058400" cy="28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4800" y="3095625"/>
            <a:ext cx="670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a, </a:t>
            </a: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Bạn Hoa có cảm xúc gì? Vì sao?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4800" y="4098925"/>
            <a:ext cx="10874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b, </a:t>
            </a: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Cảm xúc đó đã ảnh hưởng như thế nào đến bản thân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v</a:t>
            </a: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à mọi người xung quanh?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5480050"/>
            <a:ext cx="853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c</a:t>
            </a: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Em sẽ khuyên bạn kiềm chế cảm xúc như thế nào?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" y="3625850"/>
            <a:ext cx="1112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- </a:t>
            </a: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Bạn Hoa đã giận dỗi, vì Hoa chờ mãi không đến lượt chơi của mình.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4800" y="4983163"/>
            <a:ext cx="8534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- </a:t>
            </a: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Cảm xúc đó đã làm cho các bạn chơi cùng mất vui.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4800" y="5994400"/>
            <a:ext cx="9153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 Hoa không nên giận dỗi vô cớ, nên bình tĩnh và chờ đến lượt chơi của mình.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138467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62952" r="-868" b="14444"/>
          <a:stretch>
            <a:fillRect/>
          </a:stretch>
        </p:blipFill>
        <p:spPr bwMode="auto">
          <a:xfrm>
            <a:off x="1600200" y="0"/>
            <a:ext cx="95789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0988" y="2611438"/>
            <a:ext cx="670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a</a:t>
            </a: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Bạn Vân có cảm xúc gì? Vì sao?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0988" y="3179763"/>
            <a:ext cx="101060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- </a:t>
            </a: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Bạn Vân đã tức giận và khóc ầm lên, vì anh trai của Vân vô tình làm rách trang bìa.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0988" y="4111625"/>
            <a:ext cx="103727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b, </a:t>
            </a: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Cảm xúc đó đã ảnh hưởng như thế nào đến bản thân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</a:t>
            </a: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à mọi người xung quanh?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" y="4953000"/>
            <a:ext cx="853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- </a:t>
            </a: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Cảm xúc đó khiến cho anh trai của Vân không vui.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95275" y="5446713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c, </a:t>
            </a: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Em sẽ khuyên bạn kiềm chế cảm xúc như thế nào?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8600" y="5949950"/>
            <a:ext cx="10296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 Vân nên bình tĩnh (hít thở thật sâu) không nên tức giận và khóc.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188344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1"/>
          <p:cNvSpPr txBox="1">
            <a:spLocks noChangeArrowheads="1"/>
          </p:cNvSpPr>
          <p:nvPr/>
        </p:nvSpPr>
        <p:spPr bwMode="auto">
          <a:xfrm>
            <a:off x="2057400" y="203200"/>
            <a:ext cx="8915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2:</a:t>
            </a: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 HỆ </a:t>
            </a: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 THÂN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1087438"/>
            <a:ext cx="12192000" cy="3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xplosion: 8 Points 5"/>
          <p:cNvSpPr/>
          <p:nvPr/>
        </p:nvSpPr>
        <p:spPr bwMode="auto">
          <a:xfrm>
            <a:off x="3581400" y="4724400"/>
            <a:ext cx="4495800" cy="1905000"/>
          </a:xfrm>
          <a:prstGeom prst="irregularSeal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5373688"/>
            <a:ext cx="2971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CHIA SẺ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605191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Animal World Presentation Template，Freepptbackgrounds.n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FF"/>
        </a:solidFill>
        <a:ln w="12700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FF"/>
        </a:solidFill>
        <a:ln w="12700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508</Words>
  <Application>Microsoft Office PowerPoint</Application>
  <PresentationFormat>Widescreen</PresentationFormat>
  <Paragraphs>46</Paragraphs>
  <Slides>14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DengXian</vt:lpstr>
      <vt:lpstr>.VnTime</vt:lpstr>
      <vt:lpstr>Arial</vt:lpstr>
      <vt:lpstr>Calibri</vt:lpstr>
      <vt:lpstr>Calibri Light</vt:lpstr>
      <vt:lpstr>HP001 4 hàng</vt:lpstr>
      <vt:lpstr>HP001 4 hang 1 ô ly</vt:lpstr>
      <vt:lpstr>Times New Roman</vt:lpstr>
      <vt:lpstr>Animal World Presentation Template，Freepptbackgrounds.net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Techsi.vn</cp:lastModifiedBy>
  <cp:revision>2</cp:revision>
  <dcterms:created xsi:type="dcterms:W3CDTF">2022-03-24T14:50:16Z</dcterms:created>
  <dcterms:modified xsi:type="dcterms:W3CDTF">2022-04-13T07:21:12Z</dcterms:modified>
</cp:coreProperties>
</file>