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74" r:id="rId6"/>
    <p:sldMasterId id="2147483699" r:id="rId7"/>
    <p:sldMasterId id="2147483713" r:id="rId8"/>
    <p:sldMasterId id="2147483727" r:id="rId9"/>
    <p:sldMasterId id="2147483741" r:id="rId10"/>
    <p:sldMasterId id="2147483755" r:id="rId11"/>
    <p:sldMasterId id="2147483769" r:id="rId12"/>
    <p:sldMasterId id="2147483783" r:id="rId13"/>
    <p:sldMasterId id="2147483795" r:id="rId14"/>
    <p:sldMasterId id="2147483808" r:id="rId15"/>
    <p:sldMasterId id="2147483821" r:id="rId16"/>
    <p:sldMasterId id="2147483834" r:id="rId17"/>
    <p:sldMasterId id="2147483847" r:id="rId18"/>
    <p:sldMasterId id="2147483860" r:id="rId19"/>
  </p:sldMasterIdLst>
  <p:notesMasterIdLst>
    <p:notesMasterId r:id="rId46"/>
  </p:notesMasterIdLst>
  <p:sldIdLst>
    <p:sldId id="337" r:id="rId20"/>
    <p:sldId id="276" r:id="rId21"/>
    <p:sldId id="350" r:id="rId22"/>
    <p:sldId id="351" r:id="rId23"/>
    <p:sldId id="352" r:id="rId24"/>
    <p:sldId id="339" r:id="rId25"/>
    <p:sldId id="353" r:id="rId26"/>
    <p:sldId id="355" r:id="rId27"/>
    <p:sldId id="354" r:id="rId28"/>
    <p:sldId id="356" r:id="rId29"/>
    <p:sldId id="357" r:id="rId30"/>
    <p:sldId id="358" r:id="rId31"/>
    <p:sldId id="342" r:id="rId32"/>
    <p:sldId id="359" r:id="rId33"/>
    <p:sldId id="344" r:id="rId34"/>
    <p:sldId id="360" r:id="rId35"/>
    <p:sldId id="361" r:id="rId36"/>
    <p:sldId id="362" r:id="rId37"/>
    <p:sldId id="363" r:id="rId38"/>
    <p:sldId id="345" r:id="rId39"/>
    <p:sldId id="364" r:id="rId40"/>
    <p:sldId id="347" r:id="rId41"/>
    <p:sldId id="365" r:id="rId42"/>
    <p:sldId id="367" r:id="rId43"/>
    <p:sldId id="368" r:id="rId44"/>
    <p:sldId id="349" r:id="rId45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5E7"/>
    <a:srgbClr val="D24CDC"/>
    <a:srgbClr val="BD8E79"/>
    <a:srgbClr val="B37D65"/>
    <a:srgbClr val="8F5D47"/>
    <a:srgbClr val="B43C00"/>
    <a:srgbClr val="BF27CB"/>
    <a:srgbClr val="F3CEF6"/>
    <a:srgbClr val="A521AF"/>
    <a:srgbClr val="AD2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3" autoAdjust="0"/>
  </p:normalViewPr>
  <p:slideViewPr>
    <p:cSldViewPr>
      <p:cViewPr varScale="1">
        <p:scale>
          <a:sx n="63" d="100"/>
          <a:sy n="63" d="100"/>
        </p:scale>
        <p:origin x="99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8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50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0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45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9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0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9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3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0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37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6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1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95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9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592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203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49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315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472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945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9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483" y="108236"/>
            <a:ext cx="4096545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1" y="6502009"/>
            <a:ext cx="12188825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0754" y="131271"/>
            <a:ext cx="9550056" cy="757797"/>
          </a:xfrm>
          <a:prstGeom prst="rect">
            <a:avLst/>
          </a:prstGeom>
        </p:spPr>
        <p:txBody>
          <a:bodyPr/>
          <a:lstStyle>
            <a:lvl1pPr>
              <a:defRPr sz="4264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570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810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260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375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935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44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24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512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83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19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375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898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91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980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98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8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85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409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356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052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37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3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17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64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830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303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445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98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360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5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416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106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179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61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159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575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082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876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972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5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65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376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244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21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637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206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680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283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8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101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4/11/2022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65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445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07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75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991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61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13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55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8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05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0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47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0940" y="319894"/>
            <a:ext cx="1122387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0281" y="6502401"/>
            <a:ext cx="285270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767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771" y="233254"/>
            <a:ext cx="11382788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109" y="1762125"/>
            <a:ext cx="1144023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601" y="341096"/>
            <a:ext cx="2574074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0281" y="6502401"/>
            <a:ext cx="285270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718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771" y="233254"/>
            <a:ext cx="11382788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109" y="1762125"/>
            <a:ext cx="1144023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601" y="341096"/>
            <a:ext cx="2574074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04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0940" y="319894"/>
            <a:ext cx="1122387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993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771" y="233254"/>
            <a:ext cx="11382788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109" y="1762125"/>
            <a:ext cx="1144023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601" y="341096"/>
            <a:ext cx="2574074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917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0940" y="319894"/>
            <a:ext cx="1122387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100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771" y="233254"/>
            <a:ext cx="11382788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109" y="1762125"/>
            <a:ext cx="1144023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601" y="341096"/>
            <a:ext cx="2574074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69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4406901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2906715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0940" y="319894"/>
            <a:ext cx="1122387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44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06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0281" y="6502401"/>
            <a:ext cx="285270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425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49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21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75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59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8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38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3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61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885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08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61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0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675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18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271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5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5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4"/>
            <a:ext cx="53876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58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9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94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78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623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82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87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4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06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0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276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919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4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24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52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7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229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8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86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61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9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67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67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05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2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8" y="273049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053"/>
            <a:ext cx="6813891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8" y="1435105"/>
            <a:ext cx="4010039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498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74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60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90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367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647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209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3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2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89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824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17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815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3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035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40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5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6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8" y="-14085"/>
            <a:ext cx="1223386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8" y="-14085"/>
            <a:ext cx="1223386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8" y="-14085"/>
            <a:ext cx="1223386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9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89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7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4126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53943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721" y="719333"/>
            <a:ext cx="1028732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786" y="1583467"/>
            <a:ext cx="1028732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0281" y="6502401"/>
            <a:ext cx="285270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824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6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8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1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1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6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" y="1291352"/>
            <a:ext cx="2660951" cy="891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658"/>
            <a:ext cx="12188822" cy="400460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030"/>
            <a:ext cx="12814739" cy="20101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" y="943494"/>
            <a:ext cx="12328217" cy="1069039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7530" y="1801328"/>
            <a:ext cx="8336065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5718" y="-32051"/>
            <a:ext cx="3393107" cy="32842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455"/>
            <a:ext cx="2750720" cy="162039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540" y="3456990"/>
            <a:ext cx="1404913" cy="26867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161" y="4800367"/>
            <a:ext cx="2783664" cy="16203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721" y="3330334"/>
            <a:ext cx="2175990" cy="337635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6" y="6167979"/>
            <a:ext cx="12188825" cy="6860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6" y="6290984"/>
            <a:ext cx="12188825" cy="5688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6" y="6706686"/>
            <a:ext cx="12188825" cy="3655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8444" y="-1022008"/>
            <a:ext cx="812588" cy="8125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359" y="3117691"/>
            <a:ext cx="9237728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345141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250946" y="2497163"/>
            <a:ext cx="11937878" cy="255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4399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cũng có thể nhìn thấy</a:t>
            </a:r>
            <a:r>
              <a:rPr lang="en-US" sz="4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chuyện với mình,</a:t>
            </a:r>
            <a:r>
              <a:rPr lang="en-US" sz="4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 hai người đang ở cách nhau rất xa.</a:t>
            </a:r>
            <a:endParaRPr lang="en-US" sz="4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2799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7144" y="2689772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4787" y="2666980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4833" y="4053459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200" y="4053460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893"/>
            <a:ext cx="2141393" cy="19410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201" y="346413"/>
            <a:ext cx="6947583" cy="10997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r>
              <a:rPr lang="en-US" sz="5998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</a:t>
            </a:r>
            <a:r>
              <a:rPr lang="en-US" sz="5998" kern="0" dirty="0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5998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29668" y="3429000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2656" y="2655496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5531" y="3345481"/>
            <a:ext cx="150273" cy="436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5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-153988" y="0"/>
            <a:ext cx="2818226" cy="573045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2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3064" y="353728"/>
            <a:ext cx="4179109" cy="835848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r>
              <a:rPr lang="en-US" sz="4799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799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303212" y="1189576"/>
            <a:ext cx="12647612" cy="1288714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4126">
              <a:lnSpc>
                <a:spcPct val="120000"/>
              </a:lnSpc>
              <a:spcAft>
                <a:spcPts val="400"/>
              </a:spcAft>
            </a:pPr>
            <a:r>
              <a:rPr lang="vi-VN" sz="4800" b="1" dirty="0">
                <a:solidFill>
                  <a:srgbClr val="B2277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4800" b="1" dirty="0" smtClean="0">
                <a:solidFill>
                  <a:srgbClr val="B2277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smtClean="0">
                <a:solidFill>
                  <a:srgbClr val="B2277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gữ:</a:t>
            </a:r>
          </a:p>
          <a:p>
            <a:pPr defTabSz="914126">
              <a:lnSpc>
                <a:spcPct val="120000"/>
              </a:lnSpc>
              <a:spcAft>
                <a:spcPts val="400"/>
              </a:spcAft>
            </a:pPr>
            <a:r>
              <a:rPr lang="en-US" sz="4800" b="1" i="1" dirty="0">
                <a:solidFill>
                  <a:srgbClr val="B2277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smtClean="0">
                <a:solidFill>
                  <a:srgbClr val="B2277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4400" i="1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</a:t>
            </a:r>
            <a:r>
              <a:rPr lang="vi-VN" sz="4400" i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</a:t>
            </a: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 </a:t>
            </a:r>
            <a:endParaRPr lang="en-US" sz="44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126">
              <a:lnSpc>
                <a:spcPct val="120000"/>
              </a:lnSpc>
              <a:spcAft>
                <a:spcPts val="400"/>
              </a:spcAft>
            </a:pP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</a:t>
            </a:r>
            <a:r>
              <a:rPr lang="vi-VN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</a:t>
            </a:r>
            <a:endParaRPr lang="en-US" sz="44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354" indent="-152354" algn="ctr" defTabSz="914126">
              <a:lnSpc>
                <a:spcPct val="132000"/>
              </a:lnSpc>
              <a:spcAft>
                <a:spcPts val="400"/>
              </a:spcAft>
              <a:tabLst>
                <a:tab pos="158702" algn="l"/>
              </a:tabLst>
            </a:pPr>
            <a:r>
              <a:rPr lang="vi-VN" sz="4400" i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</a:t>
            </a: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 luyện</a:t>
            </a:r>
            <a:r>
              <a:rPr 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vi-VN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734" y="425964"/>
            <a:ext cx="10993085" cy="5959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4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246" y="3200742"/>
            <a:ext cx="11200099" cy="12346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7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94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94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94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4425" y="40330"/>
            <a:ext cx="1285345" cy="190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2" y="246370"/>
            <a:ext cx="3260636" cy="242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1887" y="5794399"/>
            <a:ext cx="8393862" cy="9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-153988" y="0"/>
            <a:ext cx="2818226" cy="573045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4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6301" y="2494755"/>
            <a:ext cx="6416936" cy="9230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5398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4425" y="40330"/>
            <a:ext cx="1285345" cy="1908928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1887" y="5794399"/>
            <a:ext cx="8393862" cy="9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89012" y="395383"/>
            <a:ext cx="10516996" cy="1099771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1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0" y="5000911"/>
            <a:ext cx="4206370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 </a:t>
            </a: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con chim bồ câu để đưa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thư. 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456885" y="5000911"/>
            <a:ext cx="6428727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ỏ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 vào trong 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2266691"/>
            <a:ext cx="3298153" cy="2408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212" y="2236211"/>
            <a:ext cx="2325430" cy="259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612" y="1994057"/>
            <a:ext cx="2840242" cy="2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5914" y="17809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132012" y="643162"/>
            <a:ext cx="9351334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3199" dirty="0">
                <a:solidFill>
                  <a:srgbClr val="FF0000"/>
                </a:solidFill>
                <a:latin typeface="Arial" panose="020B0604020202020204" pitchFamily="34" charset="0"/>
              </a:rPr>
              <a:t>Vì sao có thể dùng bồ câu để đưa thư?</a:t>
            </a:r>
            <a:endParaRPr lang="en-US" sz="3199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418012" y="2428800"/>
            <a:ext cx="7461477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Vì b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ồ </a:t>
            </a:r>
            <a:r>
              <a:rPr lang="vi-VN" sz="3199" b="1" dirty="0">
                <a:solidFill>
                  <a:srgbClr val="0070C0"/>
                </a:solidFill>
                <a:latin typeface="Arial" panose="020B0604020202020204" pitchFamily="34" charset="0"/>
              </a:rPr>
              <a:t>câu nhớ đường rất tốt, nó có thể bay qua một chặng đường 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dài</a:t>
            </a: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hàng nghìn cây số để mang thư đến đúng nơi nhận.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9" y="2590800"/>
            <a:ext cx="3915763" cy="28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63586" y="316998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88988" y="543183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566" y="5914652"/>
            <a:ext cx="1885144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0070C0"/>
                </a:solidFill>
                <a:latin typeface="Arial" panose="020B0604020202020204" pitchFamily="34" charset="0"/>
              </a:rPr>
              <a:t>viết thư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28" y="2946201"/>
            <a:ext cx="3309133" cy="251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761" y="2946201"/>
            <a:ext cx="1951122" cy="2553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02" y="2888767"/>
            <a:ext cx="3793090" cy="3013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29512" y="5914653"/>
            <a:ext cx="2892572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27A959"/>
                </a:solidFill>
                <a:latin typeface="Arial" panose="020B0604020202020204" pitchFamily="34" charset="0"/>
              </a:rPr>
              <a:t> gọi điện thoại</a:t>
            </a:r>
            <a:endParaRPr lang="vi-VN" sz="3199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6884" y="5914652"/>
            <a:ext cx="5976163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7030A0"/>
                </a:solidFill>
                <a:latin typeface="Arial" panose="020B0604020202020204" pitchFamily="34" charset="0"/>
              </a:rPr>
              <a:t> trò chuyện qua in-tơ-nét...</a:t>
            </a:r>
            <a:endParaRPr lang="vi-VN" sz="31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2996" y="2682600"/>
            <a:ext cx="3265129" cy="3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760412" y="250838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46212" y="2727295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199" b="1" dirty="0">
                <a:solidFill>
                  <a:srgbClr val="FF0000"/>
                </a:solidFill>
                <a:latin typeface="Arial" panose="020B0604020202020204" pitchFamily="34" charset="0"/>
              </a:rPr>
              <a:t>Nếu cần trò chuyện với người ở xa, em chọn phương tiện nào? Vì sao?</a:t>
            </a:r>
            <a:endParaRPr lang="en-US" sz="3199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9171" y="-291120"/>
            <a:ext cx="2088285" cy="3101412"/>
          </a:xfrm>
          <a:prstGeom prst="rect">
            <a:avLst/>
          </a:prstGeom>
        </p:spPr>
      </p:pic>
      <p:pic>
        <p:nvPicPr>
          <p:cNvPr id="7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281721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7440"/>
          <a:stretch>
            <a:fillRect/>
          </a:stretch>
        </p:blipFill>
        <p:spPr>
          <a:xfrm>
            <a:off x="-10297" y="76200"/>
            <a:ext cx="12188825" cy="68562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21196" y="2176598"/>
            <a:ext cx="4790208" cy="786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99"/>
          </a:p>
        </p:txBody>
      </p:sp>
      <p:sp>
        <p:nvSpPr>
          <p:cNvPr id="14" name="文本框 13"/>
          <p:cNvSpPr txBox="1"/>
          <p:nvPr/>
        </p:nvSpPr>
        <p:spPr>
          <a:xfrm>
            <a:off x="3310895" y="1864722"/>
            <a:ext cx="455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Windsor" panose="00000400000000000000" pitchFamily="2" charset="0"/>
                <a:cs typeface="Times New Roman" panose="02020603050405020304" pitchFamily="18" charset="0"/>
              </a:rPr>
              <a:t>KHỞI ĐỘNG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Windsor" panose="000004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33"/>
            <a:ext cx="2631873" cy="3520074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8" y="5123897"/>
            <a:ext cx="1858307" cy="185830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4" y="-967933"/>
            <a:ext cx="10499930" cy="653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4458" y="1357703"/>
            <a:ext cx="2107656" cy="5319863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1758" y="2438557"/>
            <a:ext cx="7182705" cy="7692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39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781" y="271888"/>
            <a:ext cx="1101477" cy="110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63" y="1382766"/>
            <a:ext cx="10665814" cy="3656369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5744" y="1599803"/>
            <a:ext cx="6063863" cy="707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Luyện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tập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theo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văn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bản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đọc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7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2799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799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sz="2799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1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278" y="4197016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vật.</a:t>
            </a:r>
          </a:p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kumimoji="0" lang="en-US" sz="279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kumimoji="0" sz="2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kumimoji="0" sz="31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781" y="4495800"/>
            <a:ext cx="448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ngữ chỉ sự vật là: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777" y="5176234"/>
            <a:ext cx="490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câu,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chai thủy tinh, bức thư, điện thoại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74032" y="4114800"/>
            <a:ext cx="0" cy="27432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18348" y="4495800"/>
            <a:ext cx="549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 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11419" y="5176234"/>
            <a:ext cx="490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chuyện, gửi, trao đổi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 Nói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tiếp để hoàn thành câu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612" y="2135433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có thể ....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12" y="4340101"/>
            <a:ext cx="3309133" cy="25178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012" y="4340101"/>
            <a:ext cx="1951122" cy="25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8" y="-286798"/>
            <a:ext cx="10763295" cy="6702669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108003"/>
            <a:ext cx="12188825" cy="744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894"/>
            <a:ext cx="12188825" cy="368205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129" y="871659"/>
            <a:ext cx="2863646" cy="2423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123" y="2728083"/>
            <a:ext cx="7631158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954" y="4722413"/>
            <a:ext cx="2715681" cy="21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215" y="189383"/>
            <a:ext cx="2088285" cy="310141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47" y="425277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9187"/>
            <a:ext cx="1158647" cy="1246680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999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altLang="zh-CN" sz="2399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lang="zh-CN" altLang="en-US" sz="2399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>
                <a:defRPr/>
              </a:pPr>
              <a:endParaRPr lang="zh-CN" altLang="en-US" sz="1999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491" y="656344"/>
            <a:ext cx="11203637" cy="50278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4126">
              <a:lnSpc>
                <a:spcPct val="132000"/>
              </a:lnSpc>
            </a:pPr>
            <a:r>
              <a:rPr lang="en-US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599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 có thể dùng cách nào để liên lạc v</a:t>
            </a:r>
            <a:r>
              <a:rPr lang="en-US" sz="3599" dirty="0" err="1">
                <a:solidFill>
                  <a:srgbClr val="00B050"/>
                </a:solidFill>
                <a:latin typeface="Calibri Light"/>
                <a:ea typeface="Arial" panose="020B0604020202020204" pitchFamily="34" charset="0"/>
              </a:rPr>
              <a:t>ới</a:t>
            </a:r>
            <a:r>
              <a:rPr lang="vi-VN" sz="3599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người thân ở xa?</a:t>
            </a:r>
            <a:endParaRPr lang="en-US" sz="3599" dirty="0">
              <a:solidFill>
                <a:srgbClr val="00B050"/>
              </a:solidFill>
              <a:latin typeface="Calibri Ligh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205" y="2735761"/>
            <a:ext cx="4506105" cy="4093563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6885" y="1543399"/>
            <a:ext cx="4080424" cy="138281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914126">
              <a:lnSpc>
                <a:spcPct val="117000"/>
              </a:lnSpc>
            </a:pPr>
            <a:r>
              <a:rPr lang="vi-VN" sz="35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Tớ thường gọi điện cho ông bà ở </a:t>
            </a:r>
            <a:r>
              <a:rPr lang="en-US" sz="3599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5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5938" y="893"/>
            <a:ext cx="5557368" cy="6854968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48" y="2139"/>
            <a:ext cx="2197877" cy="6856214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1816803" y="-1719390"/>
            <a:ext cx="5466625" cy="910023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430" y="2519150"/>
            <a:ext cx="9831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027" y="2664640"/>
            <a:ext cx="379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79971" y="1023743"/>
            <a:ext cx="379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6689" y="1334213"/>
            <a:ext cx="6694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0649" y="1196226"/>
            <a:ext cx="6694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1436" y="3775404"/>
            <a:ext cx="6694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79863" y="3901534"/>
            <a:ext cx="25553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4622" y="6230059"/>
            <a:ext cx="25553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3746" y="3901534"/>
            <a:ext cx="126488" cy="126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3746" y="4169203"/>
            <a:ext cx="126488" cy="126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0873" y="4476800"/>
            <a:ext cx="126488" cy="126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0649" y="2175181"/>
            <a:ext cx="130612" cy="1306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3265" y="6230059"/>
            <a:ext cx="322086" cy="322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1593" y="6460607"/>
            <a:ext cx="144815" cy="1448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579" y="964494"/>
            <a:ext cx="231727" cy="231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738" y="741249"/>
            <a:ext cx="144815" cy="1448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2885" y="5351311"/>
            <a:ext cx="231727" cy="231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2674" y="1102487"/>
            <a:ext cx="93734" cy="937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0144" y="4180662"/>
            <a:ext cx="156479" cy="156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87584" y="1412924"/>
            <a:ext cx="8525061" cy="286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998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998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algn="ctr" defTabSz="914126">
              <a:defRPr/>
            </a:pPr>
            <a:r>
              <a:rPr lang="en-US" sz="5998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 </a:t>
            </a:r>
            <a:r>
              <a:rPr lang="en-US" sz="5998" b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en-US" sz="5998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ĐẾN IN –TER - NÉT</a:t>
            </a:r>
          </a:p>
        </p:txBody>
      </p:sp>
    </p:spTree>
    <p:extLst>
      <p:ext uri="{BB962C8B-B14F-4D97-AF65-F5344CB8AC3E}">
        <p14:creationId xmlns:p14="http://schemas.microsoft.com/office/powerpoint/2010/main" val="32987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4"/>
            <a:ext cx="12188826" cy="6856214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593" y="966476"/>
            <a:ext cx="8512205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r>
              <a:rPr lang="en-US" sz="3599" b="1" dirty="0">
                <a:solidFill>
                  <a:srgbClr val="0000FF"/>
                </a:solidFill>
                <a:latin typeface="Arial"/>
                <a:cs typeface="Times New Roman" pitchFamily="18" charset="0"/>
              </a:rPr>
              <a:t>YÊU CẦU CẦN ĐẠT</a:t>
            </a:r>
            <a:endParaRPr lang="vi-VN" sz="3599" b="1" dirty="0">
              <a:solidFill>
                <a:srgbClr val="0000FF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056518" y="1893811"/>
            <a:ext cx="8264942" cy="121644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 đúng, rõ ràng, biết ngắt hơi ở chỗ có dấu câu.</a:t>
            </a:r>
            <a:endParaRPr lang="en-US" sz="239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48350" y="3672604"/>
            <a:ext cx="8173110" cy="1330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2. Biết trả lời câu hỏi các câu hỏi của bài đọc và nắm được nội dung bài đọc.</a:t>
            </a:r>
            <a:endParaRPr lang="en-US" sz="2399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3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999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altLang="zh-CN" sz="4399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399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>
                <a:defRPr/>
              </a:pPr>
              <a:endParaRPr lang="zh-CN" altLang="en-US" sz="1999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BỒ C</a:t>
            </a:r>
            <a:r>
              <a:rPr lang="en-US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ĐẾN IN-TƠ-NÉT</a:t>
            </a:r>
            <a:endParaRPr lang="en-US" sz="27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  <a:p>
            <a:pPr defTabSz="914126"/>
            <a:r>
              <a:rPr lang="vi-VN" sz="1799" dirty="0">
                <a:solidFill>
                  <a:prstClr val="white"/>
                </a:solidFill>
                <a:latin typeface="Arial" panose="020B0604020202020204" pitchFamily="34" charset="0"/>
              </a:rPr>
              <a:t/>
            </a:r>
            <a:br>
              <a:rPr lang="vi-VN" sz="1799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           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29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30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2799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30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126"/>
            <a:r>
              <a:rPr lang="vi-VN" sz="2399" dirty="0" smtClean="0">
                <a:solidFill>
                  <a:prstClr val="white"/>
                </a:solidFill>
                <a:latin typeface="Arial" panose="020B0604020202020204" pitchFamily="34" charset="0"/>
              </a:rPr>
              <a:t>nghĩ </a:t>
            </a:r>
            <a:r>
              <a:rPr lang="vi-VN" sz="2399" dirty="0">
                <a:solidFill>
                  <a:prstClr val="white"/>
                </a:solidFill>
                <a:latin typeface="Arial" panose="020B0604020202020204" pitchFamily="34" charset="0"/>
              </a:rPr>
              <a:t>ra</a:t>
            </a:r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-153988" y="0"/>
            <a:ext cx="2818226" cy="573045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6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4940364" y="2250148"/>
            <a:ext cx="9195393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vi-VN" sz="3999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999" i="1" dirty="0">
                <a:solidFill>
                  <a:prstClr val="black"/>
                </a:solidFill>
                <a:latin typeface="Arial" panose="020B0604020202020204" pitchFamily="34" charset="0"/>
              </a:rPr>
              <a:t>trò chuyện</a:t>
            </a:r>
            <a:endParaRPr lang="en-US" sz="39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3130" y="2957850"/>
            <a:ext cx="6305307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vi-VN" sz="3999" i="1" dirty="0">
                <a:solidFill>
                  <a:prstClr val="black"/>
                </a:solidFill>
                <a:latin typeface="Arial" panose="020B0604020202020204" pitchFamily="34" charset="0"/>
              </a:rPr>
              <a:t>trao đổi</a:t>
            </a:r>
            <a:endParaRPr lang="en-US" sz="39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3131" y="3595483"/>
            <a:ext cx="3419423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vi-VN" sz="3999" i="1" dirty="0">
                <a:solidFill>
                  <a:prstClr val="black"/>
                </a:solidFill>
                <a:latin typeface="Arial" panose="020B0604020202020204" pitchFamily="34" charset="0"/>
              </a:rPr>
              <a:t>huấn luyện </a:t>
            </a:r>
            <a:endParaRPr lang="en-US" sz="39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023131" y="4233117"/>
            <a:ext cx="4514931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vi-VN" sz="3999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in-tơ-nét</a:t>
            </a:r>
            <a:endParaRPr lang="en-US" sz="39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759" y="-71730"/>
            <a:ext cx="2829550" cy="256479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201" y="346413"/>
            <a:ext cx="6947583" cy="10997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r>
              <a:rPr lang="en-US" sz="5998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998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998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998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5998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999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altLang="zh-CN" sz="4399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399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>
                <a:defRPr/>
              </a:pPr>
              <a:endParaRPr lang="zh-CN" altLang="en-US" sz="1999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BỒ C</a:t>
            </a:r>
            <a:r>
              <a:rPr lang="en-US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7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ĐẾN IN-TƠ-NÉT</a:t>
            </a:r>
            <a:endParaRPr lang="en-US" sz="27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  <a:p>
            <a:pPr defTabSz="914126"/>
            <a:r>
              <a:rPr lang="vi-VN" sz="1799" dirty="0">
                <a:solidFill>
                  <a:prstClr val="white"/>
                </a:solidFill>
                <a:latin typeface="Arial" panose="020B0604020202020204" pitchFamily="34" charset="0"/>
              </a:rPr>
              <a:t/>
            </a:r>
            <a:br>
              <a:rPr lang="vi-VN" sz="1799" dirty="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           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29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30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2799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709" algn="just" defTabSz="914126">
              <a:lnSpc>
                <a:spcPct val="130000"/>
              </a:lnSpc>
              <a:spcAft>
                <a:spcPts val="400"/>
              </a:spcAft>
            </a:pP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799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799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126"/>
            <a:r>
              <a:rPr lang="vi-VN" sz="2399" dirty="0" smtClean="0">
                <a:solidFill>
                  <a:prstClr val="white"/>
                </a:solidFill>
                <a:latin typeface="Arial" panose="020B0604020202020204" pitchFamily="34" charset="0"/>
              </a:rPr>
              <a:t>nghĩ </a:t>
            </a:r>
            <a:r>
              <a:rPr lang="vi-VN" sz="2399" dirty="0">
                <a:solidFill>
                  <a:prstClr val="white"/>
                </a:solidFill>
                <a:latin typeface="Arial" panose="020B0604020202020204" pitchFamily="34" charset="0"/>
              </a:rPr>
              <a:t>ra</a:t>
            </a:r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9822" y="912772"/>
            <a:ext cx="529591" cy="3064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9842" y="1768637"/>
            <a:ext cx="573527" cy="36496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19926" y="3505200"/>
            <a:ext cx="573527" cy="3649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1848" y="5181600"/>
            <a:ext cx="573527" cy="364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799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-63651" y="0"/>
            <a:ext cx="2818226" cy="573045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0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8C149E28F3D4DBE962F16673739C2" ma:contentTypeVersion="2" ma:contentTypeDescription="Create a new document." ma:contentTypeScope="" ma:versionID="ca5b18eed23c1afd6f4fe60fe12dbbd4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9aade71de4eb6a827de82e63fca38322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3656CB-A1E5-43F1-9C21-02DF26F34B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EC27C5-01D6-463F-919A-07C00BEA7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70086-B76D-44DB-B19E-EE35CC95D7F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8c6cfe4c-d892-4354-bad1-555815a658c4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594</Words>
  <Application>Microsoft Office PowerPoint</Application>
  <PresentationFormat>Custom</PresentationFormat>
  <Paragraphs>124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60" baseType="lpstr">
      <vt:lpstr>Microsoft YaHei</vt:lpstr>
      <vt:lpstr>Microsoft YaHei</vt:lpstr>
      <vt:lpstr>宋体</vt:lpstr>
      <vt:lpstr>.VnArial</vt:lpstr>
      <vt:lpstr>Arial</vt:lpstr>
      <vt:lpstr>Arial-Rounded</vt:lpstr>
      <vt:lpstr>Calibri</vt:lpstr>
      <vt:lpstr>Calibri Light</vt:lpstr>
      <vt:lpstr>等线</vt:lpstr>
      <vt:lpstr>iCiel Crocante</vt:lpstr>
      <vt:lpstr>iCiel Nabila</vt:lpstr>
      <vt:lpstr>Kalam</vt:lpstr>
      <vt:lpstr>Montserrat</vt:lpstr>
      <vt:lpstr>SVN-Gretoon</vt:lpstr>
      <vt:lpstr>Times New Roman</vt:lpstr>
      <vt:lpstr>UTM Avo</vt:lpstr>
      <vt:lpstr>Windsor</vt:lpstr>
      <vt:lpstr>Wingdings</vt:lpstr>
      <vt:lpstr>Office Theme</vt:lpstr>
      <vt:lpstr>1_Office Theme</vt:lpstr>
      <vt:lpstr>1_Doodle Sketchbook by Slidesgo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NỀN 5</vt:lpstr>
      <vt:lpstr>1_NỀN 5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265</cp:revision>
  <dcterms:created xsi:type="dcterms:W3CDTF">2020-12-08T15:48:47Z</dcterms:created>
  <dcterms:modified xsi:type="dcterms:W3CDTF">2022-04-11T08:03:02Z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