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9" r:id="rId4"/>
    <p:sldMasterId id="2147483712" r:id="rId5"/>
    <p:sldMasterId id="2147483723" r:id="rId6"/>
    <p:sldMasterId id="2147483735" r:id="rId7"/>
  </p:sldMasterIdLst>
  <p:notesMasterIdLst>
    <p:notesMasterId r:id="rId20"/>
  </p:notesMasterIdLst>
  <p:sldIdLst>
    <p:sldId id="257" r:id="rId8"/>
    <p:sldId id="260" r:id="rId9"/>
    <p:sldId id="258" r:id="rId10"/>
    <p:sldId id="259" r:id="rId11"/>
    <p:sldId id="256" r:id="rId12"/>
    <p:sldId id="267" r:id="rId13"/>
    <p:sldId id="270" r:id="rId14"/>
    <p:sldId id="269" r:id="rId15"/>
    <p:sldId id="271" r:id="rId16"/>
    <p:sldId id="272" r:id="rId17"/>
    <p:sldId id="262" r:id="rId18"/>
    <p:sldId id="263" r:id="rId19"/>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92B"/>
    <a:srgbClr val="006600"/>
    <a:srgbClr val="0033CC"/>
    <a:srgbClr val="0099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B557C-124D-4C86-B1E2-E0E48141E93B}" type="datetimeFigureOut">
              <a:rPr lang="en-US" smtClean="0"/>
              <a:t>5/15/2022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01DC8-FCB2-4F5F-B657-F5C6351D65AF}" type="slidenum">
              <a:rPr lang="en-US" smtClean="0"/>
              <a:t>‹#›</a:t>
            </a:fld>
            <a:endParaRPr lang="en-US"/>
          </a:p>
        </p:txBody>
      </p:sp>
    </p:spTree>
    <p:extLst>
      <p:ext uri="{BB962C8B-B14F-4D97-AF65-F5344CB8AC3E}">
        <p14:creationId xmlns:p14="http://schemas.microsoft.com/office/powerpoint/2010/main" val="3045850075"/>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52151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10</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58841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5089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4343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55322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5</a:t>
            </a:fld>
            <a:endParaRPr lang="en-US"/>
          </a:p>
        </p:txBody>
      </p:sp>
    </p:spTree>
    <p:extLst>
      <p:ext uri="{BB962C8B-B14F-4D97-AF65-F5344CB8AC3E}">
        <p14:creationId xmlns:p14="http://schemas.microsoft.com/office/powerpoint/2010/main" val="253238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6</a:t>
            </a:fld>
            <a:endParaRPr lang="en-US"/>
          </a:p>
        </p:txBody>
      </p:sp>
    </p:spTree>
    <p:extLst>
      <p:ext uri="{BB962C8B-B14F-4D97-AF65-F5344CB8AC3E}">
        <p14:creationId xmlns:p14="http://schemas.microsoft.com/office/powerpoint/2010/main" val="854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772432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50416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64012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78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493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417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93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830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386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129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894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21901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548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9541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651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57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2820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24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002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916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71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68B68-203C-44B7-A6C9-BE91E82E9FA7}"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50800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2236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669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84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063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916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72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541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96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62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630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68B68-203C-44B7-A6C9-BE91E82E9FA7}"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568296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60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5284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225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49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88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44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572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4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smtClean="0">
                <a:solidFill>
                  <a:srgbClr val="000000"/>
                </a:solidFill>
              </a:rPr>
              <a:pPr defTabSz="685460"/>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714653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2756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68B68-203C-44B7-A6C9-BE91E82E9FA7}"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160351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5808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5133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69962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18238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103878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smtClean="0">
                <a:solidFill>
                  <a:srgbClr val="000000"/>
                </a:solidFill>
              </a:rPr>
              <a:pPr defTabSz="685460"/>
              <a:t>2022/5/15</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80438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106774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84872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823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68B68-203C-44B7-A6C9-BE91E82E9FA7}"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18767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83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94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2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56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5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4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15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64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286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05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8B68-203C-44B7-A6C9-BE91E82E9FA7}"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42791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72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46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489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5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932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21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1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93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87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5263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68562" tIns="68562" rIns="68562" bIns="68562"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7856217" y="832865"/>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3" name="Google Shape;323;p13"/>
          <p:cNvSpPr/>
          <p:nvPr/>
        </p:nvSpPr>
        <p:spPr>
          <a:xfrm>
            <a:off x="82306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4" name="Google Shape;324;p13"/>
          <p:cNvSpPr/>
          <p:nvPr/>
        </p:nvSpPr>
        <p:spPr>
          <a:xfrm rot="-548659">
            <a:off x="8625706" y="4038284"/>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5" name="Google Shape;325;p13"/>
          <p:cNvSpPr/>
          <p:nvPr/>
        </p:nvSpPr>
        <p:spPr>
          <a:xfrm rot="-9290062">
            <a:off x="8508196"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7" name="Google Shape;327;p13"/>
          <p:cNvSpPr/>
          <p:nvPr/>
        </p:nvSpPr>
        <p:spPr>
          <a:xfrm>
            <a:off x="8231967"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9" name="Google Shape;329;p13"/>
          <p:cNvSpPr/>
          <p:nvPr/>
        </p:nvSpPr>
        <p:spPr>
          <a:xfrm>
            <a:off x="7633713" y="-65919"/>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30" name="Google Shape;330;p13"/>
          <p:cNvSpPr/>
          <p:nvPr/>
        </p:nvSpPr>
        <p:spPr>
          <a:xfrm rot="8224608">
            <a:off x="8316425"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Tree>
    <p:extLst>
      <p:ext uri="{BB962C8B-B14F-4D97-AF65-F5344CB8AC3E}">
        <p14:creationId xmlns:p14="http://schemas.microsoft.com/office/powerpoint/2010/main" val="206018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65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22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35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97294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ags" Target="../tags/tag1.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98068B68-203C-44B7-A6C9-BE91E82E9FA7}" type="datetimeFigureOut">
              <a:rPr lang="en-US" smtClean="0"/>
              <a:t>5/15/2022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93BD8AAA-6199-4659-97D1-694BD017F5D7}" type="slidenum">
              <a:rPr lang="en-US" smtClean="0"/>
              <a:t>‹#›</a:t>
            </a:fld>
            <a:endParaRPr lang="en-US"/>
          </a:p>
        </p:txBody>
      </p:sp>
    </p:spTree>
    <p:extLst>
      <p:ext uri="{BB962C8B-B14F-4D97-AF65-F5344CB8AC3E}">
        <p14:creationId xmlns:p14="http://schemas.microsoft.com/office/powerpoint/2010/main" val="46850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45070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172836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5723083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9222899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5/15/2022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39622821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457154"/>
            <a:fld id="{C05F3456-2B02-4FC3-9B3D-9B550E85FD30}" type="datetimeFigureOut">
              <a:rPr lang="en-US" smtClean="0">
                <a:solidFill>
                  <a:prstClr val="black">
                    <a:tint val="75000"/>
                  </a:prstClr>
                </a:solidFill>
              </a:rPr>
              <a:pPr defTabSz="457154"/>
              <a:t>5/15/2022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457154"/>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457154"/>
            <a:fld id="{7FBA2D87-73F4-43AA-8DEB-95B52318C272}" type="slidenum">
              <a:rPr lang="en-US" smtClean="0">
                <a:solidFill>
                  <a:prstClr val="black">
                    <a:tint val="75000"/>
                  </a:prstClr>
                </a:solidFill>
              </a:rPr>
              <a:pPr defTabSz="457154"/>
              <a:t>‹#›</a:t>
            </a:fld>
            <a:endParaRPr lang="en-US">
              <a:solidFill>
                <a:prstClr val="black">
                  <a:tint val="75000"/>
                </a:prstClr>
              </a:solidFill>
            </a:endParaRPr>
          </a:p>
        </p:txBody>
      </p:sp>
    </p:spTree>
    <p:extLst>
      <p:ext uri="{BB962C8B-B14F-4D97-AF65-F5344CB8AC3E}">
        <p14:creationId xmlns:p14="http://schemas.microsoft.com/office/powerpoint/2010/main" val="40197653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hemeOverride" Target="../theme/themeOverride3.xml"/><Relationship Id="rId5" Type="http://schemas.openxmlformats.org/officeDocument/2006/relationships/image" Target="../media/image2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2.xml"/><Relationship Id="rId1" Type="http://schemas.openxmlformats.org/officeDocument/2006/relationships/themeOverride" Target="../theme/themeOverride4.xml"/><Relationship Id="rId5" Type="http://schemas.openxmlformats.org/officeDocument/2006/relationships/image" Target="../media/image2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6A8E7D-7514-4926-B8E4-B441A38C47B1}"/>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id="{72BC1AB5-1CE5-45D1-9669-C2E453F00596}"/>
              </a:ext>
            </a:extLst>
          </p:cNvPr>
          <p:cNvPicPr>
            <a:picLocks noChangeAspect="1"/>
          </p:cNvPicPr>
          <p:nvPr/>
        </p:nvPicPr>
        <p:blipFill>
          <a:blip r:embed="rId5"/>
          <a:stretch>
            <a:fillRect/>
          </a:stretch>
        </p:blipFill>
        <p:spPr>
          <a:xfrm>
            <a:off x="420360" y="2571752"/>
            <a:ext cx="2155787" cy="2391363"/>
          </a:xfrm>
          <a:prstGeom prst="rect">
            <a:avLst/>
          </a:prstGeom>
        </p:spPr>
      </p:pic>
      <p:pic>
        <p:nvPicPr>
          <p:cNvPr id="8" name="图片 7">
            <a:extLst>
              <a:ext uri="{FF2B5EF4-FFF2-40B4-BE49-F238E27FC236}">
                <a16:creationId xmlns:a16="http://schemas.microsoft.com/office/drawing/2014/main" id="{E3E6E472-0EA8-4D04-A98B-950A47698499}"/>
              </a:ext>
            </a:extLst>
          </p:cNvPr>
          <p:cNvPicPr>
            <a:picLocks noChangeAspect="1"/>
          </p:cNvPicPr>
          <p:nvPr/>
        </p:nvPicPr>
        <p:blipFill>
          <a:blip r:embed="rId6"/>
          <a:stretch>
            <a:fillRect/>
          </a:stretch>
        </p:blipFill>
        <p:spPr>
          <a:xfrm>
            <a:off x="1959577" y="3230354"/>
            <a:ext cx="1233141" cy="1695779"/>
          </a:xfrm>
          <a:prstGeom prst="rect">
            <a:avLst/>
          </a:prstGeom>
        </p:spPr>
      </p:pic>
      <p:sp>
        <p:nvSpPr>
          <p:cNvPr id="11" name="文本框 76"/>
          <p:cNvSpPr txBox="1">
            <a:spLocks noChangeArrowheads="1"/>
          </p:cNvSpPr>
          <p:nvPr/>
        </p:nvSpPr>
        <p:spPr bwMode="auto">
          <a:xfrm>
            <a:off x="1744182" y="1245577"/>
            <a:ext cx="6156251"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0" tIns="45705" rIns="91330" bIns="45705">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500" b="1" dirty="0" err="1">
                <a:solidFill>
                  <a:srgbClr val="00B0F0"/>
                </a:solidFill>
                <a:latin typeface="HP001 4 hàng" pitchFamily="34" charset="0"/>
                <a:ea typeface="字魂59号-创粗黑"/>
                <a:cs typeface="字魂59号-创粗黑"/>
              </a:rPr>
              <a:t>Chào</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mừng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các</a:t>
            </a:r>
            <a:r>
              <a:rPr lang="en-US" altLang="en-US" sz="4500" b="1" dirty="0">
                <a:solidFill>
                  <a:srgbClr val="00B0F0"/>
                </a:solidFill>
                <a:latin typeface="HP001 4 hàng" pitchFamily="34" charset="0"/>
                <a:ea typeface="字魂59号-创粗黑"/>
                <a:cs typeface="字魂59号-创粗黑"/>
              </a:rPr>
              <a:t> con </a:t>
            </a:r>
            <a:r>
              <a:rPr lang="en-US" altLang="en-US" sz="4500" b="1" dirty="0" err="1">
                <a:solidFill>
                  <a:srgbClr val="00B0F0"/>
                </a:solidFill>
                <a:latin typeface="HP001 4 hàng" pitchFamily="34" charset="0"/>
                <a:ea typeface="字魂59号-创粗黑"/>
                <a:cs typeface="字魂59号-创粗黑"/>
              </a:rPr>
              <a:t>đến</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với</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tiết</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học</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Việt</a:t>
            </a:r>
            <a:endParaRPr lang="zh-CN" altLang="en-US" sz="4500" b="1" dirty="0">
              <a:solidFill>
                <a:srgbClr val="00B0F0"/>
              </a:solidFill>
              <a:latin typeface="经典趣体简"/>
            </a:endParaRPr>
          </a:p>
        </p:txBody>
      </p:sp>
    </p:spTree>
    <p:extLst>
      <p:ext uri="{BB962C8B-B14F-4D97-AF65-F5344CB8AC3E}">
        <p14:creationId xmlns:p14="http://schemas.microsoft.com/office/powerpoint/2010/main" val="160397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4" y="212294"/>
            <a:ext cx="807842" cy="537253"/>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8"/>
            <a:ext cx="1706240" cy="826811"/>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2" name="图片 6">
            <a:extLst>
              <a:ext uri="{FF2B5EF4-FFF2-40B4-BE49-F238E27FC236}">
                <a16:creationId xmlns:a16="http://schemas.microsoft.com/office/drawing/2014/main" id="{5C09F252-F7DB-494D-A868-3AA96ACEFAB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6254" y="-614094"/>
            <a:ext cx="5217746" cy="3414444"/>
          </a:xfrm>
          <a:prstGeom prst="rect">
            <a:avLst/>
          </a:prstGeom>
        </p:spPr>
      </p:pic>
      <p:pic>
        <p:nvPicPr>
          <p:cNvPr id="13" name="图片 3">
            <a:extLst>
              <a:ext uri="{FF2B5EF4-FFF2-40B4-BE49-F238E27FC236}">
                <a16:creationId xmlns:a16="http://schemas.microsoft.com/office/drawing/2014/main" id="{88C024A3-7B6C-48F8-920A-ACE2F37BC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4309" y="480920"/>
            <a:ext cx="4749695" cy="4749695"/>
          </a:xfrm>
          <a:prstGeom prst="rect">
            <a:avLst/>
          </a:prstGeom>
        </p:spPr>
      </p:pic>
      <p:sp>
        <p:nvSpPr>
          <p:cNvPr id="16" name="文本框 12">
            <a:extLst>
              <a:ext uri="{FF2B5EF4-FFF2-40B4-BE49-F238E27FC236}">
                <a16:creationId xmlns:a16="http://schemas.microsoft.com/office/drawing/2014/main" id="{280E0337-0763-4611-8687-43DD667EC7F9}"/>
              </a:ext>
            </a:extLst>
          </p:cNvPr>
          <p:cNvSpPr txBox="1"/>
          <p:nvPr/>
        </p:nvSpPr>
        <p:spPr>
          <a:xfrm rot="21333005">
            <a:off x="407992" y="1079999"/>
            <a:ext cx="4634279" cy="974181"/>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图片 5">
            <a:extLst>
              <a:ext uri="{FF2B5EF4-FFF2-40B4-BE49-F238E27FC236}">
                <a16:creationId xmlns:a16="http://schemas.microsoft.com/office/drawing/2014/main" id="{844F8271-2CB8-4342-9AB7-EA26C95D23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089" y="3061946"/>
            <a:ext cx="1937521" cy="1860207"/>
          </a:xfrm>
          <a:prstGeom prst="rect">
            <a:avLst/>
          </a:prstGeom>
        </p:spPr>
      </p:pic>
    </p:spTree>
    <p:extLst>
      <p:ext uri="{BB962C8B-B14F-4D97-AF65-F5344CB8AC3E}">
        <p14:creationId xmlns:p14="http://schemas.microsoft.com/office/powerpoint/2010/main" val="1854026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id="{5739A822-CC2C-4CF2-A5C3-54DCDC822C82}"/>
              </a:ext>
            </a:extLst>
          </p:cNvPr>
          <p:cNvPicPr>
            <a:picLocks noChangeAspect="1"/>
          </p:cNvPicPr>
          <p:nvPr/>
        </p:nvPicPr>
        <p:blipFill>
          <a:blip r:embed="rId5"/>
          <a:stretch>
            <a:fillRect/>
          </a:stretch>
        </p:blipFill>
        <p:spPr>
          <a:xfrm>
            <a:off x="4319154" y="1387045"/>
            <a:ext cx="3667062" cy="2613396"/>
          </a:xfrm>
          <a:prstGeom prst="rect">
            <a:avLst/>
          </a:prstGeom>
          <a:effectLst>
            <a:outerShdw blurRad="25400" dist="25400" dir="2700000" algn="tl" rotWithShape="0">
              <a:prstClr val="black">
                <a:alpha val="40000"/>
              </a:prstClr>
            </a:outerShdw>
          </a:effectLst>
        </p:spPr>
      </p:pic>
      <p:sp>
        <p:nvSpPr>
          <p:cNvPr id="6" name="矩形 15"/>
          <p:cNvSpPr>
            <a:spLocks noChangeArrowheads="1"/>
          </p:cNvSpPr>
          <p:nvPr/>
        </p:nvSpPr>
        <p:spPr bwMode="auto">
          <a:xfrm>
            <a:off x="-355568" y="1018493"/>
            <a:ext cx="6416128"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50000"/>
              </a:lnSpc>
              <a:spcBef>
                <a:spcPct val="0"/>
              </a:spcBef>
              <a:spcAft>
                <a:spcPct val="0"/>
              </a:spcAft>
              <a:buFontTx/>
              <a:buNone/>
            </a:pPr>
            <a:r>
              <a:rPr lang="en-US" altLang="zh-CN" sz="5500" dirty="0" err="1">
                <a:solidFill>
                  <a:srgbClr val="0070C0"/>
                </a:solidFill>
                <a:latin typeface="Arial-Rounded" pitchFamily="34" charset="0"/>
                <a:ea typeface="SimSun" pitchFamily="2" charset="-122"/>
              </a:rPr>
              <a:t>Củng</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cố</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và</a:t>
            </a:r>
            <a:endParaRPr lang="en-US" altLang="zh-CN" sz="5500" dirty="0">
              <a:solidFill>
                <a:srgbClr val="0070C0"/>
              </a:solidFill>
              <a:latin typeface="Arial-Rounded" pitchFamily="34" charset="0"/>
              <a:ea typeface="SimSun" pitchFamily="2" charset="-122"/>
            </a:endParaRPr>
          </a:p>
          <a:p>
            <a:pPr algn="ctr" fontAlgn="base">
              <a:lnSpc>
                <a:spcPct val="150000"/>
              </a:lnSpc>
              <a:spcBef>
                <a:spcPct val="0"/>
              </a:spcBef>
              <a:spcAft>
                <a:spcPct val="0"/>
              </a:spcAft>
              <a:buFontTx/>
              <a:buNone/>
            </a:pP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dặn</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dò</a:t>
            </a:r>
            <a:endParaRPr lang="zh-CN" altLang="en-US" sz="5500" dirty="0">
              <a:solidFill>
                <a:srgbClr val="0070C0"/>
              </a:solidFill>
              <a:latin typeface="Arial-Rounded" pitchFamily="34" charset="0"/>
              <a:ea typeface="SimSun" pitchFamily="2" charset="-122"/>
            </a:endParaRPr>
          </a:p>
          <a:p>
            <a:pPr algn="ctr" fontAlgn="base">
              <a:lnSpc>
                <a:spcPct val="150000"/>
              </a:lnSpc>
              <a:spcBef>
                <a:spcPct val="0"/>
              </a:spcBef>
              <a:spcAft>
                <a:spcPct val="0"/>
              </a:spcAft>
              <a:buFontTx/>
              <a:buNone/>
            </a:pPr>
            <a:endParaRPr lang="zh-CN" altLang="en-US" sz="5500" dirty="0">
              <a:solidFill>
                <a:srgbClr val="0070C0"/>
              </a:solidFill>
              <a:latin typeface="Arial-Rounded" pitchFamily="34" charset="0"/>
              <a:ea typeface="SimSun" pitchFamily="2" charset="-122"/>
            </a:endParaRPr>
          </a:p>
        </p:txBody>
      </p:sp>
    </p:spTree>
    <p:extLst>
      <p:ext uri="{BB962C8B-B14F-4D97-AF65-F5344CB8AC3E}">
        <p14:creationId xmlns:p14="http://schemas.microsoft.com/office/powerpoint/2010/main" val="2428732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9" name="图片 8">
            <a:extLst>
              <a:ext uri="{FF2B5EF4-FFF2-40B4-BE49-F238E27FC236}">
                <a16:creationId xmlns:a16="http://schemas.microsoft.com/office/drawing/2014/main" id="{A0D520B6-77F7-4E8A-8B67-58D4D9BB49DD}"/>
              </a:ext>
            </a:extLst>
          </p:cNvPr>
          <p:cNvPicPr>
            <a:picLocks noChangeAspect="1"/>
          </p:cNvPicPr>
          <p:nvPr/>
        </p:nvPicPr>
        <p:blipFill>
          <a:blip r:embed="rId5"/>
          <a:stretch>
            <a:fillRect/>
          </a:stretch>
        </p:blipFill>
        <p:spPr>
          <a:xfrm>
            <a:off x="1029820" y="771531"/>
            <a:ext cx="3014179" cy="3494597"/>
          </a:xfrm>
          <a:prstGeom prst="rect">
            <a:avLst/>
          </a:prstGeom>
          <a:effectLst>
            <a:outerShdw blurRad="25400" dist="25400" dir="2700000" algn="tl" rotWithShape="0">
              <a:prstClr val="black">
                <a:alpha val="40000"/>
              </a:prstClr>
            </a:outerShdw>
          </a:effectLst>
        </p:spPr>
      </p:pic>
      <p:sp>
        <p:nvSpPr>
          <p:cNvPr id="7" name="文本框 34"/>
          <p:cNvSpPr txBox="1">
            <a:spLocks noChangeArrowheads="1"/>
          </p:cNvSpPr>
          <p:nvPr/>
        </p:nvSpPr>
        <p:spPr bwMode="auto">
          <a:xfrm>
            <a:off x="3211034" y="1551040"/>
            <a:ext cx="576284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pPr>
            <a:r>
              <a:rPr lang="en-US" altLang="zh-CN" sz="5500" b="1" dirty="0" err="1">
                <a:solidFill>
                  <a:srgbClr val="0070C0"/>
                </a:solidFill>
                <a:latin typeface="Arial-Rounded" pitchFamily="34" charset="0"/>
                <a:ea typeface="SimSun" pitchFamily="2" charset="-122"/>
                <a:sym typeface="Century Gothic" pitchFamily="34" charset="0"/>
              </a:rPr>
              <a:t>Tạm</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biệt</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và</a:t>
            </a:r>
            <a:r>
              <a:rPr lang="en-US" altLang="zh-CN" sz="5500" b="1" dirty="0">
                <a:solidFill>
                  <a:srgbClr val="0070C0"/>
                </a:solidFill>
                <a:latin typeface="Arial-Rounded" pitchFamily="34" charset="0"/>
                <a:ea typeface="SimSun" pitchFamily="2" charset="-122"/>
                <a:sym typeface="Century Gothic" pitchFamily="34" charset="0"/>
              </a:rPr>
              <a:t> </a:t>
            </a:r>
          </a:p>
          <a:p>
            <a:pPr algn="ctr" eaLnBrk="0" fontAlgn="base" hangingPunct="0">
              <a:lnSpc>
                <a:spcPct val="100000"/>
              </a:lnSpc>
              <a:spcBef>
                <a:spcPct val="0"/>
              </a:spcBef>
              <a:spcAft>
                <a:spcPct val="0"/>
              </a:spcAft>
              <a:buFontTx/>
              <a:buNone/>
            </a:pPr>
            <a:r>
              <a:rPr lang="en-US" altLang="zh-CN" sz="5500" b="1" dirty="0" err="1">
                <a:solidFill>
                  <a:srgbClr val="0070C0"/>
                </a:solidFill>
                <a:latin typeface="Arial-Rounded" pitchFamily="34" charset="0"/>
                <a:ea typeface="SimSun" pitchFamily="2" charset="-122"/>
                <a:sym typeface="Century Gothic" pitchFamily="34" charset="0"/>
              </a:rPr>
              <a:t>hẹn</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gặp</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lại</a:t>
            </a:r>
            <a:endParaRPr lang="zh-CN" altLang="en-US" sz="5500" b="1" dirty="0">
              <a:solidFill>
                <a:srgbClr val="0070C0"/>
              </a:solidFill>
              <a:latin typeface="Arial-Rounded" pitchFamily="34" charset="0"/>
              <a:ea typeface="SimSun" pitchFamily="2" charset="-122"/>
              <a:sym typeface="Century Gothic" pitchFamily="34" charset="0"/>
            </a:endParaRPr>
          </a:p>
        </p:txBody>
      </p:sp>
    </p:spTree>
    <p:extLst>
      <p:ext uri="{BB962C8B-B14F-4D97-AF65-F5344CB8AC3E}">
        <p14:creationId xmlns:p14="http://schemas.microsoft.com/office/powerpoint/2010/main" val="405118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21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21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3"/>
          <a:stretch>
            <a:fillRect/>
          </a:stretch>
        </p:blipFill>
        <p:spPr>
          <a:xfrm>
            <a:off x="81331" y="120893"/>
            <a:ext cx="8981342" cy="5145699"/>
          </a:xfrm>
          <a:prstGeom prst="rect">
            <a:avLst/>
          </a:prstGeom>
        </p:spPr>
      </p:pic>
      <p:pic>
        <p:nvPicPr>
          <p:cNvPr id="4" name="图片 3">
            <a:extLst>
              <a:ext uri="{FF2B5EF4-FFF2-40B4-BE49-F238E27FC236}">
                <a16:creationId xmlns:a16="http://schemas.microsoft.com/office/drawing/2014/main" id="{E20AF60D-1260-4BEE-B083-5173C3958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286" y="1074267"/>
            <a:ext cx="3717040" cy="3238950"/>
          </a:xfrm>
          <a:prstGeom prst="rect">
            <a:avLst/>
          </a:prstGeom>
          <a:effectLst>
            <a:outerShdw blurRad="25400" algn="ctr" rotWithShape="0">
              <a:prstClr val="black">
                <a:alpha val="70000"/>
              </a:prstClr>
            </a:outerShdw>
          </a:effectLst>
        </p:spPr>
      </p:pic>
      <p:sp>
        <p:nvSpPr>
          <p:cNvPr id="9" name="TextBox 8"/>
          <p:cNvSpPr txBox="1">
            <a:spLocks noChangeArrowheads="1"/>
          </p:cNvSpPr>
          <p:nvPr/>
        </p:nvSpPr>
        <p:spPr bwMode="auto">
          <a:xfrm>
            <a:off x="4373825" y="1368061"/>
            <a:ext cx="414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4265" eaLnBrk="0" fontAlgn="base" hangingPunct="0">
              <a:lnSpc>
                <a:spcPct val="100000"/>
              </a:lnSpc>
              <a:spcBef>
                <a:spcPct val="0"/>
              </a:spcBef>
              <a:spcAft>
                <a:spcPct val="0"/>
              </a:spcAft>
              <a:buNone/>
            </a:pPr>
            <a:r>
              <a:rPr lang="en-US" altLang="en-US" sz="6000" dirty="0" err="1">
                <a:solidFill>
                  <a:prstClr val="black"/>
                </a:solidFill>
                <a:latin typeface="Arial-Rounded" pitchFamily="34" charset="0"/>
                <a:cs typeface="Arial-Rounded" pitchFamily="34" charset="0"/>
              </a:rPr>
              <a:t>Khởi</a:t>
            </a:r>
            <a:r>
              <a:rPr lang="en-US" altLang="en-US" sz="6000" dirty="0">
                <a:solidFill>
                  <a:prstClr val="black"/>
                </a:solidFill>
                <a:latin typeface="Arial-Rounded" pitchFamily="34" charset="0"/>
                <a:cs typeface="Arial-Rounded" pitchFamily="34" charset="0"/>
              </a:rPr>
              <a:t> </a:t>
            </a:r>
            <a:r>
              <a:rPr lang="vi-VN" altLang="en-US" sz="6000" dirty="0">
                <a:solidFill>
                  <a:prstClr val="black"/>
                </a:solidFill>
                <a:latin typeface="Arial-Rounded" pitchFamily="34" charset="0"/>
                <a:cs typeface="Arial-Rounded" pitchFamily="34" charset="0"/>
              </a:rPr>
              <a:t>động</a:t>
            </a:r>
            <a:endParaRPr lang="en-US" altLang="en-US" sz="6000" dirty="0">
              <a:solidFill>
                <a:prstClr val="black"/>
              </a:solidFill>
              <a:latin typeface="Arial-Rounded" pitchFamily="34" charset="0"/>
              <a:cs typeface="Arial-Rounded" pitchFamily="34" charset="0"/>
            </a:endParaRPr>
          </a:p>
        </p:txBody>
      </p:sp>
    </p:spTree>
    <p:extLst>
      <p:ext uri="{BB962C8B-B14F-4D97-AF65-F5344CB8AC3E}">
        <p14:creationId xmlns:p14="http://schemas.microsoft.com/office/powerpoint/2010/main" val="397653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sp>
        <p:nvSpPr>
          <p:cNvPr id="9" name="矩形 3">
            <a:extLst>
              <a:ext uri="{FF2B5EF4-FFF2-40B4-BE49-F238E27FC236}">
                <a16:creationId xmlns:a16="http://schemas.microsoft.com/office/drawing/2014/main" id="{28D53CD5-392E-48AC-A1B3-32DBB82BCD40}"/>
              </a:ext>
            </a:extLst>
          </p:cNvPr>
          <p:cNvSpPr/>
          <p:nvPr/>
        </p:nvSpPr>
        <p:spPr>
          <a:xfrm>
            <a:off x="2420641" y="700770"/>
            <a:ext cx="4859786" cy="438580"/>
          </a:xfrm>
          <a:prstGeom prst="rect">
            <a:avLst/>
          </a:prstGeom>
        </p:spPr>
        <p:txBody>
          <a:bodyPr wrap="none" lIns="68571" tIns="34289" rIns="68571" bIns="34289">
            <a:spAutoFit/>
          </a:bodyPr>
          <a:lstStyle/>
          <a:p>
            <a:pPr algn="ctr" defTabSz="685698" fontAlgn="base">
              <a:spcBef>
                <a:spcPct val="0"/>
              </a:spcBef>
              <a:spcAft>
                <a:spcPct val="0"/>
              </a:spcAft>
            </a:pPr>
            <a:r>
              <a:rPr lang="en-US" altLang="en-US" sz="2400" b="1" dirty="0" err="1">
                <a:solidFill>
                  <a:srgbClr val="000000"/>
                </a:solidFill>
                <a:latin typeface="HP001 4 hàng" pitchFamily="34" charset="0"/>
                <a:cs typeface="Arial" pitchFamily="34" charset="0"/>
              </a:rPr>
              <a:t>Thứ</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ngày</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tháng</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năm</a:t>
            </a:r>
            <a:r>
              <a:rPr lang="en-US" altLang="en-US" sz="2400" b="1" dirty="0">
                <a:solidFill>
                  <a:srgbClr val="000000"/>
                </a:solidFill>
                <a:latin typeface="HP001 4 hàng" pitchFamily="34" charset="0"/>
                <a:cs typeface="Arial" pitchFamily="34" charset="0"/>
              </a:rPr>
              <a:t> 2022</a:t>
            </a:r>
          </a:p>
        </p:txBody>
      </p:sp>
      <p:sp>
        <p:nvSpPr>
          <p:cNvPr id="11" name="矩形 16">
            <a:extLst>
              <a:ext uri="{FF2B5EF4-FFF2-40B4-BE49-F238E27FC236}">
                <a16:creationId xmlns:a16="http://schemas.microsoft.com/office/drawing/2014/main" id="{1B7DFE7E-1E38-4804-961B-6125F619ACEE}"/>
              </a:ext>
            </a:extLst>
          </p:cNvPr>
          <p:cNvSpPr/>
          <p:nvPr/>
        </p:nvSpPr>
        <p:spPr>
          <a:xfrm>
            <a:off x="3751515" y="1290237"/>
            <a:ext cx="2198038" cy="812530"/>
          </a:xfrm>
          <a:prstGeom prst="rect">
            <a:avLst/>
          </a:prstGeom>
        </p:spPr>
        <p:txBody>
          <a:bodyPr wrap="none" lIns="91432" tIns="45716" rIns="91432" bIns="45716">
            <a:spAutoFit/>
          </a:bodyPr>
          <a:lstStyle/>
          <a:p>
            <a:pPr algn="ctr" defTabSz="1218371">
              <a:lnSpc>
                <a:spcPct val="130000"/>
              </a:lnSpc>
              <a:defRPr/>
            </a:pP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a:spLocks noChangeArrowheads="1"/>
          </p:cNvSpPr>
          <p:nvPr/>
        </p:nvSpPr>
        <p:spPr bwMode="auto">
          <a:xfrm>
            <a:off x="1274688" y="1933561"/>
            <a:ext cx="6594627" cy="249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0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Luyện </a:t>
            </a: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viết </a:t>
            </a:r>
            <a:r>
              <a:rPr lang="en-US" sz="40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4000" dirty="0" smtClean="0">
                <a:latin typeface="Arial-Rounded" panose="020B0500000000000000" pitchFamily="34" charset="0"/>
                <a:ea typeface="Arial-Rounded" panose="020B0500000000000000" pitchFamily="34" charset="0"/>
                <a:cs typeface="Arial-Rounded" panose="020B0500000000000000" pitchFamily="34" charset="0"/>
              </a:rPr>
              <a:t>Viết đoạn văn kể về </a:t>
            </a:r>
          </a:p>
          <a:p>
            <a:pPr algn="ctr">
              <a:lnSpc>
                <a:spcPct val="130000"/>
              </a:lnSpc>
              <a:defRPr/>
            </a:pPr>
            <a:r>
              <a:rPr lang="en-US" sz="4000" dirty="0" smtClean="0">
                <a:latin typeface="Arial-Rounded" panose="020B0500000000000000" pitchFamily="34" charset="0"/>
                <a:ea typeface="Arial-Rounded" panose="020B0500000000000000" pitchFamily="34" charset="0"/>
                <a:cs typeface="Arial-Rounded" panose="020B0500000000000000" pitchFamily="34" charset="0"/>
              </a:rPr>
              <a:t>công việc của người thân </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0132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81331" y="131009"/>
            <a:ext cx="8981342" cy="5145699"/>
          </a:xfrm>
          <a:prstGeom prst="rect">
            <a:avLst/>
          </a:prstGeom>
        </p:spPr>
      </p:pic>
      <p:sp>
        <p:nvSpPr>
          <p:cNvPr id="17" name="Google Shape;461;p28"/>
          <p:cNvSpPr txBox="1">
            <a:spLocks noChangeArrowheads="1"/>
          </p:cNvSpPr>
          <p:nvPr/>
        </p:nvSpPr>
        <p:spPr bwMode="auto">
          <a:xfrm>
            <a:off x="4817521" y="1927163"/>
            <a:ext cx="308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5" tIns="121755" rIns="121755" bIns="121755"/>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00000"/>
              </a:lnSpc>
              <a:spcBef>
                <a:spcPts val="600"/>
              </a:spcBef>
              <a:spcAft>
                <a:spcPct val="0"/>
              </a:spcAft>
              <a:buClr>
                <a:srgbClr val="4472C4"/>
              </a:buClr>
              <a:buSzPts val="2600"/>
              <a:buNone/>
            </a:pPr>
            <a:r>
              <a:rPr lang="en-US" altLang="en-US" sz="8500" dirty="0" err="1">
                <a:solidFill>
                  <a:srgbClr val="FFC000"/>
                </a:solidFill>
                <a:latin typeface="Arial-Rounded" pitchFamily="34" charset="0"/>
                <a:cs typeface="Arial-Rounded" pitchFamily="34" charset="0"/>
                <a:sym typeface="Chivo Light"/>
              </a:rPr>
              <a:t>Tiết</a:t>
            </a:r>
            <a:r>
              <a:rPr lang="en-US" altLang="en-US" sz="8500" dirty="0">
                <a:solidFill>
                  <a:srgbClr val="FFC000"/>
                </a:solidFill>
                <a:latin typeface="Arial-Rounded" pitchFamily="34" charset="0"/>
                <a:cs typeface="Arial-Rounded" pitchFamily="34" charset="0"/>
                <a:sym typeface="Chivo Light"/>
              </a:rPr>
              <a:t> 5</a:t>
            </a:r>
          </a:p>
        </p:txBody>
      </p:sp>
      <p:grpSp>
        <p:nvGrpSpPr>
          <p:cNvPr id="3" name="Group 2"/>
          <p:cNvGrpSpPr/>
          <p:nvPr/>
        </p:nvGrpSpPr>
        <p:grpSpPr>
          <a:xfrm>
            <a:off x="1461659" y="1352550"/>
            <a:ext cx="3491165" cy="2438400"/>
            <a:chOff x="1461655" y="1352550"/>
            <a:chExt cx="3491165" cy="2438400"/>
          </a:xfrm>
        </p:grpSpPr>
        <p:pic>
          <p:nvPicPr>
            <p:cNvPr id="7" name="图片 24">
              <a:extLst>
                <a:ext uri="{FF2B5EF4-FFF2-40B4-BE49-F238E27FC236}">
                  <a16:creationId xmlns:a16="http://schemas.microsoft.com/office/drawing/2014/main" id="{AAF76A41-334D-4B6E-BAFD-E0339FA18680}"/>
                </a:ext>
              </a:extLst>
            </p:cNvPr>
            <p:cNvPicPr>
              <a:picLocks noChangeAspect="1"/>
            </p:cNvPicPr>
            <p:nvPr/>
          </p:nvPicPr>
          <p:blipFill>
            <a:blip r:embed="rId4"/>
            <a:stretch>
              <a:fillRect/>
            </a:stretch>
          </p:blipFill>
          <p:spPr>
            <a:xfrm>
              <a:off x="1461655" y="1352550"/>
              <a:ext cx="3491165" cy="2419075"/>
            </a:xfrm>
            <a:prstGeom prst="rect">
              <a:avLst/>
            </a:prstGeom>
          </p:spPr>
        </p:pic>
        <p:sp>
          <p:nvSpPr>
            <p:cNvPr id="9" name="Rectangle 8"/>
            <p:cNvSpPr/>
            <p:nvPr/>
          </p:nvSpPr>
          <p:spPr>
            <a:xfrm>
              <a:off x="3207237" y="2467511"/>
              <a:ext cx="734496" cy="1323439"/>
            </a:xfrm>
            <a:prstGeom prst="rect">
              <a:avLst/>
            </a:prstGeom>
          </p:spPr>
          <p:txBody>
            <a:bodyPr wrap="none">
              <a:spAutoFit/>
            </a:bodyPr>
            <a:lstStyle/>
            <a:p>
              <a:r>
                <a:rPr lang="en-US" altLang="en-US" sz="8000" b="1" dirty="0">
                  <a:solidFill>
                    <a:schemeClr val="bg1"/>
                  </a:solidFill>
                  <a:latin typeface="Arial-Rounded" pitchFamily="34" charset="0"/>
                  <a:cs typeface="Arial-Rounded" pitchFamily="34" charset="0"/>
                  <a:sym typeface="Chivo Light"/>
                </a:rPr>
                <a:t>5</a:t>
              </a:r>
              <a:endParaRPr lang="en-US" sz="8000" b="1" dirty="0">
                <a:solidFill>
                  <a:schemeClr val="bg1"/>
                </a:solidFill>
              </a:endParaRPr>
            </a:p>
          </p:txBody>
        </p:sp>
      </p:grpSp>
    </p:spTree>
    <p:extLst>
      <p:ext uri="{BB962C8B-B14F-4D97-AF65-F5344CB8AC3E}">
        <p14:creationId xmlns:p14="http://schemas.microsoft.com/office/powerpoint/2010/main" val="1561556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7835"/>
            <a:ext cx="8520541" cy="564247"/>
          </a:xfrm>
          <a:prstGeom prst="rect">
            <a:avLst/>
          </a:prstGeom>
          <a:noFill/>
        </p:spPr>
        <p:txBody>
          <a:bodyPr wrap="square" lIns="91430" tIns="45715" rIns="91430" bIns="45715" rtlCol="0">
            <a:spAutoFit/>
          </a:bodyPr>
          <a:lstStyle/>
          <a:p>
            <a:pPr>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800" dirty="0">
                <a:latin typeface="Times New Roman" panose="02020603050405020304" pitchFamily="18" charset="0"/>
                <a:ea typeface="Arial-Rounded" panose="020B0500000000000000" pitchFamily="34" charset="0"/>
                <a:cs typeface="Times New Roman" panose="02020603050405020304" pitchFamily="18" charset="0"/>
              </a:rPr>
              <a:t>Nói những điều em biết về công việc của người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thân</a:t>
            </a:r>
            <a:r>
              <a:rPr lang="en-GB" sz="2800" dirty="0">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 y="-39576"/>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842385"/>
            <a:ext cx="7758541" cy="2246761"/>
          </a:xfrm>
          <a:prstGeom prst="rect">
            <a:avLst/>
          </a:prstGeom>
        </p:spPr>
        <p:txBody>
          <a:bodyPr wrap="square" lIns="91432" tIns="45716" rIns="91432" bIns="45716">
            <a:spAutoFit/>
          </a:bodyPr>
          <a:lstStyle/>
          <a:p>
            <a:r>
              <a:rPr lang="vi-VN" sz="2800" dirty="0">
                <a:latin typeface="Times New Roman" panose="02020603050405020304" pitchFamily="18" charset="0"/>
                <a:ea typeface="Arial-Rounded" panose="020B0500000000000000" pitchFamily="34" charset="0"/>
                <a:cs typeface="Times New Roman" panose="02020603050405020304" pitchFamily="18" charset="0"/>
              </a:rPr>
              <a:t>- Dì em là cô giáo vùng cao.</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Hằng ngày, dì phải dạy sớm vượt qua con đường nhiều đồi dốc để đến trường dạy học.</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Công việc của dì giúp cho trẻ em vùng cao được đi học, được biết chữ</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descr="Happy Cute Kids Boy and Girl Talking Each Other Stock Vector - Illustration  of speech, little: 16774206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182" b="97238" l="0" r="98375">
                        <a14:foregroundMark x1="13000" y1="61740" x2="20375" y2="71961"/>
                        <a14:foregroundMark x1="11875" y1="64088" x2="12500" y2="68370"/>
                        <a14:foregroundMark x1="11750" y1="90608" x2="16500" y2="85773"/>
                        <a14:foregroundMark x1="23750" y1="86464" x2="28500" y2="88950"/>
                        <a14:foregroundMark x1="25125" y1="54834" x2="25625" y2="61464"/>
                        <a14:foregroundMark x1="36750" y1="53039" x2="34000" y2="59254"/>
                        <a14:foregroundMark x1="18500" y1="39503" x2="22000" y2="64227"/>
                        <a14:foregroundMark x1="22875" y1="43508" x2="17875" y2="68785"/>
                        <a14:foregroundMark x1="17875" y1="65331" x2="15625" y2="85221"/>
                        <a14:foregroundMark x1="23500" y1="64088" x2="23875" y2="81215"/>
                        <a14:foregroundMark x1="62375" y1="38122" x2="68625" y2="89365"/>
                        <a14:foregroundMark x1="59125" y1="62431" x2="70875" y2="62431"/>
                        <a14:foregroundMark x1="72125" y1="44199" x2="61375" y2="88536"/>
                        <a14:foregroundMark x1="14250" y1="60083" x2="30125" y2="61326"/>
                        <a14:foregroundMark x1="61125" y1="65884" x2="71125" y2="54006"/>
                        <a14:foregroundMark x1="59750" y1="89641" x2="62000" y2="87983"/>
                        <a14:foregroundMark x1="68875" y1="88536" x2="71875" y2="88950"/>
                      </a14:backgroundRemoval>
                    </a14:imgEffect>
                  </a14:imgLayer>
                </a14:imgProps>
              </a:ext>
              <a:ext uri="{28A0092B-C50C-407E-A947-70E740481C1C}">
                <a14:useLocalDpi xmlns:a14="http://schemas.microsoft.com/office/drawing/2010/main" val="0"/>
              </a:ext>
            </a:extLst>
          </a:blip>
          <a:srcRect/>
          <a:stretch>
            <a:fillRect/>
          </a:stretch>
        </p:blipFill>
        <p:spPr bwMode="auto">
          <a:xfrm>
            <a:off x="2434192" y="2343150"/>
            <a:ext cx="4414156" cy="270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37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7363"/>
            <a:ext cx="8382000" cy="609387"/>
          </a:xfrm>
          <a:prstGeom prst="rect">
            <a:avLst/>
          </a:prstGeom>
          <a:noFill/>
        </p:spPr>
        <p:txBody>
          <a:bodyPr wrap="square" lIns="91430" tIns="45715" rIns="91430" bIns="45715" rtlCol="0">
            <a:spAutoFit/>
          </a:bodyPr>
          <a:lstStyle/>
          <a:p>
            <a:pPr>
              <a:lnSpc>
                <a:spcPct val="120000"/>
              </a:lnSpc>
            </a:pPr>
            <a:r>
              <a:rPr lang="en-US" sz="28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latin typeface="Arial-Rounded" panose="020B0500000000000000" pitchFamily="34" charset="0"/>
                <a:ea typeface="Arial-Rounded" panose="020B0500000000000000" pitchFamily="34" charset="0"/>
                <a:cs typeface="Arial-Rounded" panose="020B0500000000000000" pitchFamily="34" charset="0"/>
              </a:rPr>
              <a:t>Viết 4 - 5 câu kể về công việc của một người thân</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304800" y="438150"/>
            <a:ext cx="8077200" cy="2332938"/>
          </a:xfrm>
          <a:prstGeom prst="rect">
            <a:avLst/>
          </a:prstGeom>
        </p:spPr>
        <p:txBody>
          <a:bodyPr wrap="square" lIns="91432" tIns="45716" rIns="91432" bIns="45716">
            <a:spAutoFit/>
          </a:bodyPr>
          <a:lstStyle/>
          <a:p>
            <a:pPr>
              <a:lnSpc>
                <a:spcPct val="120000"/>
              </a:lnSpc>
            </a:pPr>
            <a:r>
              <a:rPr lang="en-US" sz="28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a:t>
            </a:r>
            <a:endPar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Người thân của em làm công việc gì?</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Người đó làm việc ở đâu?</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Công việc đó đem lại lợi ích gì ?</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Em có suy nghĩ gì về công việc đó</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 y="3039379"/>
            <a:ext cx="3955473" cy="2104121"/>
          </a:xfrm>
          <a:prstGeom prst="rect">
            <a:avLst/>
          </a:prstGeom>
        </p:spPr>
      </p:pic>
    </p:spTree>
    <p:extLst>
      <p:ext uri="{BB962C8B-B14F-4D97-AF65-F5344CB8AC3E}">
        <p14:creationId xmlns:p14="http://schemas.microsoft.com/office/powerpoint/2010/main" val="2206398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64" y="590552"/>
            <a:ext cx="3971925" cy="3971925"/>
          </a:xfrm>
          <a:prstGeom prst="rect">
            <a:avLst/>
          </a:prstGeom>
        </p:spPr>
      </p:pic>
      <p:sp>
        <p:nvSpPr>
          <p:cNvPr id="6" name="TextBox 5"/>
          <p:cNvSpPr txBox="1"/>
          <p:nvPr/>
        </p:nvSpPr>
        <p:spPr>
          <a:xfrm>
            <a:off x="4939330" y="1794968"/>
            <a:ext cx="3505200" cy="2123656"/>
          </a:xfrm>
          <a:prstGeom prst="rect">
            <a:avLst/>
          </a:prstGeom>
          <a:noFill/>
        </p:spPr>
        <p:txBody>
          <a:bodyPr wrap="square" lIns="91430" tIns="45715" rIns="91430" bIns="45715" rtlCol="0">
            <a:spAutoFit/>
          </a:bodyPr>
          <a:lstStyle/>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a:t>
            </a:r>
          </a:p>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 ĐÔI</a:t>
            </a:r>
          </a:p>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462716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228600" y="104804"/>
            <a:ext cx="4343400" cy="5052342"/>
          </a:xfrm>
          <a:prstGeom prst="rect">
            <a:avLst/>
          </a:prstGeom>
        </p:spPr>
      </p:pic>
      <p:pic>
        <p:nvPicPr>
          <p:cNvPr id="12"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19967">
            <a:off x="2987812" y="-388660"/>
            <a:ext cx="5344766" cy="3872966"/>
          </a:xfrm>
          <a:prstGeom prst="rect">
            <a:avLst/>
          </a:prstGeom>
        </p:spPr>
      </p:pic>
      <p:sp>
        <p:nvSpPr>
          <p:cNvPr id="11" name="Rectangle 10"/>
          <p:cNvSpPr/>
          <p:nvPr/>
        </p:nvSpPr>
        <p:spPr>
          <a:xfrm>
            <a:off x="3407233" y="1352550"/>
            <a:ext cx="4660883" cy="1569630"/>
          </a:xfrm>
          <a:prstGeom prst="rect">
            <a:avLst/>
          </a:prstGeom>
        </p:spPr>
        <p:txBody>
          <a:bodyPr wrap="square" lIns="91404" tIns="45705" rIns="91404" bIns="45705">
            <a:spAutoFit/>
          </a:bodyPr>
          <a:lstStyle/>
          <a:p>
            <a:pPr algn="ctr" defTabSz="913959"/>
            <a:r>
              <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Chia sẻ </a:t>
            </a:r>
            <a:endParaRPr lang="en-US" altLang="zh-CN"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defTabSz="913959"/>
            <a:r>
              <a:rPr lang="en-US" altLang="zh-CN"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trước </a:t>
            </a:r>
            <a:r>
              <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122680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4000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3" y="9501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005" y="-615537"/>
            <a:ext cx="8693243" cy="5759041"/>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017652" y="1231126"/>
            <a:ext cx="7211947" cy="3046978"/>
          </a:xfrm>
          <a:prstGeom prst="rect">
            <a:avLst/>
          </a:prstGeom>
        </p:spPr>
        <p:txBody>
          <a:bodyPr wrap="square" lIns="91430" tIns="45715" rIns="91430" bIns="45715">
            <a:spAutoFit/>
          </a:bodyPr>
          <a:lstStyle/>
          <a:p>
            <a:r>
              <a:rPr lang="vi-VN" sz="2400" dirty="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Dì </a:t>
            </a:r>
            <a:r>
              <a:rPr lang="vi-VN" sz="2400" dirty="0">
                <a:latin typeface="Times New Roman" panose="02020603050405020304" pitchFamily="18" charset="0"/>
                <a:ea typeface="Arial-Rounded" panose="020B0500000000000000" pitchFamily="34" charset="0"/>
                <a:cs typeface="Times New Roman" panose="02020603050405020304" pitchFamily="18" charset="0"/>
              </a:rPr>
              <a:t>Ngân của em là cô giáo vùng cao. Mỗi sáng dì phải thức dậy từ rất sớm, vượt qua con đường nhiều dốc đèo mới tới được ngôi trường nhỏ. Dì yêu thương học sinh của mình như con vì hoàn cảnh của các bạn ấy rất khó khăn. Mỗi mùa đông tới, dì Ngân lại kêu gọi mọi người dưới xuôi ủng hộ áo quần để giúp đỡ các bạn nhỏ. Em rất khâm phục dì. Em mơ ước lớn lên sẽ trở thành cô giáo giống như dì</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3553379" y="339064"/>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spTree>
    <p:extLst>
      <p:ext uri="{BB962C8B-B14F-4D97-AF65-F5344CB8AC3E}">
        <p14:creationId xmlns:p14="http://schemas.microsoft.com/office/powerpoint/2010/main" val="344486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127</TotalTime>
  <Words>198</Words>
  <Application>Microsoft Office PowerPoint</Application>
  <PresentationFormat>On-screen Show (16:9)</PresentationFormat>
  <Paragraphs>43</Paragraphs>
  <Slides>12</Slides>
  <Notes>12</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12</vt:i4>
      </vt:variant>
    </vt:vector>
  </HeadingPairs>
  <TitlesOfParts>
    <vt:vector size="34" baseType="lpstr">
      <vt:lpstr>微软雅黑</vt:lpstr>
      <vt:lpstr>SimSun</vt:lpstr>
      <vt:lpstr>SimSun</vt:lpstr>
      <vt:lpstr>Arial</vt:lpstr>
      <vt:lpstr>Arial-Rounded</vt:lpstr>
      <vt:lpstr>Calibri</vt:lpstr>
      <vt:lpstr>Calibri Light</vt:lpstr>
      <vt:lpstr>Century Gothic</vt:lpstr>
      <vt:lpstr>Chivo Light</vt:lpstr>
      <vt:lpstr>等线</vt:lpstr>
      <vt:lpstr>等线 Light</vt:lpstr>
      <vt:lpstr>HP001 4 hàng</vt:lpstr>
      <vt:lpstr>Times New Roman</vt:lpstr>
      <vt:lpstr>字魂59号-创粗黑</vt:lpstr>
      <vt:lpstr>经典趣体简</vt:lpstr>
      <vt:lpstr>Office Theme</vt:lpstr>
      <vt:lpstr>Office 主题​​</vt:lpstr>
      <vt:lpstr>3_Office 主题​​</vt:lpstr>
      <vt:lpstr>2_Office 主题​​</vt:lpstr>
      <vt:lpstr>1_Office 主题</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34</cp:revision>
  <dcterms:created xsi:type="dcterms:W3CDTF">2021-11-26T08:54:04Z</dcterms:created>
  <dcterms:modified xsi:type="dcterms:W3CDTF">2022-05-15T10:47:15Z</dcterms:modified>
</cp:coreProperties>
</file>