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98" r:id="rId2"/>
    <p:sldId id="259" r:id="rId3"/>
    <p:sldId id="260" r:id="rId4"/>
    <p:sldId id="268" r:id="rId5"/>
    <p:sldId id="261" r:id="rId6"/>
    <p:sldId id="265" r:id="rId7"/>
    <p:sldId id="266" r:id="rId8"/>
    <p:sldId id="267" r:id="rId9"/>
    <p:sldId id="299" r:id="rId10"/>
    <p:sldId id="270" r:id="rId11"/>
    <p:sldId id="263" r:id="rId12"/>
    <p:sldId id="297" r:id="rId13"/>
    <p:sldId id="271" r:id="rId14"/>
    <p:sldId id="272" r:id="rId15"/>
    <p:sldId id="286" r:id="rId16"/>
    <p:sldId id="274" r:id="rId17"/>
    <p:sldId id="276" r:id="rId18"/>
    <p:sldId id="277" r:id="rId19"/>
    <p:sldId id="278" r:id="rId20"/>
    <p:sldId id="282" r:id="rId21"/>
    <p:sldId id="281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2" r:id="rId30"/>
    <p:sldId id="291" r:id="rId31"/>
  </p:sldIdLst>
  <p:sldSz cx="12192000" cy="6858000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#9Slide05 Aphrodite Pro" panose="020B060402020202020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#9Slide07 IcielHelena" panose="020B0604020202020204" charset="0"/>
      <p:regular r:id="rId40"/>
    </p:embeddedFont>
    <p:embeddedFont>
      <p:font typeface="宋体" panose="02010600030101010101" pitchFamily="2" charset="-122"/>
      <p:regular r:id="rId41"/>
    </p:embeddedFont>
    <p:embeddedFont>
      <p:font typeface="#9Slide05 Amtenar" panose="020B0604020202020204" charset="0"/>
      <p:regular r:id="rId42"/>
    </p:embeddedFont>
    <p:embeddedFont>
      <p:font typeface="#9Slide07 HoneyCream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#9Slide03 IcielUni Sans Heavy" panose="020B060402020202020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843C0C"/>
    <a:srgbClr val="CC9966"/>
    <a:srgbClr val="E2A75C"/>
    <a:srgbClr val="FBCF6B"/>
    <a:srgbClr val="BED50A"/>
    <a:srgbClr val="4D2307"/>
    <a:srgbClr val="33FFD8"/>
    <a:srgbClr val="D29B00"/>
    <a:srgbClr val="EB7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C29E-D044-4DB7-A5D0-926E267A198F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FEED-75B7-4ADD-BA82-EE19DC15EF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27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BY MĂNG NON – TÀI LIỆU TIỂU HỌC – KHÔNG SAO CHÉP VÀ REUP DƯỚI MỌI HÌNH THỨC.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07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máy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ghi</a:t>
            </a:r>
            <a:r>
              <a:rPr lang="en-GB" baseline="0" dirty="0"/>
              <a:t> </a:t>
            </a:r>
            <a:r>
              <a:rPr lang="en-GB" baseline="0" dirty="0" err="1"/>
              <a:t>những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khó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cần</a:t>
            </a:r>
            <a:r>
              <a:rPr lang="en-GB" baseline="0" dirty="0"/>
              <a:t> </a:t>
            </a:r>
            <a:r>
              <a:rPr lang="en-GB" baseline="0" dirty="0" err="1"/>
              <a:t>luyện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3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chuột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gạch</a:t>
            </a:r>
            <a:r>
              <a:rPr lang="en-GB" baseline="0" dirty="0"/>
              <a:t> </a:t>
            </a:r>
            <a:r>
              <a:rPr lang="en-GB" baseline="0" dirty="0" err="1"/>
              <a:t>dưới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hũ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1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7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C7F1-6657-4D0B-9388-EEBBDB976758}" type="datetimeFigureOut">
              <a:rPr lang="en-GB" smtClean="0"/>
              <a:t>10/09/2022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32BDD-4ABE-1C5B-31DF-467941AE7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9036E-A832-A8B9-9916-EE2C54AD2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B2A6A74-9F16-924D-3440-95B6951D8298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A43E37-43B2-4F40-B35F-A684652F641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75E3C-BF19-617B-7810-AB6DD80519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99D82-309C-2184-B947-8E0EF972D9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C3FEA9-9955-8DB7-F5A1-5F86486922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72BE0-9C38-A631-3F08-39ED270985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CE9C1D-B6B7-D586-AF6C-B9C099996DD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E70A6-CF17-E656-0830-10AAFD28CF8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76F22-4C9E-F6EE-9EE1-B926DD5DACA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B8291C-874A-8313-8085-A1CE949B045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652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slide" Target="slide9.xml"/><Relationship Id="rId9" Type="http://schemas.openxmlformats.org/officeDocument/2006/relationships/image" Target="../media/image18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60519" y="1701747"/>
            <a:ext cx="7664995" cy="48647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Chào mừng các em</a:t>
            </a:r>
          </a:p>
          <a:p>
            <a:pPr algn="ctr"/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đến với tiết học môn Tiếng Việt </a:t>
            </a:r>
            <a:endParaRPr lang="en-GB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Helena" pitchFamily="2" charset="0"/>
            </a:endParaRPr>
          </a:p>
        </p:txBody>
      </p:sp>
      <p:pic>
        <p:nvPicPr>
          <p:cNvPr id="4" name="Picture 3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82C70D3-3793-40EF-9564-10B6CF69F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7" y="5008444"/>
            <a:ext cx="1829602" cy="19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/>
          <p:cNvSpPr/>
          <p:nvPr/>
        </p:nvSpPr>
        <p:spPr>
          <a:xfrm>
            <a:off x="945056" y="473834"/>
            <a:ext cx="10687199" cy="61642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49"/>
          <p:cNvSpPr/>
          <p:nvPr/>
        </p:nvSpPr>
        <p:spPr>
          <a:xfrm>
            <a:off x="3700437" y="647380"/>
            <a:ext cx="5176436" cy="873885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rgbClr val="D29B00">
              <a:alpha val="45000"/>
            </a:srgbClr>
          </a:solidFill>
          <a:ln>
            <a:solidFill>
              <a:srgbClr val="D29B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Yêu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cầu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cần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đạt</a:t>
            </a:r>
            <a:endParaRPr lang="en-GB" sz="6000" b="1" dirty="0">
              <a:solidFill>
                <a:schemeClr val="accent2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0456" y="1632867"/>
            <a:ext cx="9949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Kiến </a:t>
            </a:r>
            <a:r>
              <a:rPr lang="en-GB" sz="2400" b="1" dirty="0" smtClean="0">
                <a:solidFill>
                  <a:srgbClr val="843C0C"/>
                </a:solidFill>
                <a:latin typeface="UTM Avo" panose="02040603050506020204" pitchFamily="18" charset="0"/>
              </a:rPr>
              <a:t>thức</a:t>
            </a:r>
            <a:endParaRPr lang="en-GB" sz="2400" b="1" dirty="0">
              <a:solidFill>
                <a:srgbClr val="843C0C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đúng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từ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khó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biết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nói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đối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thoại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vật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trong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bài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.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Hiểu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nội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dung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bài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algn="just"/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2.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endParaRPr lang="en-GB" sz="2400" b="1" dirty="0">
              <a:solidFill>
                <a:srgbClr val="843C0C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giao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tiếp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hợp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Trao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đổi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để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hiện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vụ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tập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algn="just"/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-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Hình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thành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và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phát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triển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năng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lực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văn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Cảm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nhận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được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ý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nghĩa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của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câu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chuyện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r>
              <a:rPr lang="en-GB" sz="2400" b="1" dirty="0">
                <a:solidFill>
                  <a:srgbClr val="843C0C"/>
                </a:solidFill>
                <a:latin typeface="UTM Avo" panose="02040603050506020204" pitchFamily="18" charset="0"/>
              </a:rPr>
              <a:t>3. </a:t>
            </a:r>
            <a:r>
              <a:rPr lang="vi-VN" sz="2400" b="1" dirty="0">
                <a:solidFill>
                  <a:srgbClr val="843C0C"/>
                </a:solidFill>
              </a:rPr>
              <a:t>Phẩm chất</a:t>
            </a:r>
            <a:endParaRPr lang="vi-VN" sz="2400" dirty="0">
              <a:solidFill>
                <a:srgbClr val="843C0C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ái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tình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cảm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thương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yêu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đối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với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biết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quán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tâm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đến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luôn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lạc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quan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yêu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đời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: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trách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nhiệm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với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người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solidFill>
                  <a:srgbClr val="843C0C"/>
                </a:solidFill>
                <a:latin typeface="UTM Avo" panose="02040603050506020204" pitchFamily="18" charset="0"/>
              </a:rPr>
              <a:t>thân</a:t>
            </a:r>
            <a:r>
              <a:rPr lang="en-GB" sz="2400" dirty="0">
                <a:solidFill>
                  <a:srgbClr val="843C0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6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0" y="1432265"/>
            <a:ext cx="12192000" cy="542573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66" y="1632749"/>
            <a:ext cx="10286579" cy="5302453"/>
          </a:xfrm>
          <a:prstGeom prst="rect">
            <a:avLst/>
          </a:prstGeom>
        </p:spPr>
      </p:pic>
      <p:sp>
        <p:nvSpPr>
          <p:cNvPr id="7" name="Rounded Rectangle 14"/>
          <p:cNvSpPr/>
          <p:nvPr/>
        </p:nvSpPr>
        <p:spPr>
          <a:xfrm>
            <a:off x="1676400" y="0"/>
            <a:ext cx="8839200" cy="1537249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217378" y="144544"/>
            <a:ext cx="981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Bức tranh dưới đây vẽ những gì?</a:t>
            </a:r>
          </a:p>
          <a:p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Đoán xem hai bạn nhỏ nói gì với nhau.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5"/>
          <a:stretch/>
        </p:blipFill>
        <p:spPr>
          <a:xfrm>
            <a:off x="2112170" y="937656"/>
            <a:ext cx="6386880" cy="2331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54753" r="-975" b="-8168"/>
          <a:stretch/>
        </p:blipFill>
        <p:spPr>
          <a:xfrm>
            <a:off x="5868065" y="2876738"/>
            <a:ext cx="6199244" cy="22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</a:t>
            </a:r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4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mẫu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765386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6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Luyện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khó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7653866" y="812800"/>
            <a:ext cx="4538133" cy="6028267"/>
          </a:xfrm>
          <a:prstGeom prst="roundRect">
            <a:avLst/>
          </a:prstGeom>
          <a:solidFill>
            <a:srgbClr val="D29B00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2418" y="-33866"/>
            <a:ext cx="8259582" cy="846666"/>
            <a:chOff x="3932418" y="-33866"/>
            <a:chExt cx="8259582" cy="829734"/>
          </a:xfrm>
        </p:grpSpPr>
        <p:sp>
          <p:nvSpPr>
            <p:cNvPr id="10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5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1029" name="TextBox1" r:id="rId2" imgW="3524400" imgH="4962600"/>
        </mc:Choice>
        <mc:Fallback>
          <p:control name="TextBox1" r:id="rId2" imgW="3524400" imgH="4962600">
            <p:pic>
              <p:nvPicPr>
                <p:cNvPr id="5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01033" y="1303973"/>
                  <a:ext cx="3522662" cy="49609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087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2418" y="-33866"/>
            <a:ext cx="8259582" cy="829734"/>
            <a:chOff x="3932418" y="-33866"/>
            <a:chExt cx="8259582" cy="829734"/>
          </a:xfrm>
        </p:grpSpPr>
        <p:sp>
          <p:nvSpPr>
            <p:cNvPr id="3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2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62283" y="849083"/>
            <a:ext cx="11467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283" y="3857081"/>
            <a:ext cx="11467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816" y="5815266"/>
            <a:ext cx="11467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Không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có bảy hũ vàng dưới chân cầu vồng, hai anh em vẫn cười vui vẻ.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5467" y="876968"/>
            <a:ext cx="11904133" cy="294755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43933" y="3876274"/>
            <a:ext cx="11904133" cy="185432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35466" y="5799146"/>
            <a:ext cx="11904133" cy="474079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165281" y="6264766"/>
            <a:ext cx="905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đoạn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03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812105"/>
            <a:ext cx="12192000" cy="60159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6" y="29459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Giải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thích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ngữ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32418" y="-33866"/>
            <a:ext cx="8259582" cy="846666"/>
            <a:chOff x="3932418" y="-33866"/>
            <a:chExt cx="8259582" cy="829734"/>
          </a:xfrm>
        </p:grpSpPr>
        <p:sp>
          <p:nvSpPr>
            <p:cNvPr id="10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3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6908733" y="2436768"/>
            <a:ext cx="3314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164"/>
            <a:ext cx="12192000" cy="5967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3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2418" y="-33866"/>
            <a:ext cx="8259582" cy="829734"/>
            <a:chOff x="3932418" y="-33866"/>
            <a:chExt cx="8259582" cy="829734"/>
          </a:xfrm>
        </p:grpSpPr>
        <p:sp>
          <p:nvSpPr>
            <p:cNvPr id="3" name="Rounded Rectangle 14"/>
            <p:cNvSpPr/>
            <p:nvPr/>
          </p:nvSpPr>
          <p:spPr>
            <a:xfrm>
              <a:off x="3932418" y="16933"/>
              <a:ext cx="8259582" cy="778935"/>
            </a:xfrm>
            <a:custGeom>
              <a:avLst/>
              <a:gdLst>
                <a:gd name="connsiteX0" fmla="*/ 0 w 8839200"/>
                <a:gd name="connsiteY0" fmla="*/ 180879 h 1085255"/>
                <a:gd name="connsiteX1" fmla="*/ 180879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0 w 8839200"/>
                <a:gd name="connsiteY0" fmla="*/ 1808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0 w 8839200"/>
                <a:gd name="connsiteY8" fmla="*/ 1808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839200 w 8839200"/>
                <a:gd name="connsiteY3" fmla="*/ 1808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658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  <a:gd name="connsiteX0" fmla="*/ 372533 w 8839200"/>
                <a:gd name="connsiteY0" fmla="*/ 231679 h 1085255"/>
                <a:gd name="connsiteX1" fmla="*/ 1179946 w 8839200"/>
                <a:gd name="connsiteY1" fmla="*/ 0 h 1085255"/>
                <a:gd name="connsiteX2" fmla="*/ 8150321 w 8839200"/>
                <a:gd name="connsiteY2" fmla="*/ 0 h 1085255"/>
                <a:gd name="connsiteX3" fmla="*/ 8483600 w 8839200"/>
                <a:gd name="connsiteY3" fmla="*/ 231679 h 1085255"/>
                <a:gd name="connsiteX4" fmla="*/ 8839200 w 8839200"/>
                <a:gd name="connsiteY4" fmla="*/ 904376 h 1085255"/>
                <a:gd name="connsiteX5" fmla="*/ 8658321 w 8839200"/>
                <a:gd name="connsiteY5" fmla="*/ 1085255 h 1085255"/>
                <a:gd name="connsiteX6" fmla="*/ 180879 w 8839200"/>
                <a:gd name="connsiteY6" fmla="*/ 1085255 h 1085255"/>
                <a:gd name="connsiteX7" fmla="*/ 0 w 8839200"/>
                <a:gd name="connsiteY7" fmla="*/ 904376 h 1085255"/>
                <a:gd name="connsiteX8" fmla="*/ 372533 w 8839200"/>
                <a:gd name="connsiteY8" fmla="*/ 231679 h 108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9200" h="1085255">
                  <a:moveTo>
                    <a:pt x="372533" y="231679"/>
                  </a:moveTo>
                  <a:cubicBezTo>
                    <a:pt x="372533" y="131782"/>
                    <a:pt x="1080049" y="0"/>
                    <a:pt x="1179946" y="0"/>
                  </a:cubicBezTo>
                  <a:lnTo>
                    <a:pt x="8150321" y="0"/>
                  </a:lnTo>
                  <a:cubicBezTo>
                    <a:pt x="8250218" y="0"/>
                    <a:pt x="8483600" y="131782"/>
                    <a:pt x="8483600" y="231679"/>
                  </a:cubicBezTo>
                  <a:lnTo>
                    <a:pt x="8839200" y="904376"/>
                  </a:lnTo>
                  <a:cubicBezTo>
                    <a:pt x="8839200" y="1004273"/>
                    <a:pt x="8758218" y="1085255"/>
                    <a:pt x="8658321" y="1085255"/>
                  </a:cubicBezTo>
                  <a:lnTo>
                    <a:pt x="180879" y="1085255"/>
                  </a:lnTo>
                  <a:cubicBezTo>
                    <a:pt x="80982" y="1085255"/>
                    <a:pt x="0" y="1004273"/>
                    <a:pt x="0" y="904376"/>
                  </a:cubicBezTo>
                  <a:lnTo>
                    <a:pt x="372533" y="23167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 dirty="0">
                <a:blipFill>
                  <a:blip r:embed="rId2"/>
                  <a:stretch>
                    <a:fillRect/>
                  </a:stretch>
                </a:blipFill>
                <a:latin typeface="UTM Showcard" panose="0204060305050602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12" y="-33866"/>
              <a:ext cx="7183283" cy="7958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55600" y="958758"/>
            <a:ext cx="11467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601" y="3905621"/>
            <a:ext cx="11467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600" y="5861546"/>
            <a:ext cx="11467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bảy hũ vàng dưới chân cầu vồng, hai anh em vẫn cười vui vẻ.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6333" y="6263314"/>
            <a:ext cx="905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nhóm</a:t>
            </a:r>
            <a:r>
              <a:rPr lang="en-GB" sz="32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5467" y="942919"/>
            <a:ext cx="11904133" cy="294755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35467" y="3956421"/>
            <a:ext cx="11904133" cy="185432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43933" y="5878479"/>
            <a:ext cx="11904133" cy="474079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67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</a:t>
            </a:r>
            <a:r>
              <a:rPr lang="vi-VN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Không </a:t>
            </a:r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toàn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bài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8"/>
          <a:stretch/>
        </p:blipFill>
        <p:spPr>
          <a:xfrm rot="20669300">
            <a:off x="880907" y="557695"/>
            <a:ext cx="6889651" cy="1745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46367" r="-550" b="4200"/>
          <a:stretch/>
        </p:blipFill>
        <p:spPr>
          <a:xfrm rot="945574">
            <a:off x="5439623" y="2314950"/>
            <a:ext cx="6511636" cy="17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1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F1C7078E-775B-4936-9FFA-D0A3C05A3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7001">
            <a:off x="8187227" y="462289"/>
            <a:ext cx="1405926" cy="1687941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B6C9AB76-4239-4F9A-A4D8-68BD3CF81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49585">
            <a:off x="561224" y="3799456"/>
            <a:ext cx="2094195" cy="2441636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562A13D8-C84B-4445-B876-2444B744C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10263">
            <a:off x="1409817" y="489587"/>
            <a:ext cx="1436000" cy="1928816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31242BD-189D-4F7A-BD4B-51F34475F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1119">
            <a:off x="9637462" y="2680016"/>
            <a:ext cx="1911753" cy="2562929"/>
          </a:xfrm>
          <a:prstGeom prst="rect">
            <a:avLst/>
          </a:prstGeom>
        </p:spPr>
      </p:pic>
      <p:sp>
        <p:nvSpPr>
          <p:cNvPr id="3" name="Rounded Rectangle 14"/>
          <p:cNvSpPr/>
          <p:nvPr/>
        </p:nvSpPr>
        <p:spPr>
          <a:xfrm>
            <a:off x="1679131" y="952137"/>
            <a:ext cx="8443453" cy="5455141"/>
          </a:xfrm>
          <a:custGeom>
            <a:avLst/>
            <a:gdLst>
              <a:gd name="connsiteX0" fmla="*/ 0 w 7050587"/>
              <a:gd name="connsiteY0" fmla="*/ 2567139 h 5134277"/>
              <a:gd name="connsiteX1" fmla="*/ 1283569 w 7050587"/>
              <a:gd name="connsiteY1" fmla="*/ 1 h 5134277"/>
              <a:gd name="connsiteX2" fmla="*/ 5767018 w 7050587"/>
              <a:gd name="connsiteY2" fmla="*/ 1 h 5134277"/>
              <a:gd name="connsiteX3" fmla="*/ 7050587 w 7050587"/>
              <a:gd name="connsiteY3" fmla="*/ 2567139 h 5134277"/>
              <a:gd name="connsiteX4" fmla="*/ 5767018 w 7050587"/>
              <a:gd name="connsiteY4" fmla="*/ 5134276 h 5134277"/>
              <a:gd name="connsiteX5" fmla="*/ 1283569 w 7050587"/>
              <a:gd name="connsiteY5" fmla="*/ 5134276 h 5134277"/>
              <a:gd name="connsiteX6" fmla="*/ 0 w 7050587"/>
              <a:gd name="connsiteY6" fmla="*/ 2567139 h 5134277"/>
              <a:gd name="connsiteX0" fmla="*/ 0 w 7050587"/>
              <a:gd name="connsiteY0" fmla="*/ 2792608 h 5359745"/>
              <a:gd name="connsiteX1" fmla="*/ 1283569 w 7050587"/>
              <a:gd name="connsiteY1" fmla="*/ 225470 h 5359745"/>
              <a:gd name="connsiteX2" fmla="*/ 3149941 w 7050587"/>
              <a:gd name="connsiteY2" fmla="*/ 0 h 5359745"/>
              <a:gd name="connsiteX3" fmla="*/ 5767018 w 7050587"/>
              <a:gd name="connsiteY3" fmla="*/ 225470 h 5359745"/>
              <a:gd name="connsiteX4" fmla="*/ 7050587 w 7050587"/>
              <a:gd name="connsiteY4" fmla="*/ 2792608 h 5359745"/>
              <a:gd name="connsiteX5" fmla="*/ 5767018 w 7050587"/>
              <a:gd name="connsiteY5" fmla="*/ 5359745 h 5359745"/>
              <a:gd name="connsiteX6" fmla="*/ 1283569 w 7050587"/>
              <a:gd name="connsiteY6" fmla="*/ 5359745 h 5359745"/>
              <a:gd name="connsiteX7" fmla="*/ 0 w 7050587"/>
              <a:gd name="connsiteY7" fmla="*/ 2792608 h 5359745"/>
              <a:gd name="connsiteX0" fmla="*/ 0 w 7050587"/>
              <a:gd name="connsiteY0" fmla="*/ 2792608 h 5359745"/>
              <a:gd name="connsiteX1" fmla="*/ 356637 w 7050587"/>
              <a:gd name="connsiteY1" fmla="*/ 1202500 h 5359745"/>
              <a:gd name="connsiteX2" fmla="*/ 1283569 w 7050587"/>
              <a:gd name="connsiteY2" fmla="*/ 225470 h 5359745"/>
              <a:gd name="connsiteX3" fmla="*/ 3149941 w 7050587"/>
              <a:gd name="connsiteY3" fmla="*/ 0 h 5359745"/>
              <a:gd name="connsiteX4" fmla="*/ 5767018 w 7050587"/>
              <a:gd name="connsiteY4" fmla="*/ 225470 h 5359745"/>
              <a:gd name="connsiteX5" fmla="*/ 7050587 w 7050587"/>
              <a:gd name="connsiteY5" fmla="*/ 2792608 h 5359745"/>
              <a:gd name="connsiteX6" fmla="*/ 5767018 w 7050587"/>
              <a:gd name="connsiteY6" fmla="*/ 5359745 h 5359745"/>
              <a:gd name="connsiteX7" fmla="*/ 1283569 w 7050587"/>
              <a:gd name="connsiteY7" fmla="*/ 5359745 h 5359745"/>
              <a:gd name="connsiteX8" fmla="*/ 0 w 7050587"/>
              <a:gd name="connsiteY8" fmla="*/ 2792608 h 5359745"/>
              <a:gd name="connsiteX0" fmla="*/ 31670 w 7082257"/>
              <a:gd name="connsiteY0" fmla="*/ 2792608 h 5359745"/>
              <a:gd name="connsiteX1" fmla="*/ 388307 w 7082257"/>
              <a:gd name="connsiteY1" fmla="*/ 1202500 h 5359745"/>
              <a:gd name="connsiteX2" fmla="*/ 1315239 w 7082257"/>
              <a:gd name="connsiteY2" fmla="*/ 225470 h 5359745"/>
              <a:gd name="connsiteX3" fmla="*/ 3181611 w 7082257"/>
              <a:gd name="connsiteY3" fmla="*/ 0 h 5359745"/>
              <a:gd name="connsiteX4" fmla="*/ 5798688 w 7082257"/>
              <a:gd name="connsiteY4" fmla="*/ 225470 h 5359745"/>
              <a:gd name="connsiteX5" fmla="*/ 7082257 w 7082257"/>
              <a:gd name="connsiteY5" fmla="*/ 2792608 h 5359745"/>
              <a:gd name="connsiteX6" fmla="*/ 5798688 w 7082257"/>
              <a:gd name="connsiteY6" fmla="*/ 5359745 h 5359745"/>
              <a:gd name="connsiteX7" fmla="*/ 1315239 w 7082257"/>
              <a:gd name="connsiteY7" fmla="*/ 5359745 h 5359745"/>
              <a:gd name="connsiteX8" fmla="*/ 0 w 7082257"/>
              <a:gd name="connsiteY8" fmla="*/ 3983278 h 5359745"/>
              <a:gd name="connsiteX9" fmla="*/ 31670 w 7082257"/>
              <a:gd name="connsiteY9" fmla="*/ 2792608 h 5359745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7082257 w 7082257"/>
              <a:gd name="connsiteY5" fmla="*/ 2792608 h 5536561"/>
              <a:gd name="connsiteX6" fmla="*/ 5798688 w 7082257"/>
              <a:gd name="connsiteY6" fmla="*/ 5359745 h 5536561"/>
              <a:gd name="connsiteX7" fmla="*/ 3544866 w 7082257"/>
              <a:gd name="connsiteY7" fmla="*/ 5536506 h 5536561"/>
              <a:gd name="connsiteX8" fmla="*/ 1315239 w 7082257"/>
              <a:gd name="connsiteY8" fmla="*/ 5359745 h 5536561"/>
              <a:gd name="connsiteX9" fmla="*/ 0 w 7082257"/>
              <a:gd name="connsiteY9" fmla="*/ 3983278 h 5536561"/>
              <a:gd name="connsiteX10" fmla="*/ 31670 w 7082257"/>
              <a:gd name="connsiteY10" fmla="*/ 2792608 h 5536561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7082257 w 7082257"/>
              <a:gd name="connsiteY5" fmla="*/ 2792608 h 5536561"/>
              <a:gd name="connsiteX6" fmla="*/ 6964471 w 7082257"/>
              <a:gd name="connsiteY6" fmla="*/ 4546949 h 5536561"/>
              <a:gd name="connsiteX7" fmla="*/ 5798688 w 7082257"/>
              <a:gd name="connsiteY7" fmla="*/ 5359745 h 5536561"/>
              <a:gd name="connsiteX8" fmla="*/ 3544866 w 7082257"/>
              <a:gd name="connsiteY8" fmla="*/ 5536506 h 5536561"/>
              <a:gd name="connsiteX9" fmla="*/ 1315239 w 7082257"/>
              <a:gd name="connsiteY9" fmla="*/ 5359745 h 5536561"/>
              <a:gd name="connsiteX10" fmla="*/ 0 w 7082257"/>
              <a:gd name="connsiteY10" fmla="*/ 3983278 h 5536561"/>
              <a:gd name="connsiteX11" fmla="*/ 31670 w 7082257"/>
              <a:gd name="connsiteY11" fmla="*/ 2792608 h 5536561"/>
              <a:gd name="connsiteX0" fmla="*/ 31670 w 7082257"/>
              <a:gd name="connsiteY0" fmla="*/ 2792608 h 5536561"/>
              <a:gd name="connsiteX1" fmla="*/ 388307 w 7082257"/>
              <a:gd name="connsiteY1" fmla="*/ 1202500 h 5536561"/>
              <a:gd name="connsiteX2" fmla="*/ 1315239 w 7082257"/>
              <a:gd name="connsiteY2" fmla="*/ 225470 h 5536561"/>
              <a:gd name="connsiteX3" fmla="*/ 3181611 w 7082257"/>
              <a:gd name="connsiteY3" fmla="*/ 0 h 5536561"/>
              <a:gd name="connsiteX4" fmla="*/ 5798688 w 7082257"/>
              <a:gd name="connsiteY4" fmla="*/ 225470 h 5536561"/>
              <a:gd name="connsiteX5" fmla="*/ 6876789 w 7082257"/>
              <a:gd name="connsiteY5" fmla="*/ 1152396 h 5536561"/>
              <a:gd name="connsiteX6" fmla="*/ 7082257 w 7082257"/>
              <a:gd name="connsiteY6" fmla="*/ 2792608 h 5536561"/>
              <a:gd name="connsiteX7" fmla="*/ 6964471 w 7082257"/>
              <a:gd name="connsiteY7" fmla="*/ 4546949 h 5536561"/>
              <a:gd name="connsiteX8" fmla="*/ 5798688 w 7082257"/>
              <a:gd name="connsiteY8" fmla="*/ 5359745 h 5536561"/>
              <a:gd name="connsiteX9" fmla="*/ 3544866 w 7082257"/>
              <a:gd name="connsiteY9" fmla="*/ 5536506 h 5536561"/>
              <a:gd name="connsiteX10" fmla="*/ 1315239 w 7082257"/>
              <a:gd name="connsiteY10" fmla="*/ 5359745 h 5536561"/>
              <a:gd name="connsiteX11" fmla="*/ 0 w 7082257"/>
              <a:gd name="connsiteY11" fmla="*/ 3983278 h 5536561"/>
              <a:gd name="connsiteX12" fmla="*/ 31670 w 7082257"/>
              <a:gd name="connsiteY12" fmla="*/ 2792608 h 553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2257" h="5536561">
                <a:moveTo>
                  <a:pt x="31670" y="2792608"/>
                </a:moveTo>
                <a:cubicBezTo>
                  <a:pt x="317563" y="2224994"/>
                  <a:pt x="102414" y="1770114"/>
                  <a:pt x="388307" y="1202500"/>
                </a:cubicBezTo>
                <a:lnTo>
                  <a:pt x="1315239" y="225470"/>
                </a:lnTo>
                <a:cubicBezTo>
                  <a:pt x="1912311" y="221294"/>
                  <a:pt x="2584539" y="4176"/>
                  <a:pt x="3181611" y="0"/>
                </a:cubicBezTo>
                <a:lnTo>
                  <a:pt x="5798688" y="225470"/>
                </a:lnTo>
                <a:cubicBezTo>
                  <a:pt x="5986866" y="617952"/>
                  <a:pt x="6688611" y="759914"/>
                  <a:pt x="6876789" y="1152396"/>
                </a:cubicBezTo>
                <a:lnTo>
                  <a:pt x="7082257" y="2792608"/>
                </a:lnTo>
                <a:cubicBezTo>
                  <a:pt x="6817527" y="3302232"/>
                  <a:pt x="7229201" y="4037325"/>
                  <a:pt x="6964471" y="4546949"/>
                </a:cubicBezTo>
                <a:lnTo>
                  <a:pt x="5798688" y="5359745"/>
                </a:lnTo>
                <a:cubicBezTo>
                  <a:pt x="4963907" y="5356035"/>
                  <a:pt x="4379647" y="5540216"/>
                  <a:pt x="3544866" y="5536506"/>
                </a:cubicBezTo>
                <a:lnTo>
                  <a:pt x="1315239" y="5359745"/>
                </a:lnTo>
                <a:cubicBezTo>
                  <a:pt x="1056366" y="4838293"/>
                  <a:pt x="258873" y="4504730"/>
                  <a:pt x="0" y="3983278"/>
                </a:cubicBezTo>
                <a:lnTo>
                  <a:pt x="31670" y="279260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32" y="1337900"/>
            <a:ext cx="7063605" cy="47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488" y="1230334"/>
            <a:ext cx="997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" y="926933"/>
            <a:ext cx="1274343" cy="1228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737" b="49833"/>
          <a:stretch/>
        </p:blipFill>
        <p:spPr>
          <a:xfrm>
            <a:off x="229042" y="2394092"/>
            <a:ext cx="3431828" cy="1809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8" t="-347" r="88" b="50180"/>
          <a:stretch/>
        </p:blipFill>
        <p:spPr>
          <a:xfrm>
            <a:off x="3932418" y="2411025"/>
            <a:ext cx="3431828" cy="1809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269" r="48737" b="1564"/>
          <a:stretch/>
        </p:blipFill>
        <p:spPr>
          <a:xfrm>
            <a:off x="229042" y="4355437"/>
            <a:ext cx="3431828" cy="18095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4" t="47922" r="-848" b="1911"/>
          <a:stretch/>
        </p:blipFill>
        <p:spPr>
          <a:xfrm>
            <a:off x="3932418" y="4355437"/>
            <a:ext cx="3431828" cy="1809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44" b="85420" l="14766" r="44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28682" r="56846" b="15513"/>
          <a:stretch/>
        </p:blipFill>
        <p:spPr>
          <a:xfrm flipH="1">
            <a:off x="7723071" y="2174913"/>
            <a:ext cx="3392630" cy="36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5929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7496" y="1134293"/>
            <a:ext cx="536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737" b="49833"/>
          <a:stretch/>
        </p:blipFill>
        <p:spPr>
          <a:xfrm>
            <a:off x="429459" y="2092485"/>
            <a:ext cx="3431828" cy="1809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8" t="-347" r="88" b="50180"/>
          <a:stretch/>
        </p:blipFill>
        <p:spPr>
          <a:xfrm>
            <a:off x="4257308" y="2034726"/>
            <a:ext cx="3431828" cy="1809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269" r="48737" b="1564"/>
          <a:stretch/>
        </p:blipFill>
        <p:spPr>
          <a:xfrm>
            <a:off x="429459" y="3961604"/>
            <a:ext cx="3431828" cy="18095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4" t="47922" r="-848" b="1911"/>
          <a:stretch/>
        </p:blipFill>
        <p:spPr>
          <a:xfrm>
            <a:off x="4266955" y="3982058"/>
            <a:ext cx="3431828" cy="1809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44" b="85420" l="14766" r="44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28682" r="56846" b="15513"/>
          <a:stretch/>
        </p:blipFill>
        <p:spPr>
          <a:xfrm flipH="1">
            <a:off x="8104451" y="2140291"/>
            <a:ext cx="3392630" cy="364016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64561" y="5771182"/>
            <a:ext cx="4308064" cy="8300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89136" y="5780452"/>
            <a:ext cx="4198307" cy="8236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6954 0.013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61419 0.002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03" y="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32083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6809 0.0111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306 -0.0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2678" y="1133265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22921" r="53606" b="16278"/>
          <a:stretch/>
        </p:blipFill>
        <p:spPr>
          <a:xfrm>
            <a:off x="2931090" y="2404997"/>
            <a:ext cx="3031300" cy="413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4" b="96215" l="9769" r="89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7" t="38966" r="10672" b="16645"/>
          <a:stretch/>
        </p:blipFill>
        <p:spPr>
          <a:xfrm>
            <a:off x="5962390" y="3544866"/>
            <a:ext cx="3609256" cy="299372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688177" y="1878958"/>
            <a:ext cx="2653859" cy="1826826"/>
          </a:xfrm>
          <a:prstGeom prst="cloudCallout">
            <a:avLst>
              <a:gd name="adj1" fmla="val 45962"/>
              <a:gd name="adj2" fmla="val 65929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8329305" y="1878958"/>
            <a:ext cx="3244241" cy="1826826"/>
          </a:xfrm>
          <a:prstGeom prst="cloudCallout">
            <a:avLst>
              <a:gd name="adj1" fmla="val -64077"/>
              <a:gd name="adj2" fmla="val 61815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77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421" y="956160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22921" r="53606" b="16278"/>
          <a:stretch/>
        </p:blipFill>
        <p:spPr>
          <a:xfrm>
            <a:off x="2931090" y="2404997"/>
            <a:ext cx="3031300" cy="413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4" b="96215" l="9769" r="89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7" t="38966" r="10672" b="16645"/>
          <a:stretch/>
        </p:blipFill>
        <p:spPr>
          <a:xfrm>
            <a:off x="5962390" y="3544866"/>
            <a:ext cx="3609256" cy="299372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10736" y="1363579"/>
            <a:ext cx="4259857" cy="2376177"/>
          </a:xfrm>
          <a:prstGeom prst="cloudCallout">
            <a:avLst>
              <a:gd name="adj1" fmla="val 21860"/>
              <a:gd name="adj2" fmla="val 61771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7594600" y="1766782"/>
            <a:ext cx="3824544" cy="2227702"/>
          </a:xfrm>
          <a:prstGeom prst="cloudCallout">
            <a:avLst>
              <a:gd name="adj1" fmla="val -28277"/>
              <a:gd name="adj2" fmla="val 58072"/>
            </a:avLst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252000" rIns="9144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2678" y="1133265"/>
            <a:ext cx="1001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801979" y="2727158"/>
            <a:ext cx="4684294" cy="2695074"/>
          </a:xfrm>
          <a:prstGeom prst="cloud">
            <a:avLst/>
          </a:prstGeom>
          <a:solidFill>
            <a:schemeClr val="bg1"/>
          </a:solidFill>
          <a:ln>
            <a:solidFill>
              <a:schemeClr val="accent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Thảo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luận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nhóm</a:t>
            </a:r>
            <a:r>
              <a:rPr lang="en-GB" sz="3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đôi</a:t>
            </a:r>
            <a:endParaRPr lang="en-GB" sz="36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495" y="2355385"/>
            <a:ext cx="1105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Bi: 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 anh sẽ vẽ tặng em nhiều búp bê và quần áo đủ các màu sắc.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495" y="3700616"/>
            <a:ext cx="11110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lấy bút màu để vẽ tặng anh ngựa hồng và ô tô.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2677" y="5280590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4" y="5012577"/>
            <a:ext cx="1274343" cy="12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5" grpId="1" animBg="1"/>
      <p:bldP spid="9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        </a:t>
            </a:r>
            <a:r>
              <a:rPr lang="vi-VN" sz="2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Không </a:t>
            </a:r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có bảy hũ vàng dưới chân cầu vồng, hai anh em vẫn cười vui vẻ.</a:t>
            </a:r>
          </a:p>
          <a:p>
            <a:pPr algn="r"/>
            <a:r>
              <a:rPr lang="vi-VN" sz="26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Luyện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lại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19" y="684320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546">
            <a:off x="-271835" y="696955"/>
            <a:ext cx="10058400" cy="173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r="25612"/>
          <a:stretch/>
        </p:blipFill>
        <p:spPr>
          <a:xfrm>
            <a:off x="5937219" y="1720403"/>
            <a:ext cx="5113945" cy="1704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2" y="3587514"/>
            <a:ext cx="3018134" cy="14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8" y="-33866"/>
            <a:ext cx="7183283" cy="795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20" y="985393"/>
            <a:ext cx="1057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loud 6"/>
          <p:cNvSpPr/>
          <p:nvPr/>
        </p:nvSpPr>
        <p:spPr>
          <a:xfrm>
            <a:off x="4024936" y="1960333"/>
            <a:ext cx="1555988" cy="1016992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Bống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883200" y="2040085"/>
            <a:ext cx="1116330" cy="85748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Bi</a:t>
            </a:r>
          </a:p>
        </p:txBody>
      </p:sp>
      <p:sp>
        <p:nvSpPr>
          <p:cNvPr id="9" name="Cloud 8"/>
          <p:cNvSpPr/>
          <p:nvPr/>
        </p:nvSpPr>
        <p:spPr>
          <a:xfrm>
            <a:off x="9341414" y="1960333"/>
            <a:ext cx="1654246" cy="70285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26542" y="3436962"/>
            <a:ext cx="2413964" cy="1231762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quần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317121" y="3595843"/>
            <a:ext cx="1748699" cy="1093438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ô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17314" y="3547820"/>
            <a:ext cx="2206696" cy="1042736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búp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9969106" y="3543213"/>
            <a:ext cx="1743791" cy="756684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endParaRPr lang="en-GB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805486" y="1960333"/>
            <a:ext cx="2391429" cy="1042737"/>
          </a:xfrm>
          <a:prstGeom prst="cloud">
            <a:avLst/>
          </a:prstGeom>
          <a:solidFill>
            <a:srgbClr val="99FFCC">
              <a:alpha val="43000"/>
            </a:srgbClr>
          </a:solidFill>
          <a:ln>
            <a:solidFill>
              <a:srgbClr val="33FFD8"/>
            </a:solidFill>
            <a:prstDash val="lgDashDot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GB" sz="2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ũ </a:t>
            </a:r>
            <a:r>
              <a:rPr lang="en-GB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42039" y="5124113"/>
            <a:ext cx="54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42039" y="5805187"/>
            <a:ext cx="3703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8581 -0.4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-243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30326 -0.596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2981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21198 0.1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5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27006 0.1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56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50039 0.314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1574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71146 0.0888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44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67344 0.10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5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5138 0.1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5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24779 -0.106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53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21106 0.139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3" grpId="0" animBg="1"/>
      <p:bldP spid="23" grpId="1" animBg="1"/>
      <p:bldP spid="34" grpId="0"/>
      <p:bldP spid="34" grpId="1"/>
      <p:bldP spid="35" grpId="0"/>
      <p:bldP spid="3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8" y="-33866"/>
            <a:ext cx="7183283" cy="7958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6950" y="985393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ngạc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nhiên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Bi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nhìn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thấy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cầu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vồng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4" t="1571" r="4537" b="10787"/>
          <a:stretch/>
        </p:blipFill>
        <p:spPr>
          <a:xfrm>
            <a:off x="2504358" y="2136727"/>
            <a:ext cx="9256734" cy="46471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6950" y="2100322"/>
            <a:ext cx="3375891" cy="1736646"/>
          </a:xfrm>
          <a:prstGeom prst="wedgeRoundRectCallout">
            <a:avLst>
              <a:gd name="adj1" fmla="val 53247"/>
              <a:gd name="adj2" fmla="val 6270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Cầu vồng kìa! Em nhìn xem. Đẹp quá!</a:t>
            </a:r>
          </a:p>
        </p:txBody>
      </p:sp>
    </p:spTree>
    <p:extLst>
      <p:ext uri="{BB962C8B-B14F-4D97-AF65-F5344CB8AC3E}">
        <p14:creationId xmlns:p14="http://schemas.microsoft.com/office/powerpoint/2010/main" val="30970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Vận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dụng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8" y="-33866"/>
            <a:ext cx="7183283" cy="795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6858000" cy="6858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338880" y="1221965"/>
            <a:ext cx="5473163" cy="3166824"/>
          </a:xfrm>
          <a:prstGeom prst="wedgeRoundRectCallout">
            <a:avLst>
              <a:gd name="adj1" fmla="val -80556"/>
              <a:gd name="adj2" fmla="val 17225"/>
              <a:gd name="adj3" fmla="val 16667"/>
            </a:avLst>
          </a:prstGeom>
          <a:solidFill>
            <a:srgbClr val="99FFCC"/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nhận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Bi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4D2307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81" y="154151"/>
            <a:ext cx="5846802" cy="22191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803">
            <a:off x="4327867" y="2275066"/>
            <a:ext cx="7285272" cy="41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 rot="18737579">
            <a:off x="1379753" y="323099"/>
            <a:ext cx="2826327" cy="2475128"/>
          </a:xfrm>
          <a:prstGeom prst="rect">
            <a:avLst/>
          </a:prstGeom>
        </p:spPr>
      </p:pic>
      <p:pic>
        <p:nvPicPr>
          <p:cNvPr id="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847" y="1879704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527" y="122531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09" y="122531"/>
            <a:ext cx="7011190" cy="36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91596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Xin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mình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gặp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to,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loài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kéo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mây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đen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Tờ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cảm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ơn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nhỏ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đáng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GB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1624083" y="2885492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cầu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vồng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tỏa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4304860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4"/>
          <p:cNvSpPr/>
          <p:nvPr/>
        </p:nvSpPr>
        <p:spPr>
          <a:xfrm>
            <a:off x="7151425" y="4304859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735233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32" y="2561864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952116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32" y="3952116"/>
            <a:ext cx="1856768" cy="173298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3328" y="4546466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giới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thiệu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6618399" y="2885447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2.</a:t>
            </a:r>
          </a:p>
        </p:txBody>
      </p:sp>
      <p:sp>
        <p:nvSpPr>
          <p:cNvPr id="5" name="Rounded Rectangle 14"/>
          <p:cNvSpPr/>
          <p:nvPr/>
        </p:nvSpPr>
        <p:spPr>
          <a:xfrm>
            <a:off x="938283" y="2885446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938283" y="4362010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Mai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xinh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6618399" y="4398155"/>
            <a:ext cx="4878025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Bố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66" y="2674695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" y="2561819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009266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32" y="4009266"/>
            <a:ext cx="1856768" cy="1732984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4073" y="5060630"/>
            <a:ext cx="1745998" cy="20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624083" y="746710"/>
            <a:ext cx="9007521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luôn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luôn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năm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thì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phải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trần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truồng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khổ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thay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r"/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(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cái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GB" sz="2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?)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7151425" y="423661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lịch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4304860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14"/>
          <p:cNvSpPr/>
          <p:nvPr/>
        </p:nvSpPr>
        <p:spPr>
          <a:xfrm>
            <a:off x="1624083" y="2911522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áo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quần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92" y="4025865"/>
            <a:ext cx="1238250" cy="123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06" y="2664640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90" y="3952117"/>
            <a:ext cx="1543050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25" y="2571876"/>
            <a:ext cx="1543050" cy="173298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3328" y="4546466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1624083" y="431345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14"/>
          <p:cNvSpPr/>
          <p:nvPr/>
        </p:nvSpPr>
        <p:spPr>
          <a:xfrm>
            <a:off x="7151425" y="2885491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hồng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1624083" y="293321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7151425" y="4329937"/>
            <a:ext cx="3480179" cy="10274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4102705"/>
            <a:ext cx="1504950" cy="150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41" y="2532748"/>
            <a:ext cx="1856768" cy="173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9" y="2580474"/>
            <a:ext cx="1856768" cy="173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41" y="3977194"/>
            <a:ext cx="1856768" cy="173298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6178" y="4665768"/>
            <a:ext cx="1988049" cy="2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816391">
            <a:off x="8365580" y="410857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37595"/>
          <a:stretch/>
        </p:blipFill>
        <p:spPr>
          <a:xfrm>
            <a:off x="3560618" y="60183"/>
            <a:ext cx="5230004" cy="1669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7" t="4979" r="12297" b="-4979"/>
          <a:stretch/>
        </p:blipFill>
        <p:spPr>
          <a:xfrm>
            <a:off x="8827994" y="500386"/>
            <a:ext cx="2791604" cy="176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/>
          <a:stretch/>
        </p:blipFill>
        <p:spPr>
          <a:xfrm>
            <a:off x="6539345" y="1574529"/>
            <a:ext cx="5272508" cy="3273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09" y="1669650"/>
            <a:ext cx="2304488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529</TotalTime>
  <Words>2217</Words>
  <Application>Microsoft Office PowerPoint</Application>
  <PresentationFormat>Widescreen</PresentationFormat>
  <Paragraphs>192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等线</vt:lpstr>
      <vt:lpstr>Cambria</vt:lpstr>
      <vt:lpstr>#9Slide05 Aphrodite Pro</vt:lpstr>
      <vt:lpstr>Calibri Light</vt:lpstr>
      <vt:lpstr>SVN-Newton</vt:lpstr>
      <vt:lpstr>#9Slide07 IcielHelena</vt:lpstr>
      <vt:lpstr>宋体</vt:lpstr>
      <vt:lpstr>Times New Roman</vt:lpstr>
      <vt:lpstr>Arial</vt:lpstr>
      <vt:lpstr>#9Slide05 Bodega Script</vt:lpstr>
      <vt:lpstr>#9Slide05 Amtenar</vt:lpstr>
      <vt:lpstr>UTM Showcard</vt:lpstr>
      <vt:lpstr>#9Slide07 HoneyCream</vt:lpstr>
      <vt:lpstr>Calibri</vt:lpstr>
      <vt:lpstr>#9Slide03 IcielUni Sans Heavy</vt:lpstr>
      <vt:lpstr>Arial-Rounded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Yến Nhi</dc:creator>
  <cp:keywords>MĂNGNON</cp:keywords>
  <cp:lastModifiedBy>HP</cp:lastModifiedBy>
  <cp:revision>105</cp:revision>
  <dcterms:created xsi:type="dcterms:W3CDTF">2022-07-11T02:51:38Z</dcterms:created>
  <dcterms:modified xsi:type="dcterms:W3CDTF">2022-09-10T10:33:23Z</dcterms:modified>
</cp:coreProperties>
</file>