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5" r:id="rId2"/>
    <p:sldMasterId id="2147483739" r:id="rId3"/>
    <p:sldMasterId id="2147483751" r:id="rId4"/>
    <p:sldMasterId id="2147483755" r:id="rId5"/>
    <p:sldMasterId id="2147483768" r:id="rId6"/>
  </p:sldMasterIdLst>
  <p:notesMasterIdLst>
    <p:notesMasterId r:id="rId21"/>
  </p:notesMasterIdLst>
  <p:sldIdLst>
    <p:sldId id="314" r:id="rId7"/>
    <p:sldId id="260" r:id="rId8"/>
    <p:sldId id="258" r:id="rId9"/>
    <p:sldId id="355" r:id="rId10"/>
    <p:sldId id="356" r:id="rId11"/>
    <p:sldId id="357" r:id="rId12"/>
    <p:sldId id="358" r:id="rId13"/>
    <p:sldId id="359" r:id="rId14"/>
    <p:sldId id="360" r:id="rId15"/>
    <p:sldId id="361" r:id="rId16"/>
    <p:sldId id="362" r:id="rId17"/>
    <p:sldId id="363" r:id="rId18"/>
    <p:sldId id="262" r:id="rId19"/>
    <p:sldId id="263" r:id="rId20"/>
  </p:sldIdLst>
  <p:sldSz cx="9144000" cy="5143500" type="screen16x9"/>
  <p:notesSz cx="9144000" cy="6858000"/>
  <p:defaultTextStyle>
    <a:defPPr>
      <a:defRPr lang="en-US"/>
    </a:defPPr>
    <a:lvl1pPr marL="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00FF"/>
    <a:srgbClr val="CC0066"/>
    <a:srgbClr val="FF3300"/>
    <a:srgbClr val="FFDCD1"/>
    <a:srgbClr val="FF6600"/>
    <a:srgbClr val="FF0066"/>
    <a:srgbClr val="CCFF99"/>
    <a:srgbClr val="FF9900"/>
    <a:srgbClr val="FF8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015" autoAdjust="0"/>
  </p:normalViewPr>
  <p:slideViewPr>
    <p:cSldViewPr>
      <p:cViewPr varScale="1">
        <p:scale>
          <a:sx n="74" d="100"/>
          <a:sy n="74" d="100"/>
        </p:scale>
        <p:origin x="504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341AE-3F2E-4E5F-B65F-5EC7D4EB39FF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F0888-38D5-48F9-AB57-F085C2594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7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  <a:p>
            <a:pPr eaLnBrk="1" hangingPunct="1">
              <a:spcBef>
                <a:spcPct val="0"/>
              </a:spcBef>
            </a:pPr>
            <a:endParaRPr lang="vi-VN" altLang="vi-VN" dirty="0"/>
          </a:p>
        </p:txBody>
      </p:sp>
      <p:sp>
        <p:nvSpPr>
          <p:cNvPr id="6246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B77331A4-9685-4234-ADF3-904A36B3F12B}" type="slidenum">
              <a:rPr lang="vi-VN" altLang="vi-VN">
                <a:solidFill>
                  <a:prstClr val="black"/>
                </a:solidFill>
              </a:rPr>
              <a:pPr/>
              <a:t>2</a:t>
            </a:fld>
            <a:endParaRPr lang="vi-VN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33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dirty="0"/>
          </a:p>
        </p:txBody>
      </p:sp>
      <p:sp>
        <p:nvSpPr>
          <p:cNvPr id="6042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D57E424A-CB33-47D6-85BD-8D04D88B7AD5}" type="slidenum">
              <a:rPr lang="vi-VN" altLang="vi-VN">
                <a:solidFill>
                  <a:prstClr val="black"/>
                </a:solidFill>
              </a:rPr>
              <a:pPr/>
              <a:t>3</a:t>
            </a:fld>
            <a:endParaRPr lang="vi-VN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472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  <a:latin typeface="等线"/>
              </a:rPr>
              <a:pPr/>
              <a:t>8</a:t>
            </a:fld>
            <a:endParaRPr 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125713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  <a:latin typeface="等线"/>
              </a:rPr>
              <a:pPr/>
              <a:t>9</a:t>
            </a:fld>
            <a:endParaRPr 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156744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F0888-38D5-48F9-AB57-F085C25944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39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F0888-38D5-48F9-AB57-F085C259440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47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0D899-AD96-468C-ACB2-A5FD7EBD32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CF7A64-0A74-4001-973D-470F82400C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975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B5F86-EA17-4A02-AA90-B07D06B0BBB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7132A7-1CE3-4D46-B12A-401E7C5AB6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887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A331B-7781-4022-BC49-09646FA885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3EDE14-1150-4C8D-9A04-F238092A3E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836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724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53" tIns="34289" rIns="68553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53" tIns="34289" rIns="68553" bIns="34289">
            <a:normAutofit/>
          </a:bodyPr>
          <a:lstStyle>
            <a:lvl1pPr marL="0" indent="0" algn="ctr">
              <a:buNone/>
              <a:defRPr sz="1400"/>
            </a:lvl1pPr>
            <a:lvl2pPr marL="342740" indent="0" algn="ctr">
              <a:buNone/>
              <a:defRPr sz="1500"/>
            </a:lvl2pPr>
            <a:lvl3pPr marL="685494" indent="0" algn="ctr">
              <a:buNone/>
              <a:defRPr sz="1400"/>
            </a:lvl3pPr>
            <a:lvl4pPr marL="1028241" indent="0" algn="ctr">
              <a:buNone/>
              <a:defRPr sz="1200"/>
            </a:lvl4pPr>
            <a:lvl5pPr marL="1370988" indent="0" algn="ctr">
              <a:buNone/>
              <a:defRPr sz="1200"/>
            </a:lvl5pPr>
            <a:lvl6pPr marL="1713743" indent="0" algn="ctr">
              <a:buNone/>
              <a:defRPr sz="1200"/>
            </a:lvl6pPr>
            <a:lvl7pPr marL="2056481" indent="0" algn="ctr">
              <a:buNone/>
              <a:defRPr sz="1200"/>
            </a:lvl7pPr>
            <a:lvl8pPr marL="2399220" indent="0" algn="ctr">
              <a:buNone/>
              <a:defRPr sz="1200"/>
            </a:lvl8pPr>
            <a:lvl9pPr marL="274196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D997B5FA-0921-464F-AAE1-844C04324D75}" type="datetimeFigureOut">
              <a:rPr lang="zh-CN" altLang="en-US" sz="1400" smtClean="0">
                <a:solidFill>
                  <a:srgbClr val="000000"/>
                </a:solidFill>
              </a:rPr>
              <a:pPr defTabSz="685494"/>
              <a:t>2022/10/27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3" tIns="34289" rIns="68553" bIns="34289"/>
          <a:lstStyle/>
          <a:p>
            <a:pPr defTabSz="685494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565CE74E-AB26-4998-AD42-012C4C1AD076}" type="slidenum">
              <a:rPr lang="zh-CN" altLang="en-US" sz="1400" smtClean="0">
                <a:solidFill>
                  <a:srgbClr val="000000"/>
                </a:solidFill>
              </a:rPr>
              <a:pPr defTabSz="68549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04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3" tIns="34289" rIns="68553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53" tIns="34289" rIns="68553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94"/>
              <a:t>2022/10/27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3" tIns="34289" rIns="68553" bIns="34289"/>
          <a:lstStyle/>
          <a:p>
            <a:pPr defTabSz="685494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9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7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494"/>
              <a:t>2022/10/27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3" tIns="34289" rIns="68553" bIns="34289"/>
          <a:lstStyle/>
          <a:p>
            <a:pPr defTabSz="685494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49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53" tIns="34289" rIns="68553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00682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3" tIns="34289" rIns="68553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53" tIns="34289" rIns="68553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53" tIns="34289" rIns="68553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94"/>
              <a:t>2022/10/27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3" tIns="34289" rIns="68553" bIns="34289"/>
          <a:lstStyle/>
          <a:p>
            <a:pPr defTabSz="685494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9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45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53" tIns="34289" rIns="68553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53" tIns="34289" rIns="68553" bIns="34289" anchor="b"/>
          <a:lstStyle>
            <a:lvl1pPr marL="0" indent="0">
              <a:buNone/>
              <a:defRPr sz="1800" b="1"/>
            </a:lvl1pPr>
            <a:lvl2pPr marL="342740" indent="0">
              <a:buNone/>
              <a:defRPr sz="1500" b="1"/>
            </a:lvl2pPr>
            <a:lvl3pPr marL="685494" indent="0">
              <a:buNone/>
              <a:defRPr sz="1400" b="1"/>
            </a:lvl3pPr>
            <a:lvl4pPr marL="1028241" indent="0">
              <a:buNone/>
              <a:defRPr sz="1200" b="1"/>
            </a:lvl4pPr>
            <a:lvl5pPr marL="1370988" indent="0">
              <a:buNone/>
              <a:defRPr sz="1200" b="1"/>
            </a:lvl5pPr>
            <a:lvl6pPr marL="1713743" indent="0">
              <a:buNone/>
              <a:defRPr sz="1200" b="1"/>
            </a:lvl6pPr>
            <a:lvl7pPr marL="2056481" indent="0">
              <a:buNone/>
              <a:defRPr sz="1200" b="1"/>
            </a:lvl7pPr>
            <a:lvl8pPr marL="2399220" indent="0">
              <a:buNone/>
              <a:defRPr sz="1200" b="1"/>
            </a:lvl8pPr>
            <a:lvl9pPr marL="274196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25"/>
            <a:ext cx="3868340" cy="2680541"/>
          </a:xfrm>
        </p:spPr>
        <p:txBody>
          <a:bodyPr lIns="68553" tIns="34289" rIns="68553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53" tIns="34289" rIns="68553" bIns="34289" anchor="b"/>
          <a:lstStyle>
            <a:lvl1pPr marL="0" indent="0">
              <a:buNone/>
              <a:defRPr sz="1800" b="1"/>
            </a:lvl1pPr>
            <a:lvl2pPr marL="342740" indent="0">
              <a:buNone/>
              <a:defRPr sz="1500" b="1"/>
            </a:lvl2pPr>
            <a:lvl3pPr marL="685494" indent="0">
              <a:buNone/>
              <a:defRPr sz="1400" b="1"/>
            </a:lvl3pPr>
            <a:lvl4pPr marL="1028241" indent="0">
              <a:buNone/>
              <a:defRPr sz="1200" b="1"/>
            </a:lvl4pPr>
            <a:lvl5pPr marL="1370988" indent="0">
              <a:buNone/>
              <a:defRPr sz="1200" b="1"/>
            </a:lvl5pPr>
            <a:lvl6pPr marL="1713743" indent="0">
              <a:buNone/>
              <a:defRPr sz="1200" b="1"/>
            </a:lvl6pPr>
            <a:lvl7pPr marL="2056481" indent="0">
              <a:buNone/>
              <a:defRPr sz="1200" b="1"/>
            </a:lvl7pPr>
            <a:lvl8pPr marL="2399220" indent="0">
              <a:buNone/>
              <a:defRPr sz="1200" b="1"/>
            </a:lvl8pPr>
            <a:lvl9pPr marL="274196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25"/>
            <a:ext cx="3887391" cy="2680541"/>
          </a:xfrm>
        </p:spPr>
        <p:txBody>
          <a:bodyPr lIns="68553" tIns="34289" rIns="68553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94"/>
              <a:t>2022/10/27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3" tIns="34289" rIns="68553" bIns="34289"/>
          <a:lstStyle/>
          <a:p>
            <a:pPr defTabSz="685494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9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1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53" tIns="34289" rIns="68553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494"/>
              <a:t>2022/10/27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3" tIns="34289" rIns="68553" bIns="34289"/>
          <a:lstStyle/>
          <a:p>
            <a:pPr defTabSz="685494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49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19"/>
            <a:ext cx="4286250" cy="889453"/>
          </a:xfrm>
        </p:spPr>
        <p:txBody>
          <a:bodyPr lIns="68553" tIns="34289" rIns="68553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60324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94"/>
              <a:t>2022/10/27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3" tIns="34289" rIns="68553" bIns="34289"/>
          <a:lstStyle/>
          <a:p>
            <a:pPr defTabSz="685494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9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91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E2D92-9D09-4508-957F-A0E22DB645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4579D4C-4A14-425A-BCC5-36F887F220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23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5" y="535273"/>
            <a:ext cx="3511241" cy="1071121"/>
          </a:xfrm>
        </p:spPr>
        <p:txBody>
          <a:bodyPr lIns="68553" tIns="34289" rIns="68553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53" tIns="34289" rIns="68553" bIns="34289"/>
          <a:lstStyle>
            <a:lvl1pPr marL="0" indent="0">
              <a:buNone/>
              <a:defRPr sz="2400"/>
            </a:lvl1pPr>
            <a:lvl2pPr marL="342740" indent="0">
              <a:buNone/>
              <a:defRPr sz="2100"/>
            </a:lvl2pPr>
            <a:lvl3pPr marL="685494" indent="0">
              <a:buNone/>
              <a:defRPr sz="1800"/>
            </a:lvl3pPr>
            <a:lvl4pPr marL="1028241" indent="0">
              <a:buNone/>
              <a:defRPr sz="1500"/>
            </a:lvl4pPr>
            <a:lvl5pPr marL="1370988" indent="0">
              <a:buNone/>
              <a:defRPr sz="1500"/>
            </a:lvl5pPr>
            <a:lvl6pPr marL="1713743" indent="0">
              <a:buNone/>
              <a:defRPr sz="1500"/>
            </a:lvl6pPr>
            <a:lvl7pPr marL="2056481" indent="0">
              <a:buNone/>
              <a:defRPr sz="1500"/>
            </a:lvl7pPr>
            <a:lvl8pPr marL="2399220" indent="0">
              <a:buNone/>
              <a:defRPr sz="1500"/>
            </a:lvl8pPr>
            <a:lvl9pPr marL="274196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5" y="1735406"/>
            <a:ext cx="3511241" cy="2858691"/>
          </a:xfrm>
        </p:spPr>
        <p:txBody>
          <a:bodyPr lIns="68553" tIns="34289" rIns="68553" bIns="34289">
            <a:normAutofit/>
          </a:bodyPr>
          <a:lstStyle>
            <a:lvl1pPr marL="0" indent="0">
              <a:buNone/>
              <a:defRPr sz="1400"/>
            </a:lvl1pPr>
            <a:lvl2pPr marL="342740" indent="0">
              <a:buNone/>
              <a:defRPr sz="1100"/>
            </a:lvl2pPr>
            <a:lvl3pPr marL="685494" indent="0">
              <a:buNone/>
              <a:defRPr sz="900"/>
            </a:lvl3pPr>
            <a:lvl4pPr marL="1028241" indent="0">
              <a:buNone/>
              <a:defRPr sz="800"/>
            </a:lvl4pPr>
            <a:lvl5pPr marL="1370988" indent="0">
              <a:buNone/>
              <a:defRPr sz="800"/>
            </a:lvl5pPr>
            <a:lvl6pPr marL="1713743" indent="0">
              <a:buNone/>
              <a:defRPr sz="800"/>
            </a:lvl6pPr>
            <a:lvl7pPr marL="2056481" indent="0">
              <a:buNone/>
              <a:defRPr sz="800"/>
            </a:lvl7pPr>
            <a:lvl8pPr marL="2399220" indent="0">
              <a:buNone/>
              <a:defRPr sz="800"/>
            </a:lvl8pPr>
            <a:lvl9pPr marL="2741960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9EFD9D74-47D9-4702-A33C-335B63B48DBF}" type="datetimeFigureOut">
              <a:rPr lang="zh-CN" altLang="en-US" sz="1400" smtClean="0">
                <a:solidFill>
                  <a:srgbClr val="000000"/>
                </a:solidFill>
              </a:rPr>
              <a:pPr defTabSz="685494"/>
              <a:t>2022/10/27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3" tIns="34289" rIns="68553" bIns="34289"/>
          <a:lstStyle/>
          <a:p>
            <a:pPr defTabSz="685494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FABC47A4-756D-490B-A52F-7D9E2C9FC05F}" type="slidenum">
              <a:rPr lang="zh-CN" altLang="en-US" sz="1400" smtClean="0">
                <a:solidFill>
                  <a:srgbClr val="000000"/>
                </a:solidFill>
              </a:rPr>
              <a:pPr defTabSz="68549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7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62"/>
            <a:ext cx="681676" cy="4358879"/>
          </a:xfrm>
        </p:spPr>
        <p:txBody>
          <a:bodyPr vert="eaVert" lIns="68553" tIns="34289" rIns="68553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62"/>
            <a:ext cx="7084832" cy="4358879"/>
          </a:xfrm>
        </p:spPr>
        <p:txBody>
          <a:bodyPr vert="eaVert" lIns="68553" tIns="34289" rIns="68553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94"/>
              <a:t>2022/10/27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3" tIns="34289" rIns="68553" bIns="34289"/>
          <a:lstStyle/>
          <a:p>
            <a:pPr defTabSz="685494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9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6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94"/>
              <a:t>2022/10/27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3" tIns="34289" rIns="68553" bIns="34289"/>
          <a:lstStyle/>
          <a:p>
            <a:pPr defTabSz="685494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9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53" tIns="34289" rIns="68553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1904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0A33-B754-423E-86F5-572734A766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98A1F-74DE-4F41-8BC7-5C0B49AA4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89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0A33-B754-423E-86F5-572734A766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98A1F-74DE-4F41-8BC7-5C0B49AA4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49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710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710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75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188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63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63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63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63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63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0A33-B754-423E-86F5-572734A766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98A1F-74DE-4F41-8BC7-5C0B49AA4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80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57650" cy="3394473"/>
          </a:xfrm>
        </p:spPr>
        <p:txBody>
          <a:bodyPr/>
          <a:lstStyle>
            <a:lvl1pPr>
              <a:defRPr sz="2125"/>
            </a:lvl1pPr>
            <a:lvl2pPr>
              <a:defRPr sz="1813"/>
            </a:lvl2pPr>
            <a:lvl3pPr>
              <a:defRPr sz="1500"/>
            </a:lvl3pPr>
            <a:lvl4pPr>
              <a:defRPr sz="1375"/>
            </a:lvl4pPr>
            <a:lvl5pPr>
              <a:defRPr sz="1375"/>
            </a:lvl5pPr>
            <a:lvl6pPr>
              <a:defRPr sz="1375"/>
            </a:lvl6pPr>
            <a:lvl7pPr>
              <a:defRPr sz="1375"/>
            </a:lvl7pPr>
            <a:lvl8pPr>
              <a:defRPr sz="1375"/>
            </a:lvl8pPr>
            <a:lvl9pPr>
              <a:defRPr sz="13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00150"/>
            <a:ext cx="4057650" cy="3394473"/>
          </a:xfrm>
        </p:spPr>
        <p:txBody>
          <a:bodyPr/>
          <a:lstStyle>
            <a:lvl1pPr>
              <a:defRPr sz="2125"/>
            </a:lvl1pPr>
            <a:lvl2pPr>
              <a:defRPr sz="1813"/>
            </a:lvl2pPr>
            <a:lvl3pPr>
              <a:defRPr sz="1500"/>
            </a:lvl3pPr>
            <a:lvl4pPr>
              <a:defRPr sz="1375"/>
            </a:lvl4pPr>
            <a:lvl5pPr>
              <a:defRPr sz="1375"/>
            </a:lvl5pPr>
            <a:lvl6pPr>
              <a:defRPr sz="1375"/>
            </a:lvl6pPr>
            <a:lvl7pPr>
              <a:defRPr sz="1375"/>
            </a:lvl7pPr>
            <a:lvl8pPr>
              <a:defRPr sz="1375"/>
            </a:lvl8pPr>
            <a:lvl9pPr>
              <a:defRPr sz="13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0A33-B754-423E-86F5-572734A766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98A1F-74DE-4F41-8BC7-5C0B49AA4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33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39791" cy="479821"/>
          </a:xfrm>
        </p:spPr>
        <p:txBody>
          <a:bodyPr anchor="b"/>
          <a:lstStyle>
            <a:lvl1pPr marL="0" indent="0">
              <a:buNone/>
              <a:defRPr sz="1813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75" b="1"/>
            </a:lvl3pPr>
            <a:lvl4pPr marL="1028700" indent="0">
              <a:buNone/>
              <a:defRPr sz="1188" b="1"/>
            </a:lvl4pPr>
            <a:lvl5pPr marL="1371600" indent="0">
              <a:buNone/>
              <a:defRPr sz="1188" b="1"/>
            </a:lvl5pPr>
            <a:lvl6pPr marL="1714500" indent="0">
              <a:buNone/>
              <a:defRPr sz="1188" b="1"/>
            </a:lvl6pPr>
            <a:lvl7pPr marL="2057400" indent="0">
              <a:buNone/>
              <a:defRPr sz="1188" b="1"/>
            </a:lvl7pPr>
            <a:lvl8pPr marL="2400300" indent="0">
              <a:buNone/>
              <a:defRPr sz="1188" b="1"/>
            </a:lvl8pPr>
            <a:lvl9pPr marL="2743200" indent="0">
              <a:buNone/>
              <a:defRPr sz="118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39791" cy="2963466"/>
          </a:xfrm>
        </p:spPr>
        <p:txBody>
          <a:bodyPr/>
          <a:lstStyle>
            <a:lvl1pPr>
              <a:defRPr sz="1813"/>
            </a:lvl1pPr>
            <a:lvl2pPr>
              <a:defRPr sz="1500"/>
            </a:lvl2pPr>
            <a:lvl3pPr>
              <a:defRPr sz="1375"/>
            </a:lvl3pPr>
            <a:lvl4pPr>
              <a:defRPr sz="1188"/>
            </a:lvl4pPr>
            <a:lvl5pPr>
              <a:defRPr sz="1188"/>
            </a:lvl5pPr>
            <a:lvl6pPr>
              <a:defRPr sz="1188"/>
            </a:lvl6pPr>
            <a:lvl7pPr>
              <a:defRPr sz="1188"/>
            </a:lvl7pPr>
            <a:lvl8pPr>
              <a:defRPr sz="1188"/>
            </a:lvl8pPr>
            <a:lvl9pPr>
              <a:defRPr sz="11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629" y="1151335"/>
            <a:ext cx="4042171" cy="479821"/>
          </a:xfrm>
        </p:spPr>
        <p:txBody>
          <a:bodyPr anchor="b"/>
          <a:lstStyle>
            <a:lvl1pPr marL="0" indent="0">
              <a:buNone/>
              <a:defRPr sz="1813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75" b="1"/>
            </a:lvl3pPr>
            <a:lvl4pPr marL="1028700" indent="0">
              <a:buNone/>
              <a:defRPr sz="1188" b="1"/>
            </a:lvl4pPr>
            <a:lvl5pPr marL="1371600" indent="0">
              <a:buNone/>
              <a:defRPr sz="1188" b="1"/>
            </a:lvl5pPr>
            <a:lvl6pPr marL="1714500" indent="0">
              <a:buNone/>
              <a:defRPr sz="1188" b="1"/>
            </a:lvl6pPr>
            <a:lvl7pPr marL="2057400" indent="0">
              <a:buNone/>
              <a:defRPr sz="1188" b="1"/>
            </a:lvl7pPr>
            <a:lvl8pPr marL="2400300" indent="0">
              <a:buNone/>
              <a:defRPr sz="1188" b="1"/>
            </a:lvl8pPr>
            <a:lvl9pPr marL="2743200" indent="0">
              <a:buNone/>
              <a:defRPr sz="118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629" y="1631156"/>
            <a:ext cx="4042171" cy="2963466"/>
          </a:xfrm>
        </p:spPr>
        <p:txBody>
          <a:bodyPr/>
          <a:lstStyle>
            <a:lvl1pPr>
              <a:defRPr sz="1813"/>
            </a:lvl1pPr>
            <a:lvl2pPr>
              <a:defRPr sz="1500"/>
            </a:lvl2pPr>
            <a:lvl3pPr>
              <a:defRPr sz="1375"/>
            </a:lvl3pPr>
            <a:lvl4pPr>
              <a:defRPr sz="1188"/>
            </a:lvl4pPr>
            <a:lvl5pPr>
              <a:defRPr sz="1188"/>
            </a:lvl5pPr>
            <a:lvl6pPr>
              <a:defRPr sz="1188"/>
            </a:lvl6pPr>
            <a:lvl7pPr>
              <a:defRPr sz="1188"/>
            </a:lvl7pPr>
            <a:lvl8pPr>
              <a:defRPr sz="1188"/>
            </a:lvl8pPr>
            <a:lvl9pPr>
              <a:defRPr sz="11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0A33-B754-423E-86F5-572734A766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98A1F-74DE-4F41-8BC7-5C0B49AA4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3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0A33-B754-423E-86F5-572734A766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98A1F-74DE-4F41-8BC7-5C0B49AA4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40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0A33-B754-423E-86F5-572734A766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98A1F-74DE-4F41-8BC7-5C0B49AA4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58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2A940-08FA-4FD5-9879-A154FA3AF8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A92462-B8CC-4E49-927C-2DB464A209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215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710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447" y="204788"/>
            <a:ext cx="5111353" cy="4389835"/>
          </a:xfrm>
        </p:spPr>
        <p:txBody>
          <a:bodyPr/>
          <a:lstStyle>
            <a:lvl1pPr>
              <a:defRPr sz="2375"/>
            </a:lvl1pPr>
            <a:lvl2pPr>
              <a:defRPr sz="2125"/>
            </a:lvl2pPr>
            <a:lvl3pPr>
              <a:defRPr sz="1813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710" cy="3518298"/>
          </a:xfrm>
        </p:spPr>
        <p:txBody>
          <a:bodyPr/>
          <a:lstStyle>
            <a:lvl1pPr marL="0" indent="0">
              <a:buNone/>
              <a:defRPr sz="1063"/>
            </a:lvl1pPr>
            <a:lvl2pPr marL="342900" indent="0">
              <a:buNone/>
              <a:defRPr sz="875"/>
            </a:lvl2pPr>
            <a:lvl3pPr marL="685800" indent="0">
              <a:buNone/>
              <a:defRPr sz="750"/>
            </a:lvl3pPr>
            <a:lvl4pPr marL="1028700" indent="0">
              <a:buNone/>
              <a:defRPr sz="688"/>
            </a:lvl4pPr>
            <a:lvl5pPr marL="1371600" indent="0">
              <a:buNone/>
              <a:defRPr sz="688"/>
            </a:lvl5pPr>
            <a:lvl6pPr marL="1714500" indent="0">
              <a:buNone/>
              <a:defRPr sz="688"/>
            </a:lvl6pPr>
            <a:lvl7pPr marL="2057400" indent="0">
              <a:buNone/>
              <a:defRPr sz="688"/>
            </a:lvl7pPr>
            <a:lvl8pPr marL="2400300" indent="0">
              <a:buNone/>
              <a:defRPr sz="688"/>
            </a:lvl8pPr>
            <a:lvl9pPr marL="2743200" indent="0">
              <a:buNone/>
              <a:defRPr sz="6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0A33-B754-423E-86F5-572734A766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98A1F-74DE-4F41-8BC7-5C0B49AA4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2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891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891" y="459581"/>
            <a:ext cx="5486400" cy="3086100"/>
          </a:xfrm>
        </p:spPr>
        <p:txBody>
          <a:bodyPr/>
          <a:lstStyle>
            <a:lvl1pPr marL="0" indent="0">
              <a:buNone/>
              <a:defRPr sz="2375"/>
            </a:lvl1pPr>
            <a:lvl2pPr marL="342900" indent="0">
              <a:buNone/>
              <a:defRPr sz="2125"/>
            </a:lvl2pPr>
            <a:lvl3pPr marL="685800" indent="0">
              <a:buNone/>
              <a:defRPr sz="1813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891" y="4025504"/>
            <a:ext cx="5486400" cy="603646"/>
          </a:xfrm>
        </p:spPr>
        <p:txBody>
          <a:bodyPr/>
          <a:lstStyle>
            <a:lvl1pPr marL="0" indent="0">
              <a:buNone/>
              <a:defRPr sz="1063"/>
            </a:lvl1pPr>
            <a:lvl2pPr marL="342900" indent="0">
              <a:buNone/>
              <a:defRPr sz="875"/>
            </a:lvl2pPr>
            <a:lvl3pPr marL="685800" indent="0">
              <a:buNone/>
              <a:defRPr sz="750"/>
            </a:lvl3pPr>
            <a:lvl4pPr marL="1028700" indent="0">
              <a:buNone/>
              <a:defRPr sz="688"/>
            </a:lvl4pPr>
            <a:lvl5pPr marL="1371600" indent="0">
              <a:buNone/>
              <a:defRPr sz="688"/>
            </a:lvl5pPr>
            <a:lvl6pPr marL="1714500" indent="0">
              <a:buNone/>
              <a:defRPr sz="688"/>
            </a:lvl6pPr>
            <a:lvl7pPr marL="2057400" indent="0">
              <a:buNone/>
              <a:defRPr sz="688"/>
            </a:lvl7pPr>
            <a:lvl8pPr marL="2400300" indent="0">
              <a:buNone/>
              <a:defRPr sz="688"/>
            </a:lvl8pPr>
            <a:lvl9pPr marL="2743200" indent="0">
              <a:buNone/>
              <a:defRPr sz="6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0A33-B754-423E-86F5-572734A766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98A1F-74DE-4F41-8BC7-5C0B49AA4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4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0A33-B754-423E-86F5-572734A766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98A1F-74DE-4F41-8BC7-5C0B49AA4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35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79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0A33-B754-423E-86F5-572734A766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98A1F-74DE-4F41-8BC7-5C0B49AA4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34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28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342900"/>
            <a:fld id="{B0FF3092-099F-40A5-B724-2564865CB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342900"/>
            <a:fld id="{A4167021-B962-4D6C-8DFC-AF0D64A5D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77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40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9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3092-099F-40A5-B724-2564865CB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67021-B962-4D6C-8DFC-AF0D64A5D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69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3092-099F-40A5-B724-2564865CB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67021-B962-4D6C-8DFC-AF0D64A5D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0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710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710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3092-099F-40A5-B724-2564865CB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67021-B962-4D6C-8DFC-AF0D64A5D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80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4060B-4382-4880-BE58-A0CDEA3B398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E876FE-6122-488D-9283-BC2332EB22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9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576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00151"/>
            <a:ext cx="40576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3092-099F-40A5-B724-2564865CB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67021-B962-4D6C-8DFC-AF0D64A5D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2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3979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3979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628" y="1151335"/>
            <a:ext cx="404217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628" y="1631156"/>
            <a:ext cx="404217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3092-099F-40A5-B724-2564865CB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67021-B962-4D6C-8DFC-AF0D64A5D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56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3092-099F-40A5-B724-2564865CB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67021-B962-4D6C-8DFC-AF0D64A5D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0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3092-099F-40A5-B724-2564865CB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67021-B962-4D6C-8DFC-AF0D64A5D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8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710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448" y="204788"/>
            <a:ext cx="511135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710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3092-099F-40A5-B724-2564865CB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67021-B962-4D6C-8DFC-AF0D64A5D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20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891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89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891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3092-099F-40A5-B724-2564865CB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67021-B962-4D6C-8DFC-AF0D64A5D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60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3092-099F-40A5-B724-2564865CB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67021-B962-4D6C-8DFC-AF0D64A5D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27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79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3092-099F-40A5-B724-2564865CB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67021-B962-4D6C-8DFC-AF0D64A5D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6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37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3092-099F-40A5-B724-2564865CB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67021-B962-4D6C-8DFC-AF0D64A5D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15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D0A2F-0FC9-477B-BAD1-7534547B75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B2B738-996E-4578-A6FF-CE46FA3789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10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3092-099F-40A5-B724-2564865CB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67021-B962-4D6C-8DFC-AF0D64A5D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82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710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710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3092-099F-40A5-B724-2564865CB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67021-B962-4D6C-8DFC-AF0D64A5D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1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576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00151"/>
            <a:ext cx="40576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3092-099F-40A5-B724-2564865CB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67021-B962-4D6C-8DFC-AF0D64A5D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17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3979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3979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628" y="1151335"/>
            <a:ext cx="404217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628" y="1631156"/>
            <a:ext cx="404217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3092-099F-40A5-B724-2564865CB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67021-B962-4D6C-8DFC-AF0D64A5D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3092-099F-40A5-B724-2564865CB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67021-B962-4D6C-8DFC-AF0D64A5D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43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3092-099F-40A5-B724-2564865CB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67021-B962-4D6C-8DFC-AF0D64A5D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79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710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448" y="204788"/>
            <a:ext cx="511135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710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3092-099F-40A5-B724-2564865CB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67021-B962-4D6C-8DFC-AF0D64A5D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60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891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89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891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3092-099F-40A5-B724-2564865CB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67021-B962-4D6C-8DFC-AF0D64A5D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7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3092-099F-40A5-B724-2564865CB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67021-B962-4D6C-8DFC-AF0D64A5D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05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79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3092-099F-40A5-B724-2564865CB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67021-B962-4D6C-8DFC-AF0D64A5D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7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1D104-8D89-4FD8-B1A1-68AD76350EF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9427EDF-6F16-43C5-9044-DF59454251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814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1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DBB00-734B-4609-98AE-C1FD31C12F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24CE36D-CE37-42F5-A4D1-7059286A4E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59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D4487-FD80-4697-AA90-0D70B4491B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DC2C41-5001-4B0E-A805-65BFD22AC1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383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2686B-155A-4E3B-84EE-CA4BCD5B06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FD8D68-3F46-4FA5-9FD5-30454B9F0D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9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41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4637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4637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4637"/>
          </a:xfrm>
          <a:prstGeom prst="rect">
            <a:avLst/>
          </a:prstGeom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DB5649-316A-4FEB-88FD-FE5EB3D05D04}" type="slidenum">
              <a:rPr lang="vi-VN" altLang="en-US">
                <a:latin typeface="Calibri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1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68574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74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2pPr>
      <a:lvl3pPr algn="l" defTabSz="68574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3pPr>
      <a:lvl4pPr algn="l" defTabSz="68574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4pPr>
      <a:lvl5pPr algn="l" defTabSz="68574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5pPr>
      <a:lvl6pPr marL="457166" algn="l" defTabSz="685749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6pPr>
      <a:lvl7pPr marL="914333" algn="l" defTabSz="685749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7pPr>
      <a:lvl8pPr marL="1371498" algn="l" defTabSz="685749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8pPr>
      <a:lvl9pPr marL="1828664" algn="l" defTabSz="685749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171438" indent="-171438" algn="l" defTabSz="685749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24"/>
            <a:ext cx="3547586" cy="1165703"/>
          </a:xfrm>
          <a:prstGeom prst="rect">
            <a:avLst/>
          </a:prstGeom>
          <a:noFill/>
        </p:spPr>
        <p:txBody>
          <a:bodyPr wrap="square" lIns="68553" tIns="34289" rIns="68553" bIns="34289" rtlCol="0" anchor="t">
            <a:spAutoFit/>
          </a:bodyPr>
          <a:lstStyle/>
          <a:p>
            <a:pPr defTabSz="685494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494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494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494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494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4"/>
            <a:ext cx="457200" cy="173121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ctr" defTabSz="914018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385597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49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8" indent="-171378" algn="l" defTabSz="68549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3" indent="-171378" algn="l" defTabSz="6854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71" indent="-171378" algn="l" defTabSz="6854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10" indent="-171378" algn="l" defTabSz="6854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350" indent="-171378" algn="l" defTabSz="6854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04" indent="-171378" algn="l" defTabSz="6854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851" indent="-171378" algn="l" defTabSz="6854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598" indent="-171378" algn="l" defTabSz="6854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53" indent="-171378" algn="l" defTabSz="6854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40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94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41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88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43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81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20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60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4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3">
            <a:extLst>
              <a:ext uri="{FF2B5EF4-FFF2-40B4-BE49-F238E27FC236}">
                <a16:creationId xmlns:a16="http://schemas.microsoft.com/office/drawing/2014/main" id="{99559524-147D-1041-BF6F-FAA39E4B54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70952"/>
          <a:stretch/>
        </p:blipFill>
        <p:spPr>
          <a:xfrm>
            <a:off x="1" y="0"/>
            <a:ext cx="2656114" cy="4533288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98F568C5-566C-4C4D-AC5A-DA54FC5682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63333"/>
          <a:stretch/>
        </p:blipFill>
        <p:spPr>
          <a:xfrm>
            <a:off x="5791200" y="-1"/>
            <a:ext cx="3352800" cy="45332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</p:spPr>
        <p:txBody>
          <a:bodyPr vert="horz" lIns="109728" tIns="54864" rIns="109728" bIns="5486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l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60A0A33-B754-423E-86F5-572734A766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ctr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r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B398A1F-74DE-4F41-8BC7-5C0B49AA4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6F5D2641-F6EC-4641-9C73-0879E268C73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1210"/>
            <a:ext cx="9144000" cy="5141081"/>
          </a:xfrm>
          <a:prstGeom prst="rect">
            <a:avLst/>
          </a:prstGeom>
        </p:spPr>
      </p:pic>
      <p:grpSp>
        <p:nvGrpSpPr>
          <p:cNvPr id="8" name="组合 10">
            <a:extLst>
              <a:ext uri="{FF2B5EF4-FFF2-40B4-BE49-F238E27FC236}">
                <a16:creationId xmlns:a16="http://schemas.microsoft.com/office/drawing/2014/main" id="{ACD69A52-27D9-6D40-9194-871B895700BB}"/>
              </a:ext>
            </a:extLst>
          </p:cNvPr>
          <p:cNvGrpSpPr/>
          <p:nvPr userDrawn="1"/>
        </p:nvGrpSpPr>
        <p:grpSpPr>
          <a:xfrm>
            <a:off x="234316" y="240211"/>
            <a:ext cx="8675369" cy="4663079"/>
            <a:chOff x="2246898" y="972460"/>
            <a:chExt cx="7698203" cy="3497470"/>
          </a:xfrm>
        </p:grpSpPr>
        <p:sp>
          <p:nvSpPr>
            <p:cNvPr id="9" name="圆角矩形 11">
              <a:extLst>
                <a:ext uri="{FF2B5EF4-FFF2-40B4-BE49-F238E27FC236}">
                  <a16:creationId xmlns:a16="http://schemas.microsoft.com/office/drawing/2014/main" id="{C29DA6D8-DCF8-5A44-842A-6D858F947100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kumimoji="1" lang="zh-CN" altLang="en-US" sz="1375" dirty="0">
                <a:solidFill>
                  <a:prstClr val="white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0" name="圆角矩形 12">
              <a:extLst>
                <a:ext uri="{FF2B5EF4-FFF2-40B4-BE49-F238E27FC236}">
                  <a16:creationId xmlns:a16="http://schemas.microsoft.com/office/drawing/2014/main" id="{C0AF0BD6-D56E-4F48-A600-04D785145382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kumimoji="1" lang="zh-CN" altLang="en-US" sz="1375" dirty="0">
                <a:solidFill>
                  <a:prstClr val="white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sp>
        <p:nvSpPr>
          <p:cNvPr id="13" name="TextBox 12"/>
          <p:cNvSpPr txBox="1"/>
          <p:nvPr userDrawn="1"/>
        </p:nvSpPr>
        <p:spPr>
          <a:xfrm>
            <a:off x="3448050" y="0"/>
            <a:ext cx="52387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750" dirty="0">
                <a:solidFill>
                  <a:prstClr val="white">
                    <a:lumMod val="65000"/>
                  </a:prstClr>
                </a:solidFill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361580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3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25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13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75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75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75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7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75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7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75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75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51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B0FF3092-099F-40A5-B724-2564865CB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A4167021-B962-4D6C-8DFC-AF0D64A5D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06828" y="166007"/>
            <a:ext cx="8730343" cy="4811486"/>
          </a:xfrm>
          <a:prstGeom prst="roundRect">
            <a:avLst>
              <a:gd name="adj" fmla="val 9427"/>
            </a:avLst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57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B0FF3092-099F-40A5-B724-2564865CB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A4167021-B962-4D6C-8DFC-AF0D64A5D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06828" y="166007"/>
            <a:ext cx="8730343" cy="4811486"/>
          </a:xfrm>
          <a:prstGeom prst="roundRect">
            <a:avLst>
              <a:gd name="adj" fmla="val 9427"/>
            </a:avLst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420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1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" Type="http://schemas.openxmlformats.org/officeDocument/2006/relationships/image" Target="../media/image24.png"/><Relationship Id="rId21" Type="http://schemas.openxmlformats.org/officeDocument/2006/relationships/image" Target="../media/image35.png"/><Relationship Id="rId7" Type="http://schemas.openxmlformats.org/officeDocument/2006/relationships/image" Target="../media/image28.png"/><Relationship Id="rId12" Type="http://schemas.microsoft.com/office/2007/relationships/hdphoto" Target="../media/hdphoto5.wdp"/><Relationship Id="rId17" Type="http://schemas.openxmlformats.org/officeDocument/2006/relationships/image" Target="../media/image33.png"/><Relationship Id="rId25" Type="http://schemas.openxmlformats.org/officeDocument/2006/relationships/image" Target="../media/image37.png"/><Relationship Id="rId2" Type="http://schemas.openxmlformats.org/officeDocument/2006/relationships/image" Target="../media/image23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24" Type="http://schemas.microsoft.com/office/2007/relationships/hdphoto" Target="../media/hdphoto11.wdp"/><Relationship Id="rId5" Type="http://schemas.openxmlformats.org/officeDocument/2006/relationships/image" Target="../media/image26.png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28" Type="http://schemas.microsoft.com/office/2007/relationships/hdphoto" Target="../media/hdphoto13.wdp"/><Relationship Id="rId10" Type="http://schemas.microsoft.com/office/2007/relationships/hdphoto" Target="../media/hdphoto4.wdp"/><Relationship Id="rId19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5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" y="95"/>
            <a:ext cx="9143664" cy="51433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5192" y="955705"/>
            <a:ext cx="6153617" cy="34246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798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798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361581" y="2952750"/>
            <a:ext cx="6420838" cy="2119766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4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46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404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612561"/>
            <a:ext cx="981416" cy="100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231383" y="3676650"/>
            <a:ext cx="4552994" cy="692410"/>
          </a:xfrm>
          <a:prstGeom prst="rect">
            <a:avLst/>
          </a:prstGeom>
          <a:noFill/>
        </p:spPr>
        <p:txBody>
          <a:bodyPr wrap="none" lIns="68493" tIns="34247" rIns="68493" bIns="34247">
            <a:spAutoFit/>
          </a:bodyPr>
          <a:lstStyle/>
          <a:p>
            <a:pPr algn="ctr">
              <a:defRPr/>
            </a:pPr>
            <a:r>
              <a:rPr lang="en-US" sz="405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405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0858" y="215960"/>
            <a:ext cx="78050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vi-VN" sz="2700" dirty="0">
                <a:solidFill>
                  <a:prstClr val="black"/>
                </a:solidFill>
              </a:rPr>
              <a:t>3. Xếp các từ ngữ dưới đây và nhóm thích hợp:</a:t>
            </a:r>
            <a:endParaRPr lang="en-US" sz="2550" dirty="0">
              <a:solidFill>
                <a:prstClr val="black"/>
              </a:solidFill>
            </a:endParaRPr>
          </a:p>
        </p:txBody>
      </p:sp>
      <p:pic>
        <p:nvPicPr>
          <p:cNvPr id="3074" name="Picture 2" descr="https://o.remove.bg/downloads/74fc2fc4-6020-4a83-bc8a-a288b6e6343f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783" y="843663"/>
            <a:ext cx="5948413" cy="433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0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o.remove.bg/downloads/4ff76f82-f30f-413f-a10b-94ffb0b3ffcb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070" y="4117086"/>
            <a:ext cx="2541069" cy="81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o.remove.bg/downloads/e73c4341-7bf1-426f-9963-63335bfec593/imag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970" y="4042612"/>
            <a:ext cx="2219744" cy="88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o.remove.bg/downloads/ae2dbeb2-bd40-41e5-8aaf-d41d3956b183/image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41" y="3955982"/>
            <a:ext cx="2042937" cy="88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o.remove.bg/downloads/ec8ae331-6061-4c92-8c56-0d2f47bd0084/image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464" y="209350"/>
            <a:ext cx="4565997" cy="374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1724388"/>
            <a:ext cx="815742" cy="895424"/>
          </a:xfrm>
          <a:prstGeom prst="rect">
            <a:avLst/>
          </a:prstGeom>
        </p:spPr>
      </p:pic>
      <p:pic>
        <p:nvPicPr>
          <p:cNvPr id="9226" name="Picture 10" descr="https://o.remove.bg/downloads/f5ca7ca2-c9e4-4e3b-b5fe-680e6be9be84/image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09" b="96117" l="0" r="100000">
                        <a14:backgroundMark x1="18919" y1="33010" x2="5405" y2="54369"/>
                        <a14:backgroundMark x1="33784" y1="20388" x2="21622" y2="32039"/>
                        <a14:backgroundMark x1="5405" y1="60194" x2="4054" y2="81553"/>
                        <a14:backgroundMark x1="18919" y1="86408" x2="24324" y2="93204"/>
                        <a14:backgroundMark x1="72973" y1="31068" x2="85135" y2="49515"/>
                        <a14:backgroundMark x1="91892" y1="62136" x2="94595" y2="79612"/>
                        <a14:backgroundMark x1="85135" y1="50485" x2="89189" y2="6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306" y="1765633"/>
            <a:ext cx="605213" cy="85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o.remove.bg/downloads/82ff7a3f-1d59-4359-87b4-e17b46d48791/image-removebg-preview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68493" y1="21101" x2="84932" y2="44037"/>
                        <a14:backgroundMark x1="42466" y1="20183" x2="5479" y2="45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128" y="1594296"/>
            <a:ext cx="611443" cy="77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s://o.remove.bg/downloads/93966bb2-2f97-4486-8494-ba5666aa987d/image-removebg-preview.pn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24" b="89524" l="0" r="97143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292" y="765557"/>
            <a:ext cx="661391" cy="75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https://o.remove.bg/downloads/0f86f3c3-c419-401c-9ed0-2aae0204cd88/image-removebg-preview.pn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09" b="100000" l="0" r="94595">
                        <a14:backgroundMark x1="79730" y1="35922" x2="93243" y2="58252"/>
                        <a14:backgroundMark x1="89189" y1="74757" x2="81081" y2="91262"/>
                        <a14:backgroundMark x1="20270" y1="29126" x2="5405" y2="50485"/>
                        <a14:backgroundMark x1="5405" y1="52427" x2="2703" y2="68932"/>
                        <a14:backgroundMark x1="6757" y1="78641" x2="12162" y2="91262"/>
                        <a14:backgroundMark x1="66216" y1="26214" x2="72973" y2="33981"/>
                        <a14:backgroundMark x1="78378" y1="95146" x2="75676" y2="99029"/>
                        <a14:backgroundMark x1="12162" y1="90291" x2="24324" y2="9805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278" y="576204"/>
            <a:ext cx="808486" cy="8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333" b="95370" l="0" r="89744">
                        <a14:backgroundMark x1="47436" y1="14815" x2="51282" y2="28704"/>
                        <a14:backgroundMark x1="24359" y1="23148" x2="21795" y2="3148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0243" y="426631"/>
            <a:ext cx="557213" cy="771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257" b="99083" l="0" r="97436">
                        <a14:backgroundMark x1="76923" y1="15596" x2="76923" y2="22018"/>
                        <a14:backgroundMark x1="92308" y1="42202" x2="87179" y2="85321"/>
                        <a14:backgroundMark x1="7692" y1="51376" x2="8974" y2="71560"/>
                        <a14:backgroundMark x1="19231" y1="84404" x2="46154" y2="94495"/>
                        <a14:backgroundMark x1="46154" y1="94495" x2="79487" y2="91743"/>
                        <a14:backgroundMark x1="33333" y1="24771" x2="11538" y2="42202"/>
                        <a14:backgroundMark x1="73077" y1="25688" x2="87179" y2="4678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4406" y="822771"/>
            <a:ext cx="603071" cy="823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46341" y1="19512" x2="20732" y2="3902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0610" y="383430"/>
            <a:ext cx="736238" cy="878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259" b="89815" l="0" r="88889">
                        <a14:backgroundMark x1="23457" y1="24074" x2="8642" y2="45370"/>
                        <a14:backgroundMark x1="23457" y1="16667" x2="22222" y2="23148"/>
                        <a14:backgroundMark x1="4938" y1="62037" x2="0" y2="842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9383" y="771404"/>
            <a:ext cx="697079" cy="771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649" b="99123" l="9412" r="89412">
                        <a14:backgroundMark x1="67059" y1="21930" x2="81176" y2="41228"/>
                        <a14:backgroundMark x1="31765" y1="13158" x2="15294" y2="32456"/>
                        <a14:backgroundMark x1="28235" y1="86842" x2="55294" y2="99123"/>
                        <a14:backgroundMark x1="14118" y1="75439" x2="21176" y2="8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2397" y="1409066"/>
            <a:ext cx="695676" cy="8143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00" b="88800" l="0" r="94937">
                        <a14:foregroundMark x1="58228" y1="19200" x2="54430" y2="14400"/>
                        <a14:backgroundMark x1="20253" y1="27200" x2="0" y2="52800"/>
                        <a14:backgroundMark x1="5063" y1="54400" x2="0" y2="67200"/>
                        <a14:backgroundMark x1="36709" y1="24000" x2="11392" y2="40000"/>
                        <a14:backgroundMark x1="7595" y1="65600" x2="10127" y2="80800"/>
                        <a14:backgroundMark x1="69620" y1="25600" x2="83544" y2="44800"/>
                        <a14:backgroundMark x1="89873" y1="68800" x2="73418" y2="81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5787" y="1860144"/>
            <a:ext cx="613842" cy="8929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524" b="97143" l="0" r="100000">
                        <a14:backgroundMark x1="29114" y1="19048" x2="8861" y2="48571"/>
                        <a14:backgroundMark x1="6329" y1="49524" x2="5063" y2="63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9155" y="2223454"/>
            <a:ext cx="701153" cy="7500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383099" y="1816260"/>
            <a:ext cx="4572000" cy="71558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>
              <a:buFont typeface="Arial" panose="020B0604020202020204" pitchFamily="34" charset="0"/>
              <a:buChar char="•"/>
            </a:pPr>
            <a:r>
              <a:rPr lang="vi-VN" sz="1350" dirty="0">
                <a:solidFill>
                  <a:srgbClr val="333333"/>
                </a:solidFill>
                <a:latin typeface="Roboto"/>
              </a:rPr>
              <a:t>Sự vật: núi, xe, áo, cầu, bưởi.</a:t>
            </a:r>
          </a:p>
          <a:p>
            <a:pPr defTabSz="342900">
              <a:buFont typeface="Arial" panose="020B0604020202020204" pitchFamily="34" charset="0"/>
              <a:buChar char="•"/>
            </a:pPr>
            <a:r>
              <a:rPr lang="vi-VN" sz="1350" dirty="0">
                <a:solidFill>
                  <a:srgbClr val="333333"/>
                </a:solidFill>
                <a:latin typeface="Roboto"/>
              </a:rPr>
              <a:t>Hoạt động: bồng, đón, đi, bế.</a:t>
            </a:r>
          </a:p>
          <a:p>
            <a:pPr defTabSz="342900">
              <a:buFont typeface="Arial" panose="020B0604020202020204" pitchFamily="34" charset="0"/>
              <a:buChar char="•"/>
            </a:pPr>
            <a:r>
              <a:rPr lang="vi-VN" sz="1350" dirty="0">
                <a:solidFill>
                  <a:srgbClr val="333333"/>
                </a:solidFill>
                <a:latin typeface="Roboto"/>
              </a:rPr>
              <a:t>Đặc điểm: cao, rộn, lấm.</a:t>
            </a:r>
          </a:p>
        </p:txBody>
      </p:sp>
    </p:spTree>
    <p:extLst>
      <p:ext uri="{BB962C8B-B14F-4D97-AF65-F5344CB8AC3E}">
        <p14:creationId xmlns:p14="http://schemas.microsoft.com/office/powerpoint/2010/main" val="193896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1898 L -0.31797 0.599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51" y="290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-0.1487 0.228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1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0.36914 0.3208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64" y="1604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-0.27839 0.529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19" y="2645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0.30599 0.600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3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0.11393 0.5474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2736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01979 0.3615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1807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1 0.04421 L -0.08919 0.525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2407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10312 0.416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7 0.01898 L 0.42526 0.333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6" y="1574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486 L 0.38385 0.5446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80" y="2699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0.01667 L 0.2302 0.2599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6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0238" y="375385"/>
            <a:ext cx="81790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vi-VN" sz="2100" dirty="0">
                <a:solidFill>
                  <a:prstClr val="black"/>
                </a:solidFill>
              </a:rPr>
              <a:t>4. Đặt câu với một từ chỉ sự vật (hoặc chỉ hoạt động, đặc điểm) em vừa tìm được.</a:t>
            </a:r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0238" y="1155032"/>
            <a:ext cx="66919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GB" sz="2100" dirty="0" err="1">
                <a:solidFill>
                  <a:prstClr val="black"/>
                </a:solidFill>
              </a:rPr>
              <a:t>Ví</a:t>
            </a:r>
            <a:r>
              <a:rPr lang="en-GB" sz="2100" dirty="0">
                <a:solidFill>
                  <a:prstClr val="black"/>
                </a:solidFill>
              </a:rPr>
              <a:t> </a:t>
            </a:r>
            <a:r>
              <a:rPr lang="en-GB" sz="2100" dirty="0" err="1">
                <a:solidFill>
                  <a:prstClr val="black"/>
                </a:solidFill>
              </a:rPr>
              <a:t>dụ</a:t>
            </a:r>
            <a:r>
              <a:rPr lang="en-GB" sz="2100" dirty="0">
                <a:solidFill>
                  <a:prstClr val="black"/>
                </a:solidFill>
              </a:rPr>
              <a:t>: </a:t>
            </a:r>
            <a:r>
              <a:rPr lang="vi-VN" sz="2100" dirty="0">
                <a:solidFill>
                  <a:prstClr val="black"/>
                </a:solidFill>
              </a:rPr>
              <a:t>Ngọn núi này thật là cao.</a:t>
            </a:r>
          </a:p>
          <a:p>
            <a:pPr defTabSz="342900"/>
            <a:r>
              <a:rPr lang="en-GB" sz="2100" dirty="0">
                <a:solidFill>
                  <a:prstClr val="black"/>
                </a:solidFill>
              </a:rPr>
              <a:t>          </a:t>
            </a:r>
            <a:r>
              <a:rPr lang="vi-VN" sz="2100" dirty="0">
                <a:solidFill>
                  <a:prstClr val="black"/>
                </a:solidFill>
              </a:rPr>
              <a:t>Hôm qua, cô Nhung bế bé Na sang chơi với em.</a:t>
            </a:r>
          </a:p>
          <a:p>
            <a:pPr defTabSz="342900"/>
            <a:r>
              <a:rPr lang="en-GB" sz="2100" dirty="0">
                <a:solidFill>
                  <a:prstClr val="black"/>
                </a:solidFill>
              </a:rPr>
              <a:t>          </a:t>
            </a:r>
            <a:r>
              <a:rPr lang="vi-VN" sz="2100" dirty="0">
                <a:solidFill>
                  <a:prstClr val="black"/>
                </a:solidFill>
              </a:rPr>
              <a:t>Hôm nay, bố đón em ở trường.</a:t>
            </a:r>
          </a:p>
          <a:p>
            <a:pPr defTabSz="342900"/>
            <a:r>
              <a:rPr lang="en-GB" sz="2100" dirty="0">
                <a:solidFill>
                  <a:prstClr val="black"/>
                </a:solidFill>
              </a:rPr>
              <a:t>         </a:t>
            </a:r>
            <a:r>
              <a:rPr lang="vi-VN" sz="2100" dirty="0">
                <a:solidFill>
                  <a:prstClr val="black"/>
                </a:solidFill>
              </a:rPr>
              <a:t>Mẹ mua cho chị Hà và em hai chiếc áo len rất đẹp.</a:t>
            </a:r>
          </a:p>
        </p:txBody>
      </p:sp>
      <p:pic>
        <p:nvPicPr>
          <p:cNvPr id="4" name="Picture 3" descr="E:\New folder\Hình-động-câu-hỏi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071" y="2700539"/>
            <a:ext cx="2819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97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图片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 r="553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29" r="46646" b="11189"/>
          <a:stretch>
            <a:fillRect/>
          </a:stretch>
        </p:blipFill>
        <p:spPr bwMode="auto">
          <a:xfrm>
            <a:off x="-969963" y="-222250"/>
            <a:ext cx="10582276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5" y="-703261"/>
            <a:ext cx="7621587" cy="626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0" t="64301" r="35611" b="1637"/>
          <a:stretch>
            <a:fillRect/>
          </a:stretch>
        </p:blipFill>
        <p:spPr bwMode="auto">
          <a:xfrm>
            <a:off x="4572000" y="884241"/>
            <a:ext cx="3613150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15"/>
          <p:cNvSpPr>
            <a:spLocks noChangeArrowheads="1"/>
          </p:cNvSpPr>
          <p:nvPr/>
        </p:nvSpPr>
        <p:spPr bwMode="auto">
          <a:xfrm rot="21283607">
            <a:off x="1828800" y="2111978"/>
            <a:ext cx="3978278" cy="175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7" rIns="91434" bIns="45717">
            <a:spAutoFit/>
          </a:bodyPr>
          <a:lstStyle>
            <a:lvl1pPr defTabSz="547688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685800" indent="-228600" defTabSz="547688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547688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547688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547688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5476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5476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5476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5476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5400" b="1" dirty="0" err="1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字魂59号-创粗黑"/>
              </a:rPr>
              <a:t>Củng</a:t>
            </a:r>
            <a:r>
              <a:rPr lang="en-US" altLang="zh-CN" sz="5400" b="1" dirty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字魂59号-创粗黑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字魂59号-创粗黑"/>
              </a:rPr>
              <a:t>cố</a:t>
            </a:r>
            <a:r>
              <a:rPr lang="en-US" altLang="zh-CN" sz="5400" b="1" dirty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字魂59号-创粗黑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字魂59号-创粗黑"/>
              </a:rPr>
              <a:t>và</a:t>
            </a:r>
            <a:endParaRPr lang="en-US" altLang="zh-CN" sz="5400" b="1" dirty="0">
              <a:solidFill>
                <a:srgbClr val="0070C0"/>
              </a:solidFill>
              <a:latin typeface="Arial-Rounded" pitchFamily="34" charset="0"/>
              <a:ea typeface="SimSun" pitchFamily="2" charset="-122"/>
              <a:cs typeface="字魂59号-创粗黑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5400" b="1" dirty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字魂59号-创粗黑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字魂59号-创粗黑"/>
              </a:rPr>
              <a:t>dặn</a:t>
            </a:r>
            <a:r>
              <a:rPr lang="en-US" altLang="zh-CN" sz="5400" b="1" dirty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字魂59号-创粗黑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字魂59号-创粗黑"/>
              </a:rPr>
              <a:t>dò</a:t>
            </a:r>
            <a:endParaRPr lang="zh-CN" altLang="en-US" sz="5400" b="1" dirty="0">
              <a:solidFill>
                <a:srgbClr val="0070C0"/>
              </a:solidFill>
              <a:latin typeface="Arial-Rounded" pitchFamily="34" charset="0"/>
              <a:ea typeface="SimSun" pitchFamily="2" charset="-122"/>
              <a:cs typeface="字魂59号-创粗黑"/>
            </a:endParaRPr>
          </a:p>
        </p:txBody>
      </p:sp>
    </p:spTree>
    <p:extLst>
      <p:ext uri="{BB962C8B-B14F-4D97-AF65-F5344CB8AC3E}">
        <p14:creationId xmlns:p14="http://schemas.microsoft.com/office/powerpoint/2010/main" val="187113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 r="553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图片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2" t="65334" r="64270" b="-2"/>
          <a:stretch>
            <a:fillRect/>
          </a:stretch>
        </p:blipFill>
        <p:spPr bwMode="auto">
          <a:xfrm>
            <a:off x="5091113" y="2166938"/>
            <a:ext cx="2457450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30025" r="35278" b="35307"/>
          <a:stretch>
            <a:fillRect/>
          </a:stretch>
        </p:blipFill>
        <p:spPr bwMode="auto">
          <a:xfrm>
            <a:off x="661988" y="2674938"/>
            <a:ext cx="2457450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6" t="32668" r="7307" b="32668"/>
          <a:stretch>
            <a:fillRect/>
          </a:stretch>
        </p:blipFill>
        <p:spPr bwMode="auto">
          <a:xfrm>
            <a:off x="4606925" y="23813"/>
            <a:ext cx="2457450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34"/>
          <p:cNvSpPr txBox="1">
            <a:spLocks noChangeArrowheads="1"/>
          </p:cNvSpPr>
          <p:nvPr/>
        </p:nvSpPr>
        <p:spPr bwMode="auto">
          <a:xfrm>
            <a:off x="739775" y="1504950"/>
            <a:ext cx="576262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5500" b="1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字魂59号-创粗黑"/>
                <a:sym typeface="Century Gothic" pitchFamily="34" charset="0"/>
              </a:rPr>
              <a:t>Tạm biệt và </a:t>
            </a:r>
          </a:p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5500" b="1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字魂59号-创粗黑"/>
                <a:sym typeface="Century Gothic" pitchFamily="34" charset="0"/>
              </a:rPr>
              <a:t>hẹn gặp lại</a:t>
            </a:r>
            <a:endParaRPr lang="zh-CN" altLang="en-US" sz="5500" b="1">
              <a:solidFill>
                <a:srgbClr val="0070C0"/>
              </a:solidFill>
              <a:latin typeface="Arial-Rounded" pitchFamily="34" charset="0"/>
              <a:ea typeface="SimSun" pitchFamily="2" charset="-122"/>
              <a:cs typeface="字魂59号-创粗黑"/>
              <a:sym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96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图片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 r="553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29" r="46646" b="11189"/>
          <a:stretch>
            <a:fillRect/>
          </a:stretch>
        </p:blipFill>
        <p:spPr bwMode="auto">
          <a:xfrm>
            <a:off x="-969963" y="-222250"/>
            <a:ext cx="10582276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云形 12"/>
          <p:cNvSpPr/>
          <p:nvPr/>
        </p:nvSpPr>
        <p:spPr>
          <a:xfrm>
            <a:off x="4716466" y="744538"/>
            <a:ext cx="1989137" cy="1312862"/>
          </a:xfrm>
          <a:prstGeom prst="cloud">
            <a:avLst/>
          </a:prstGeom>
          <a:noFill/>
          <a:ln>
            <a:solidFill>
              <a:srgbClr val="D27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defTabSz="342848">
              <a:defRPr/>
            </a:pPr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5" name="云形 14"/>
          <p:cNvSpPr/>
          <p:nvPr/>
        </p:nvSpPr>
        <p:spPr>
          <a:xfrm>
            <a:off x="6215063" y="2817814"/>
            <a:ext cx="1990725" cy="1312862"/>
          </a:xfrm>
          <a:prstGeom prst="cloud">
            <a:avLst/>
          </a:prstGeom>
          <a:noFill/>
          <a:ln>
            <a:solidFill>
              <a:srgbClr val="D27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defTabSz="342848">
              <a:defRPr/>
            </a:pPr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18" name="图片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t="5232" r="25224" b="13078"/>
          <a:stretch>
            <a:fillRect/>
          </a:stretch>
        </p:blipFill>
        <p:spPr bwMode="auto">
          <a:xfrm>
            <a:off x="882651" y="1027114"/>
            <a:ext cx="254635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429000" y="1817689"/>
            <a:ext cx="41417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defTabSz="912813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en-US" sz="600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Khởi </a:t>
            </a:r>
            <a:r>
              <a:rPr lang="vi-VN" altLang="en-US" sz="600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động</a:t>
            </a:r>
            <a:endParaRPr lang="en-US" altLang="en-US" sz="6000">
              <a:solidFill>
                <a:srgbClr val="000000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25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图片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 r="553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29" r="46646" b="11189"/>
          <a:stretch>
            <a:fillRect/>
          </a:stretch>
        </p:blipFill>
        <p:spPr bwMode="auto">
          <a:xfrm>
            <a:off x="-969963" y="-222250"/>
            <a:ext cx="10582276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9" b="26672"/>
          <a:stretch>
            <a:fillRect/>
          </a:stretch>
        </p:blipFill>
        <p:spPr bwMode="auto">
          <a:xfrm>
            <a:off x="555628" y="1473701"/>
            <a:ext cx="8054975" cy="243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4" r="63071"/>
          <a:stretch>
            <a:fillRect/>
          </a:stretch>
        </p:blipFill>
        <p:spPr bwMode="auto">
          <a:xfrm>
            <a:off x="331790" y="3622675"/>
            <a:ext cx="10144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6"/>
          <p:cNvSpPr/>
          <p:nvPr/>
        </p:nvSpPr>
        <p:spPr>
          <a:xfrm>
            <a:off x="3456954" y="1260477"/>
            <a:ext cx="2276141" cy="634783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 defTabSz="342857">
              <a:defRPr/>
            </a:pPr>
            <a:r>
              <a:rPr lang="en-US" altLang="en-US" sz="3500" b="1" u="sng" dirty="0" err="1">
                <a:solidFill>
                  <a:srgbClr val="FF0000"/>
                </a:solidFill>
                <a:latin typeface="HP001 4 hàng" panose="020B0603050302020204" pitchFamily="34" charset="0"/>
                <a:ea typeface="微软雅黑"/>
                <a:cs typeface="Arial-Rounded" pitchFamily="34" charset="0"/>
              </a:rPr>
              <a:t>Tiếng</a:t>
            </a:r>
            <a:r>
              <a:rPr lang="en-US" altLang="en-US" sz="3500" b="1" u="sng" dirty="0">
                <a:solidFill>
                  <a:srgbClr val="FF0000"/>
                </a:solidFill>
                <a:latin typeface="HP001 4 hàng" panose="020B0603050302020204" pitchFamily="34" charset="0"/>
                <a:ea typeface="微软雅黑"/>
                <a:cs typeface="Arial-Rounded" pitchFamily="34" charset="0"/>
              </a:rPr>
              <a:t> </a:t>
            </a:r>
            <a:r>
              <a:rPr lang="en-US" altLang="en-US" sz="3500" b="1" u="sng" dirty="0" err="1">
                <a:solidFill>
                  <a:srgbClr val="FF0000"/>
                </a:solidFill>
                <a:latin typeface="HP001 4 hàng" panose="020B0603050302020204" pitchFamily="34" charset="0"/>
                <a:ea typeface="微软雅黑"/>
                <a:cs typeface="Arial-Rounded" pitchFamily="34" charset="0"/>
              </a:rPr>
              <a:t>Việt</a:t>
            </a:r>
            <a:endParaRPr lang="zh-CN" altLang="en-US" sz="3500" b="1" u="sng" dirty="0">
              <a:solidFill>
                <a:srgbClr val="FF0000"/>
              </a:solidFill>
              <a:latin typeface="HP001 4 hàng" panose="020B0603050302020204" pitchFamily="34" charset="0"/>
              <a:ea typeface="华文新魏" panose="02010800040101010101" pitchFamily="2" charset="-122"/>
              <a:cs typeface="Arial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 rot="848162">
            <a:off x="1139590" y="2333275"/>
            <a:ext cx="15303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vi-VN" sz="45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Ô</a:t>
            </a:r>
            <a:r>
              <a:rPr lang="en-US" altLang="vi-VN" sz="45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n</a:t>
            </a:r>
            <a:endParaRPr lang="vi-VN" altLang="vi-VN" sz="4500" dirty="0">
              <a:solidFill>
                <a:srgbClr val="000000"/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163891" y="2508253"/>
            <a:ext cx="126047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45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tập</a:t>
            </a:r>
            <a:endParaRPr lang="vi-VN" altLang="vi-VN" sz="4500" dirty="0">
              <a:solidFill>
                <a:srgbClr val="000000"/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 rot="-716625">
            <a:off x="4867214" y="2610019"/>
            <a:ext cx="1271679" cy="70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7" rIns="91434" bIns="45717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40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giữa</a:t>
            </a:r>
            <a:endParaRPr lang="vi-VN" altLang="vi-VN" sz="4000" dirty="0">
              <a:solidFill>
                <a:srgbClr val="000000"/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 rot="269072">
            <a:off x="6505571" y="2031861"/>
            <a:ext cx="1379694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7" rIns="91434" bIns="45717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45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HK I</a:t>
            </a:r>
            <a:endParaRPr lang="vi-VN" altLang="vi-VN" sz="4500" dirty="0">
              <a:solidFill>
                <a:srgbClr val="00000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17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  <p:bldP spid="4" grpId="1"/>
      <p:bldP spid="7" grpId="0"/>
      <p:bldP spid="7" grpId="1"/>
      <p:bldP spid="15" grpId="0"/>
      <p:bldP spid="15" grpId="1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E147E94-4722-45AA-9550-C2AD89CE0A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" t="18444" r="5773" b="8001"/>
          <a:stretch/>
        </p:blipFill>
        <p:spPr>
          <a:xfrm>
            <a:off x="0" y="0"/>
            <a:ext cx="6395966" cy="432054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291E344-F2FC-4B62-9202-972F665B5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254" y="0"/>
            <a:ext cx="7293483" cy="51435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BE186A4-3528-4B60-9A08-A6C2ABB30C4E}"/>
              </a:ext>
            </a:extLst>
          </p:cNvPr>
          <p:cNvSpPr txBox="1"/>
          <p:nvPr/>
        </p:nvSpPr>
        <p:spPr>
          <a:xfrm>
            <a:off x="1349828" y="1712868"/>
            <a:ext cx="3345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altLang="zh-CN" sz="7200" dirty="0" err="1">
                <a:ln>
                  <a:solidFill>
                    <a:prstClr val="black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altLang="zh-CN" sz="7200" dirty="0">
                <a:ln>
                  <a:solidFill>
                    <a:prstClr val="black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a typeface="Arial-Rounded" pitchFamily="34" charset="0"/>
                <a:cs typeface="Arial-Rounded" pitchFamily="34" charset="0"/>
              </a:rPr>
              <a:t> 4</a:t>
            </a:r>
            <a:endParaRPr lang="zh-CN" altLang="en-US" sz="7200" dirty="0">
              <a:ln>
                <a:solidFill>
                  <a:prstClr val="black"/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58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o.remove.bg/downloads/93cd65ac-f73b-4fd6-9ac7-148bba83376b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241" y="268573"/>
            <a:ext cx="349894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10431" y="705169"/>
            <a:ext cx="5573724" cy="378565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342900"/>
            <a:r>
              <a:rPr lang="en-GB" sz="2400" dirty="0">
                <a:solidFill>
                  <a:prstClr val="black"/>
                </a:solidFill>
              </a:rPr>
              <a:t>     </a:t>
            </a:r>
            <a:r>
              <a:rPr lang="vi-VN" sz="2400" dirty="0">
                <a:solidFill>
                  <a:prstClr val="black"/>
                </a:solidFill>
              </a:rPr>
              <a:t>Bà mình vừa ở quê ra</a:t>
            </a:r>
            <a:br>
              <a:rPr lang="vi-VN" sz="2400" dirty="0">
                <a:solidFill>
                  <a:prstClr val="black"/>
                </a:solidFill>
              </a:rPr>
            </a:br>
            <a:r>
              <a:rPr lang="vi-VN" sz="2400" dirty="0">
                <a:solidFill>
                  <a:prstClr val="black"/>
                </a:solidFill>
              </a:rPr>
              <a:t>Bà cho cả bưởi, cả na đi cùng</a:t>
            </a:r>
            <a:br>
              <a:rPr lang="vi-VN" sz="2400" dirty="0">
                <a:solidFill>
                  <a:prstClr val="black"/>
                </a:solidFill>
              </a:rPr>
            </a:br>
            <a:r>
              <a:rPr lang="en-GB" sz="2400" dirty="0">
                <a:solidFill>
                  <a:prstClr val="black"/>
                </a:solidFill>
              </a:rPr>
              <a:t>      </a:t>
            </a:r>
            <a:r>
              <a:rPr lang="vi-VN" sz="2400" dirty="0">
                <a:solidFill>
                  <a:prstClr val="black"/>
                </a:solidFill>
              </a:rPr>
              <a:t>Áo bà xe cọ lấm lưng</a:t>
            </a:r>
            <a:br>
              <a:rPr lang="vi-VN" sz="2400" dirty="0">
                <a:solidFill>
                  <a:prstClr val="black"/>
                </a:solidFill>
              </a:rPr>
            </a:br>
            <a:r>
              <a:rPr lang="vi-VN" sz="2400" dirty="0">
                <a:solidFill>
                  <a:prstClr val="black"/>
                </a:solidFill>
              </a:rPr>
              <a:t>Bưởi Na bà bế bà bồng trên tay.</a:t>
            </a:r>
            <a:br>
              <a:rPr lang="vi-VN" sz="2400" dirty="0">
                <a:solidFill>
                  <a:prstClr val="black"/>
                </a:solidFill>
              </a:rPr>
            </a:br>
            <a:r>
              <a:rPr lang="en-GB" sz="2400" dirty="0">
                <a:solidFill>
                  <a:prstClr val="black"/>
                </a:solidFill>
              </a:rPr>
              <a:t>     </a:t>
            </a:r>
            <a:r>
              <a:rPr lang="vi-VN" sz="2400" dirty="0">
                <a:solidFill>
                  <a:prstClr val="black"/>
                </a:solidFill>
              </a:rPr>
              <a:t>Đường ra tỉnh rất là dài</a:t>
            </a:r>
            <a:br>
              <a:rPr lang="vi-VN" sz="2400" dirty="0">
                <a:solidFill>
                  <a:prstClr val="black"/>
                </a:solidFill>
              </a:rPr>
            </a:br>
            <a:r>
              <a:rPr lang="vi-VN" sz="2400" dirty="0">
                <a:solidFill>
                  <a:prstClr val="black"/>
                </a:solidFill>
              </a:rPr>
              <a:t>Qua một cái núi với hai cái cầu</a:t>
            </a:r>
            <a:br>
              <a:rPr lang="vi-VN" sz="2400" dirty="0">
                <a:solidFill>
                  <a:prstClr val="black"/>
                </a:solidFill>
              </a:rPr>
            </a:br>
            <a:r>
              <a:rPr lang="en-GB" sz="2400" dirty="0">
                <a:solidFill>
                  <a:prstClr val="black"/>
                </a:solidFill>
              </a:rPr>
              <a:t>     </a:t>
            </a:r>
            <a:r>
              <a:rPr lang="vi-VN" sz="2400" dirty="0">
                <a:solidFill>
                  <a:prstClr val="black"/>
                </a:solidFill>
              </a:rPr>
              <a:t>Rồi bao nhiêu mái nhà cao</a:t>
            </a:r>
            <a:br>
              <a:rPr lang="vi-VN" sz="2400" dirty="0">
                <a:solidFill>
                  <a:prstClr val="black"/>
                </a:solidFill>
              </a:rPr>
            </a:br>
            <a:r>
              <a:rPr lang="vi-VN" sz="2400" dirty="0">
                <a:solidFill>
                  <a:prstClr val="black"/>
                </a:solidFill>
              </a:rPr>
              <a:t>Bao nhiêu phố nữa với bao nhiêu đường...</a:t>
            </a:r>
            <a:br>
              <a:rPr lang="vi-VN" sz="2400" dirty="0">
                <a:solidFill>
                  <a:prstClr val="black"/>
                </a:solidFill>
              </a:rPr>
            </a:br>
            <a:r>
              <a:rPr lang="en-GB" sz="2400" dirty="0">
                <a:solidFill>
                  <a:prstClr val="black"/>
                </a:solidFill>
              </a:rPr>
              <a:t>     </a:t>
            </a:r>
            <a:r>
              <a:rPr lang="vi-VN" sz="2400" dirty="0">
                <a:solidFill>
                  <a:prstClr val="black"/>
                </a:solidFill>
              </a:rPr>
              <a:t>Đón bà, nhà rộn mùi hương</a:t>
            </a:r>
            <a:br>
              <a:rPr lang="vi-VN" sz="2400" dirty="0">
                <a:solidFill>
                  <a:prstClr val="black"/>
                </a:solidFill>
              </a:rPr>
            </a:br>
            <a:r>
              <a:rPr lang="vi-VN" sz="2400" dirty="0">
                <a:solidFill>
                  <a:prstClr val="black"/>
                </a:solidFill>
              </a:rPr>
              <a:t>Theo bà có cả cây vườn quê xa.</a:t>
            </a:r>
            <a:r>
              <a:rPr lang="en-US" sz="2175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287570" y="180368"/>
            <a:ext cx="4525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altLang="zh-CN" sz="2400" b="1" dirty="0">
                <a:solidFill>
                  <a:srgbClr val="008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2. </a:t>
            </a:r>
            <a:r>
              <a:rPr lang="en-US" sz="2400" dirty="0" err="1">
                <a:solidFill>
                  <a:prstClr val="black"/>
                </a:solidFill>
              </a:rPr>
              <a:t>Nghe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viết</a:t>
            </a:r>
            <a:r>
              <a:rPr lang="en-US" sz="2400" dirty="0">
                <a:solidFill>
                  <a:prstClr val="black"/>
                </a:solidFill>
              </a:rPr>
              <a:t>: </a:t>
            </a:r>
            <a:r>
              <a:rPr lang="en-US" sz="2400" i="1" dirty="0" err="1">
                <a:solidFill>
                  <a:prstClr val="black"/>
                </a:solidFill>
              </a:rPr>
              <a:t>Bà</a:t>
            </a:r>
            <a:r>
              <a:rPr lang="en-US" sz="2400" i="1" dirty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(2 </a:t>
            </a:r>
            <a:r>
              <a:rPr lang="en-US" sz="2400" dirty="0" err="1">
                <a:solidFill>
                  <a:prstClr val="black"/>
                </a:solidFill>
              </a:rPr>
              <a:t>khổ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thơ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đầu</a:t>
            </a:r>
            <a:r>
              <a:rPr lang="en-US" sz="2400" dirty="0">
                <a:solidFill>
                  <a:prstClr val="black"/>
                </a:solidFill>
              </a:rPr>
              <a:t>).</a:t>
            </a:r>
          </a:p>
        </p:txBody>
      </p:sp>
      <p:pic>
        <p:nvPicPr>
          <p:cNvPr id="2050" name="Picture 2" descr="question Mar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72" y="3243042"/>
            <a:ext cx="2248239" cy="182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052457" y="1193143"/>
            <a:ext cx="2854662" cy="2329973"/>
            <a:chOff x="8069943" y="1590858"/>
            <a:chExt cx="3806216" cy="3106630"/>
          </a:xfrm>
        </p:grpSpPr>
        <p:pic>
          <p:nvPicPr>
            <p:cNvPr id="2052" name="Picture 4" descr="Pink Talk Bubble Chat Message on White Backrgound Stock Vector -  Illustration of balloon, button: 17149958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500" b="83125" l="10125" r="89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33" t="16466" r="9523" b="17306"/>
            <a:stretch/>
          </p:blipFill>
          <p:spPr bwMode="auto">
            <a:xfrm rot="21242607">
              <a:off x="8069943" y="1590858"/>
              <a:ext cx="3806216" cy="3106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8303908" y="2191655"/>
              <a:ext cx="333828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en-US" sz="2400" b="1" dirty="0">
                  <a:solidFill>
                    <a:prstClr val="black"/>
                  </a:solidFill>
                </a:rPr>
                <a:t>Bài </a:t>
              </a:r>
              <a:r>
                <a:rPr lang="en-US" sz="2400" b="1" dirty="0" err="1">
                  <a:solidFill>
                    <a:prstClr val="black"/>
                  </a:solidFill>
                </a:rPr>
                <a:t>thơ</a:t>
              </a:r>
              <a:r>
                <a:rPr lang="en-US" sz="2400" b="1" dirty="0">
                  <a:solidFill>
                    <a:prstClr val="black"/>
                  </a:solidFill>
                </a:rPr>
                <a:t>  </a:t>
              </a:r>
              <a:r>
                <a:rPr lang="en-US" sz="2400" b="1" dirty="0" err="1">
                  <a:solidFill>
                    <a:prstClr val="black"/>
                  </a:solidFill>
                </a:rPr>
                <a:t>thuộc</a:t>
              </a:r>
              <a:r>
                <a:rPr lang="en-US" sz="2400" b="1" dirty="0">
                  <a:solidFill>
                    <a:prstClr val="black"/>
                  </a:solidFill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</a:rPr>
                <a:t>thể</a:t>
              </a:r>
              <a:r>
                <a:rPr lang="en-US" sz="2400" b="1" dirty="0">
                  <a:solidFill>
                    <a:prstClr val="black"/>
                  </a:solidFill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</a:rPr>
                <a:t>thơ</a:t>
              </a:r>
              <a:r>
                <a:rPr lang="en-US" sz="2400" b="1" dirty="0">
                  <a:solidFill>
                    <a:prstClr val="black"/>
                  </a:solidFill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</a:rPr>
                <a:t>gì</a:t>
              </a:r>
              <a:r>
                <a:rPr lang="en-US" sz="2400" b="1" dirty="0">
                  <a:solidFill>
                    <a:prstClr val="black"/>
                  </a:solidFill>
                </a:rPr>
                <a:t>?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30650" y="1088405"/>
            <a:ext cx="2854662" cy="2329973"/>
            <a:chOff x="8069943" y="1590858"/>
            <a:chExt cx="3806216" cy="3106630"/>
          </a:xfrm>
        </p:grpSpPr>
        <p:pic>
          <p:nvPicPr>
            <p:cNvPr id="14" name="Picture 4" descr="Pink Talk Bubble Chat Message on White Backrgound Stock Vector -  Illustration of balloon, button: 17149958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500" b="83125" l="10125" r="89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33" t="16466" r="9523" b="17306"/>
            <a:stretch/>
          </p:blipFill>
          <p:spPr bwMode="auto">
            <a:xfrm rot="21242607">
              <a:off x="8069943" y="1590858"/>
              <a:ext cx="3806216" cy="3106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8303908" y="2191655"/>
              <a:ext cx="3338287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en-US" sz="2400" b="1" dirty="0" err="1">
                  <a:solidFill>
                    <a:srgbClr val="F79646">
                      <a:lumMod val="50000"/>
                    </a:srgbClr>
                  </a:solidFill>
                </a:rPr>
                <a:t>Tên</a:t>
              </a:r>
              <a:r>
                <a:rPr lang="en-US" sz="2400" b="1" dirty="0">
                  <a:solidFill>
                    <a:srgbClr val="F79646">
                      <a:lumMod val="50000"/>
                    </a:srgbClr>
                  </a:solidFill>
                </a:rPr>
                <a:t> </a:t>
              </a:r>
              <a:r>
                <a:rPr lang="en-US" sz="2400" b="1" dirty="0" err="1">
                  <a:solidFill>
                    <a:srgbClr val="F79646">
                      <a:lumMod val="50000"/>
                    </a:srgbClr>
                  </a:solidFill>
                </a:rPr>
                <a:t>bài</a:t>
              </a:r>
              <a:r>
                <a:rPr lang="en-US" sz="2400" b="1" dirty="0">
                  <a:solidFill>
                    <a:srgbClr val="F79646">
                      <a:lumMod val="50000"/>
                    </a:srgbClr>
                  </a:solidFill>
                </a:rPr>
                <a:t> </a:t>
              </a:r>
              <a:r>
                <a:rPr lang="en-US" sz="2400" b="1" dirty="0" err="1">
                  <a:solidFill>
                    <a:srgbClr val="F79646">
                      <a:lumMod val="50000"/>
                    </a:srgbClr>
                  </a:solidFill>
                </a:rPr>
                <a:t>và</a:t>
              </a:r>
              <a:r>
                <a:rPr lang="en-US" sz="2400" b="1" dirty="0">
                  <a:solidFill>
                    <a:srgbClr val="F79646">
                      <a:lumMod val="50000"/>
                    </a:srgbClr>
                  </a:solidFill>
                </a:rPr>
                <a:t> </a:t>
              </a:r>
              <a:r>
                <a:rPr lang="en-US" sz="2400" b="1" dirty="0" err="1">
                  <a:solidFill>
                    <a:srgbClr val="F79646">
                      <a:lumMod val="50000"/>
                    </a:srgbClr>
                  </a:solidFill>
                </a:rPr>
                <a:t>chữ</a:t>
              </a:r>
              <a:r>
                <a:rPr lang="en-US" sz="2400" b="1" dirty="0">
                  <a:solidFill>
                    <a:srgbClr val="F79646">
                      <a:lumMod val="50000"/>
                    </a:srgbClr>
                  </a:solidFill>
                </a:rPr>
                <a:t> </a:t>
              </a:r>
              <a:r>
                <a:rPr lang="en-US" sz="2400" b="1" dirty="0" err="1">
                  <a:solidFill>
                    <a:srgbClr val="F79646">
                      <a:lumMod val="50000"/>
                    </a:srgbClr>
                  </a:solidFill>
                </a:rPr>
                <a:t>đầu</a:t>
              </a:r>
              <a:r>
                <a:rPr lang="en-US" sz="2400" b="1" dirty="0">
                  <a:solidFill>
                    <a:srgbClr val="F79646">
                      <a:lumMod val="50000"/>
                    </a:srgbClr>
                  </a:solidFill>
                </a:rPr>
                <a:t> </a:t>
              </a:r>
              <a:r>
                <a:rPr lang="en-US" sz="2400" b="1" dirty="0" err="1">
                  <a:solidFill>
                    <a:srgbClr val="F79646">
                      <a:lumMod val="50000"/>
                    </a:srgbClr>
                  </a:solidFill>
                </a:rPr>
                <a:t>câu</a:t>
              </a:r>
              <a:r>
                <a:rPr lang="en-US" sz="2400" b="1" dirty="0">
                  <a:solidFill>
                    <a:srgbClr val="F79646">
                      <a:lumMod val="50000"/>
                    </a:srgbClr>
                  </a:solidFill>
                </a:rPr>
                <a:t> </a:t>
              </a:r>
              <a:r>
                <a:rPr lang="en-US" sz="2400" b="1" dirty="0" err="1">
                  <a:solidFill>
                    <a:srgbClr val="F79646">
                      <a:lumMod val="50000"/>
                    </a:srgbClr>
                  </a:solidFill>
                </a:rPr>
                <a:t>được</a:t>
              </a:r>
              <a:r>
                <a:rPr lang="en-US" sz="2400" b="1" dirty="0">
                  <a:solidFill>
                    <a:srgbClr val="F79646">
                      <a:lumMod val="50000"/>
                    </a:srgbClr>
                  </a:solidFill>
                </a:rPr>
                <a:t> </a:t>
              </a:r>
              <a:r>
                <a:rPr lang="en-US" sz="2400" b="1" dirty="0" err="1">
                  <a:solidFill>
                    <a:srgbClr val="F79646">
                      <a:lumMod val="50000"/>
                    </a:srgbClr>
                  </a:solidFill>
                </a:rPr>
                <a:t>viết</a:t>
              </a:r>
              <a:r>
                <a:rPr lang="en-US" sz="2400" b="1" dirty="0">
                  <a:solidFill>
                    <a:srgbClr val="F79646">
                      <a:lumMod val="50000"/>
                    </a:srgbClr>
                  </a:solidFill>
                </a:rPr>
                <a:t> </a:t>
              </a:r>
              <a:r>
                <a:rPr lang="en-US" sz="2400" b="1" dirty="0" err="1">
                  <a:solidFill>
                    <a:srgbClr val="F79646">
                      <a:lumMod val="50000"/>
                    </a:srgbClr>
                  </a:solidFill>
                </a:rPr>
                <a:t>thế</a:t>
              </a:r>
              <a:r>
                <a:rPr lang="en-US" sz="2400" b="1" dirty="0">
                  <a:solidFill>
                    <a:srgbClr val="F79646">
                      <a:lumMod val="50000"/>
                    </a:srgbClr>
                  </a:solidFill>
                </a:rPr>
                <a:t> </a:t>
              </a:r>
              <a:r>
                <a:rPr lang="en-US" sz="2400" b="1" dirty="0" err="1">
                  <a:solidFill>
                    <a:srgbClr val="F79646">
                      <a:lumMod val="50000"/>
                    </a:srgbClr>
                  </a:solidFill>
                </a:rPr>
                <a:t>nào</a:t>
              </a:r>
              <a:r>
                <a:rPr lang="en-US" sz="2400" b="1" dirty="0">
                  <a:solidFill>
                    <a:srgbClr val="F79646">
                      <a:lumMod val="50000"/>
                    </a:srgbClr>
                  </a:solidFill>
                </a:rPr>
                <a:t>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130650" y="1122463"/>
            <a:ext cx="2854662" cy="2329973"/>
            <a:chOff x="8069943" y="1590858"/>
            <a:chExt cx="3806216" cy="3106630"/>
          </a:xfrm>
        </p:grpSpPr>
        <p:pic>
          <p:nvPicPr>
            <p:cNvPr id="17" name="Picture 4" descr="Pink Talk Bubble Chat Message on White Backrgound Stock Vector -  Illustration of balloon, button: 17149958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500" b="83125" l="10125" r="89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33" t="16466" r="9523" b="17306"/>
            <a:stretch/>
          </p:blipFill>
          <p:spPr bwMode="auto">
            <a:xfrm rot="21242607">
              <a:off x="8069943" y="1590858"/>
              <a:ext cx="3806216" cy="3106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8303908" y="2437876"/>
              <a:ext cx="333828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en-US" sz="2400" b="1" dirty="0" err="1">
                  <a:solidFill>
                    <a:srgbClr val="002060"/>
                  </a:solidFill>
                </a:rPr>
                <a:t>Khi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viết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cần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lưu</a:t>
              </a:r>
              <a:r>
                <a:rPr lang="en-US" sz="2400" b="1" dirty="0">
                  <a:solidFill>
                    <a:srgbClr val="002060"/>
                  </a:solidFill>
                </a:rPr>
                <a:t> ý </a:t>
              </a:r>
              <a:r>
                <a:rPr lang="en-US" sz="2400" b="1" dirty="0" err="1">
                  <a:solidFill>
                    <a:srgbClr val="002060"/>
                  </a:solidFill>
                </a:rPr>
                <a:t>điều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1593897" y="1094861"/>
            <a:ext cx="2177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5285904" y="1977228"/>
            <a:ext cx="185738" cy="342901"/>
            <a:chOff x="4956969" y="3190875"/>
            <a:chExt cx="247650" cy="457200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4956969" y="3190875"/>
              <a:ext cx="152400" cy="4572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052219" y="3190875"/>
              <a:ext cx="152400" cy="4572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 flipV="1">
            <a:off x="1305300" y="1510020"/>
            <a:ext cx="168857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220871" y="2221645"/>
            <a:ext cx="168857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566994" y="2587064"/>
            <a:ext cx="310627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262661" y="2980308"/>
            <a:ext cx="206956" cy="108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642761" y="3303423"/>
            <a:ext cx="168857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1262662" y="3648158"/>
            <a:ext cx="168857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618325" y="4019781"/>
            <a:ext cx="168857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329643" y="4452483"/>
            <a:ext cx="168857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6584952" y="3416930"/>
            <a:ext cx="164176" cy="378407"/>
            <a:chOff x="6585443" y="2198596"/>
            <a:chExt cx="218901" cy="504542"/>
          </a:xfrm>
        </p:grpSpPr>
        <p:cxnSp>
          <p:nvCxnSpPr>
            <p:cNvPr id="49" name="Straight Connector 48"/>
            <p:cNvCxnSpPr/>
            <p:nvPr/>
          </p:nvCxnSpPr>
          <p:spPr>
            <a:xfrm flipH="1">
              <a:off x="6585443" y="2198596"/>
              <a:ext cx="152400" cy="4572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6651944" y="2245938"/>
              <a:ext cx="152400" cy="4572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/>
          <p:cNvCxnSpPr/>
          <p:nvPr/>
        </p:nvCxnSpPr>
        <p:spPr>
          <a:xfrm flipV="1">
            <a:off x="1678724" y="1798776"/>
            <a:ext cx="168857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5357342" y="4074076"/>
            <a:ext cx="164176" cy="378407"/>
            <a:chOff x="6585443" y="2198596"/>
            <a:chExt cx="218901" cy="504542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6585443" y="2198596"/>
              <a:ext cx="152400" cy="4572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6651944" y="2245938"/>
              <a:ext cx="152400" cy="4572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823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006B859-F88B-4343-B83D-40E78E9B96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5897" r="106"/>
          <a:stretch/>
        </p:blipFill>
        <p:spPr>
          <a:xfrm>
            <a:off x="0" y="720306"/>
            <a:ext cx="4425347" cy="427250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8564FA6-E755-417C-B2AB-8899AFDB6E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5978509" y="986412"/>
            <a:ext cx="2506078" cy="137174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18F010B-1781-4440-A94A-62F930C04D4B}"/>
              </a:ext>
            </a:extLst>
          </p:cNvPr>
          <p:cNvSpPr txBox="1"/>
          <p:nvPr/>
        </p:nvSpPr>
        <p:spPr>
          <a:xfrm>
            <a:off x="6443730" y="1566117"/>
            <a:ext cx="18417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altLang="zh-CN" sz="3000" dirty="0" err="1">
                <a:solidFill>
                  <a:prstClr val="black"/>
                </a:solidFill>
                <a:latin typeface="HP001 4 hang 1 ô ly" pitchFamily="34" charset="0"/>
                <a:ea typeface="字魂7号-温暖童稚体" panose="00000500000000000000" pitchFamily="2" charset="-122"/>
              </a:rPr>
              <a:t>bưởi</a:t>
            </a:r>
            <a:endParaRPr lang="zh-CN" altLang="en-US" sz="3000" dirty="0">
              <a:solidFill>
                <a:prstClr val="black"/>
              </a:solidFill>
              <a:latin typeface="HP001 4 hang 1 ô ly" pitchFamily="34" charset="0"/>
              <a:ea typeface="字魂7号-温暖童稚体" panose="00000500000000000000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06215B8-4EF8-4C9B-82F6-081B816AEC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4425347" y="2170684"/>
            <a:ext cx="2506078" cy="137174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5B06029-CF0D-4C09-8A9A-69CDA50295D2}"/>
              </a:ext>
            </a:extLst>
          </p:cNvPr>
          <p:cNvSpPr txBox="1"/>
          <p:nvPr/>
        </p:nvSpPr>
        <p:spPr>
          <a:xfrm>
            <a:off x="4521785" y="2704437"/>
            <a:ext cx="23132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altLang="zh-CN" sz="3000" dirty="0" err="1">
                <a:solidFill>
                  <a:prstClr val="black"/>
                </a:solidFill>
                <a:latin typeface="HP001 4 hang 1 ô ly" pitchFamily="34" charset="0"/>
                <a:ea typeface="字魂7号-温暖童稚体" panose="00000500000000000000" pitchFamily="2" charset="-122"/>
              </a:rPr>
              <a:t>mùi</a:t>
            </a:r>
            <a:r>
              <a:rPr lang="en-US" altLang="zh-CN" sz="3000" dirty="0">
                <a:solidFill>
                  <a:prstClr val="black"/>
                </a:solidFill>
                <a:latin typeface="HP001 4 hang 1 ô ly" pitchFamily="34" charset="0"/>
                <a:ea typeface="字魂7号-温暖童稚体" panose="00000500000000000000" pitchFamily="2" charset="-122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HP001 4 hang 1 ô ly" pitchFamily="34" charset="0"/>
                <a:ea typeface="字魂7号-温暖童稚体" panose="00000500000000000000" pitchFamily="2" charset="-122"/>
              </a:rPr>
              <a:t>hương</a:t>
            </a:r>
            <a:endParaRPr lang="zh-CN" altLang="en-US" sz="3000" dirty="0">
              <a:solidFill>
                <a:prstClr val="black"/>
              </a:solidFill>
              <a:latin typeface="HP001 4 hang 1 ô ly" pitchFamily="34" charset="0"/>
              <a:ea typeface="字魂7号-温暖童稚体" panose="000005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186EC90-1B8C-431F-82EE-0782F1FB11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5652092" y="3272178"/>
            <a:ext cx="3002256" cy="164334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814D0EE-7113-4EA6-91EE-68F66FB4B29A}"/>
              </a:ext>
            </a:extLst>
          </p:cNvPr>
          <p:cNvSpPr txBox="1"/>
          <p:nvPr/>
        </p:nvSpPr>
        <p:spPr>
          <a:xfrm>
            <a:off x="6118951" y="3985847"/>
            <a:ext cx="22209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altLang="zh-CN" sz="3000" dirty="0" err="1">
                <a:solidFill>
                  <a:prstClr val="black"/>
                </a:solidFill>
                <a:latin typeface="HP001 4 hang 1 ô ly" pitchFamily="34" charset="0"/>
                <a:ea typeface="字魂7号-温暖童稚体" panose="00000500000000000000" pitchFamily="2" charset="-122"/>
              </a:rPr>
              <a:t>quê</a:t>
            </a:r>
            <a:r>
              <a:rPr lang="en-US" altLang="zh-CN" sz="3000" dirty="0">
                <a:solidFill>
                  <a:prstClr val="black"/>
                </a:solidFill>
                <a:latin typeface="HP001 4 hang 1 ô ly" pitchFamily="34" charset="0"/>
                <a:ea typeface="字魂7号-温暖童稚体" panose="00000500000000000000" pitchFamily="2" charset="-122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HP001 4 hang 1 ô ly" pitchFamily="34" charset="0"/>
                <a:ea typeface="字魂7号-温暖童稚体" panose="00000500000000000000" pitchFamily="2" charset="-122"/>
              </a:rPr>
              <a:t>xa</a:t>
            </a:r>
            <a:endParaRPr lang="zh-CN" altLang="en-US" sz="3000" dirty="0">
              <a:solidFill>
                <a:prstClr val="black"/>
              </a:solidFill>
              <a:latin typeface="HP001 4 hang 1 ô ly" pitchFamily="34" charset="0"/>
              <a:ea typeface="字魂7号-温暖童稚体" panose="000005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33800" y="293915"/>
            <a:ext cx="488543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4050" u="sng" dirty="0">
                <a:solidFill>
                  <a:srgbClr val="FF0000"/>
                </a:solidFill>
                <a:latin typeface="iCiel Cadena" pitchFamily="2" charset="0"/>
              </a:rPr>
              <a:t>LUYỆN VIẾT TỪ KHÓ</a:t>
            </a:r>
          </a:p>
        </p:txBody>
      </p:sp>
    </p:spTree>
    <p:extLst>
      <p:ext uri="{BB962C8B-B14F-4D97-AF65-F5344CB8AC3E}">
        <p14:creationId xmlns:p14="http://schemas.microsoft.com/office/powerpoint/2010/main" val="363308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BA5C561-DBCA-4FED-BD07-2C1103BD85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t="34690" r="53948" b="35796"/>
          <a:stretch/>
        </p:blipFill>
        <p:spPr>
          <a:xfrm>
            <a:off x="303721" y="-1"/>
            <a:ext cx="4455242" cy="5091704"/>
          </a:xfrm>
          <a:prstGeom prst="rect">
            <a:avLst/>
          </a:prstGeom>
        </p:spPr>
      </p:pic>
      <p:pic>
        <p:nvPicPr>
          <p:cNvPr id="4" name="PA_库_图片 961">
            <a:extLst>
              <a:ext uri="{FF2B5EF4-FFF2-40B4-BE49-F238E27FC236}">
                <a16:creationId xmlns:a16="http://schemas.microsoft.com/office/drawing/2014/main" id="{0456E6CE-7F07-4C64-B085-2F8D408C5BA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281" y="457200"/>
            <a:ext cx="4569998" cy="4229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58963" y="1371600"/>
            <a:ext cx="332014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4500" dirty="0">
                <a:ln>
                  <a:solidFill>
                    <a:srgbClr val="FF6011"/>
                  </a:solidFill>
                </a:ln>
                <a:solidFill>
                  <a:srgbClr val="FF9966"/>
                </a:solidFill>
              </a:rPr>
              <a:t>CHÉP BÀI VÀO VỞ LUYỆN VIẾT 2</a:t>
            </a:r>
          </a:p>
        </p:txBody>
      </p:sp>
    </p:spTree>
    <p:extLst>
      <p:ext uri="{BB962C8B-B14F-4D97-AF65-F5344CB8AC3E}">
        <p14:creationId xmlns:p14="http://schemas.microsoft.com/office/powerpoint/2010/main" val="349689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17" y="715694"/>
            <a:ext cx="8125874" cy="42672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176914" y="359993"/>
            <a:ext cx="0" cy="46229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88651" y="904792"/>
            <a:ext cx="3644840" cy="469787"/>
          </a:xfrm>
          <a:prstGeom prst="rect">
            <a:avLst/>
          </a:prstGeom>
          <a:noFill/>
        </p:spPr>
        <p:txBody>
          <a:bodyPr wrap="square" lIns="65150" tIns="32597" rIns="65150" bIns="32597" rtlCol="0">
            <a:spAutoFit/>
          </a:bodyPr>
          <a:lstStyle/>
          <a:p>
            <a:pPr algn="ctr" defTabSz="683992"/>
            <a:r>
              <a:rPr lang="en-US" sz="2625" b="1" dirty="0" err="1">
                <a:solidFill>
                  <a:srgbClr val="002060"/>
                </a:solidFill>
                <a:latin typeface="HP001 4 hàng" pitchFamily="34" charset="0"/>
              </a:rPr>
              <a:t>Tiếng</a:t>
            </a:r>
            <a:r>
              <a:rPr lang="en-US" sz="2625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2625" b="1" dirty="0" err="1">
                <a:solidFill>
                  <a:srgbClr val="002060"/>
                </a:solidFill>
                <a:latin typeface="HP001 4 hàng" pitchFamily="34" charset="0"/>
              </a:rPr>
              <a:t>Việt</a:t>
            </a:r>
            <a:endParaRPr lang="en-US" sz="2625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6568" y="1374579"/>
            <a:ext cx="4716680" cy="469787"/>
          </a:xfrm>
          <a:prstGeom prst="rect">
            <a:avLst/>
          </a:prstGeom>
          <a:noFill/>
        </p:spPr>
        <p:txBody>
          <a:bodyPr wrap="square" lIns="65150" tIns="32597" rIns="65150" bIns="32597" rtlCol="0">
            <a:spAutoFit/>
          </a:bodyPr>
          <a:lstStyle/>
          <a:p>
            <a:pPr algn="ctr" defTabSz="683992"/>
            <a:r>
              <a:rPr lang="en-US" sz="2625" b="1" dirty="0" err="1">
                <a:solidFill>
                  <a:srgbClr val="002060"/>
                </a:solidFill>
                <a:latin typeface="HP001 4 hàng" pitchFamily="34" charset="0"/>
              </a:rPr>
              <a:t>Nghe</a:t>
            </a:r>
            <a:r>
              <a:rPr lang="en-US" sz="2625" b="1" dirty="0">
                <a:solidFill>
                  <a:srgbClr val="002060"/>
                </a:solidFill>
                <a:latin typeface="HP001 4 hàng" pitchFamily="34" charset="0"/>
              </a:rPr>
              <a:t> – </a:t>
            </a:r>
            <a:r>
              <a:rPr lang="en-US" sz="2625" b="1" dirty="0" err="1">
                <a:solidFill>
                  <a:srgbClr val="002060"/>
                </a:solidFill>
                <a:latin typeface="HP001 4 hàng" pitchFamily="34" charset="0"/>
              </a:rPr>
              <a:t>viết</a:t>
            </a:r>
            <a:r>
              <a:rPr lang="en-US" sz="2625" b="1" dirty="0">
                <a:solidFill>
                  <a:srgbClr val="002060"/>
                </a:solidFill>
                <a:latin typeface="HP001 4 hàng" pitchFamily="34" charset="0"/>
              </a:rPr>
              <a:t>: </a:t>
            </a:r>
            <a:r>
              <a:rPr lang="en-GB" sz="2625" b="1" dirty="0" err="1">
                <a:solidFill>
                  <a:srgbClr val="002060"/>
                </a:solidFill>
                <a:latin typeface="HP001 4 hàng" pitchFamily="34" charset="0"/>
              </a:rPr>
              <a:t>Bà</a:t>
            </a:r>
            <a:endParaRPr lang="en-US" sz="2625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91345" y="1864096"/>
            <a:ext cx="3817524" cy="435163"/>
          </a:xfrm>
          <a:prstGeom prst="rect">
            <a:avLst/>
          </a:prstGeom>
          <a:noFill/>
        </p:spPr>
        <p:txBody>
          <a:bodyPr wrap="square" lIns="65150" tIns="32597" rIns="65150" bIns="32597" rtlCol="0">
            <a:spAutoFit/>
          </a:bodyPr>
          <a:lstStyle/>
          <a:p>
            <a:pPr defTabSz="683992"/>
            <a:r>
              <a:rPr lang="vi-VN" sz="2400" b="1" dirty="0">
                <a:solidFill>
                  <a:prstClr val="black"/>
                </a:solidFill>
                <a:latin typeface="HP001 4 hàng" panose="020B0603050302020204" pitchFamily="34" charset="0"/>
              </a:rPr>
              <a:t>Bà mình vừa ở quê ra</a:t>
            </a:r>
            <a:endParaRPr lang="en-US" sz="2400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55904" y="2365494"/>
            <a:ext cx="5088407" cy="435163"/>
          </a:xfrm>
          <a:prstGeom prst="rect">
            <a:avLst/>
          </a:prstGeom>
          <a:noFill/>
        </p:spPr>
        <p:txBody>
          <a:bodyPr wrap="square" lIns="65150" tIns="32597" rIns="65150" bIns="32597" rtlCol="0">
            <a:spAutoFit/>
          </a:bodyPr>
          <a:lstStyle/>
          <a:p>
            <a:pPr defTabSz="683992"/>
            <a:r>
              <a:rPr lang="vi-VN" sz="2400" b="1" dirty="0">
                <a:solidFill>
                  <a:prstClr val="black"/>
                </a:solidFill>
                <a:latin typeface="HP001 4 hàng" panose="020B0603050302020204" pitchFamily="34" charset="0"/>
              </a:rPr>
              <a:t>Bà cho cả bưởi, cả na đi cùng</a:t>
            </a:r>
            <a:endParaRPr lang="en-US" sz="2400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8760" y="2845610"/>
            <a:ext cx="4333566" cy="435163"/>
          </a:xfrm>
          <a:prstGeom prst="rect">
            <a:avLst/>
          </a:prstGeom>
          <a:noFill/>
        </p:spPr>
        <p:txBody>
          <a:bodyPr wrap="square" lIns="65150" tIns="32597" rIns="65150" bIns="32597" rtlCol="0">
            <a:spAutoFit/>
          </a:bodyPr>
          <a:lstStyle/>
          <a:p>
            <a:pPr defTabSz="683992"/>
            <a:r>
              <a:rPr lang="en-GB" sz="24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   </a:t>
            </a:r>
            <a:r>
              <a:rPr lang="vi-VN" sz="2400" b="1" dirty="0">
                <a:solidFill>
                  <a:prstClr val="black"/>
                </a:solidFill>
                <a:latin typeface="HP001 4 hàng" panose="020B0603050302020204" pitchFamily="34" charset="0"/>
              </a:rPr>
              <a:t>Áo bà xe cọ lấm lưng</a:t>
            </a:r>
            <a:endParaRPr lang="en-US" sz="2400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42610" y="3300503"/>
            <a:ext cx="5052212" cy="435163"/>
          </a:xfrm>
          <a:prstGeom prst="rect">
            <a:avLst/>
          </a:prstGeom>
          <a:noFill/>
        </p:spPr>
        <p:txBody>
          <a:bodyPr wrap="square" lIns="65150" tIns="32597" rIns="65150" bIns="32597" rtlCol="0">
            <a:spAutoFit/>
          </a:bodyPr>
          <a:lstStyle/>
          <a:p>
            <a:pPr defTabSz="683992"/>
            <a:r>
              <a:rPr lang="vi-VN" sz="2400" b="1" dirty="0">
                <a:solidFill>
                  <a:prstClr val="black"/>
                </a:solidFill>
                <a:latin typeface="HP001 4 hàng" panose="020B0603050302020204" pitchFamily="34" charset="0"/>
              </a:rPr>
              <a:t>Bưởi Na bà bế bà bồng trên tay.</a:t>
            </a:r>
            <a:endParaRPr lang="en-US" sz="2400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55904" y="3860534"/>
            <a:ext cx="4882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GB" sz="24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  </a:t>
            </a:r>
            <a:r>
              <a:rPr lang="vi-VN" sz="2400" b="1" dirty="0">
                <a:solidFill>
                  <a:prstClr val="black"/>
                </a:solidFill>
                <a:latin typeface="HP001 4 hàng" panose="020B0603050302020204" pitchFamily="34" charset="0"/>
              </a:rPr>
              <a:t>Đường ra tỉnh rất là dài</a:t>
            </a:r>
            <a:endParaRPr lang="en-US" sz="24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90668" y="4330995"/>
            <a:ext cx="5189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vi-VN" sz="2400" b="1" dirty="0">
                <a:solidFill>
                  <a:prstClr val="black"/>
                </a:solidFill>
                <a:latin typeface="HP001 4 hàng" panose="020B0603050302020204" pitchFamily="34" charset="0"/>
              </a:rPr>
              <a:t>Qua một cái núi với hai </a:t>
            </a:r>
            <a:r>
              <a:rPr lang="vi-VN" sz="2400" b="1">
                <a:solidFill>
                  <a:prstClr val="black"/>
                </a:solidFill>
                <a:latin typeface="HP001 4 hàng" panose="020B0603050302020204" pitchFamily="34" charset="0"/>
              </a:rPr>
              <a:t>cái cầu</a:t>
            </a:r>
            <a:r>
              <a:rPr lang="en-US" sz="2400" b="1">
                <a:solidFill>
                  <a:prstClr val="black"/>
                </a:solidFill>
                <a:latin typeface="HP001 4 hàng" panose="020B0603050302020204" pitchFamily="34" charset="0"/>
              </a:rPr>
              <a:t>.</a:t>
            </a:r>
            <a:endParaRPr lang="en-US" sz="24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pic>
        <p:nvPicPr>
          <p:cNvPr id="18" name="Picture 2" descr="https://o.remove.bg/downloads/93cd65ac-f73b-4fd6-9ac7-148bba83376b/image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382" y="520995"/>
            <a:ext cx="3194841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66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55" y="288608"/>
            <a:ext cx="8125874" cy="42672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219200" y="288608"/>
            <a:ext cx="0" cy="46229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310063" y="959298"/>
            <a:ext cx="4058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vi-VN" sz="2400" b="1" dirty="0">
                <a:solidFill>
                  <a:prstClr val="black"/>
                </a:solidFill>
                <a:latin typeface="HP001 4 hàng" panose="020B0603050302020204" pitchFamily="34" charset="0"/>
              </a:rPr>
              <a:t>Rồi bao nhiêu mái nhà cao</a:t>
            </a:r>
            <a:endParaRPr lang="en-US" sz="24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13846" y="1428750"/>
            <a:ext cx="5955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vi-VN" sz="2400" b="1" dirty="0">
                <a:solidFill>
                  <a:prstClr val="black"/>
                </a:solidFill>
                <a:latin typeface="HP001 4 hàng" panose="020B0603050302020204" pitchFamily="34" charset="0"/>
              </a:rPr>
              <a:t>Bao nhiêu phố nữa với bao nhiêu đường...</a:t>
            </a:r>
            <a:endParaRPr lang="en-US" sz="24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66800" y="1931013"/>
            <a:ext cx="5982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GB" sz="24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       </a:t>
            </a:r>
            <a:r>
              <a:rPr lang="vi-VN" sz="2400" b="1" dirty="0">
                <a:solidFill>
                  <a:prstClr val="black"/>
                </a:solidFill>
                <a:latin typeface="HP001 4 hàng" panose="020B0603050302020204" pitchFamily="34" charset="0"/>
              </a:rPr>
              <a:t>Đón bà, nhà rộn mùi hương</a:t>
            </a:r>
            <a:endParaRPr lang="en-US" sz="24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77270" y="2392678"/>
            <a:ext cx="5038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vi-VN" sz="2400" b="1" dirty="0">
                <a:solidFill>
                  <a:prstClr val="black"/>
                </a:solidFill>
                <a:latin typeface="HP001 4 hàng" panose="020B0603050302020204" pitchFamily="34" charset="0"/>
              </a:rPr>
              <a:t>Theo bà có cả cây vườn quê xa.</a:t>
            </a:r>
            <a:r>
              <a:rPr lang="en-US" sz="24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251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0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1491</TotalTime>
  <Words>405</Words>
  <Application>Microsoft Office PowerPoint</Application>
  <PresentationFormat>On-screen Show (16:9)</PresentationFormat>
  <Paragraphs>53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等线</vt:lpstr>
      <vt:lpstr>宋体</vt:lpstr>
      <vt:lpstr>Arial</vt:lpstr>
      <vt:lpstr>Arial-Rounded</vt:lpstr>
      <vt:lpstr>Calibri</vt:lpstr>
      <vt:lpstr>Calibri Light</vt:lpstr>
      <vt:lpstr>HP001 4 hàng</vt:lpstr>
      <vt:lpstr>HP001 4 hang 1 ô ly</vt:lpstr>
      <vt:lpstr>iCiel Cadena</vt:lpstr>
      <vt:lpstr>Roboto</vt:lpstr>
      <vt:lpstr>Times New Roman</vt:lpstr>
      <vt:lpstr>字魂70号-灵悦黑体</vt:lpstr>
      <vt:lpstr>1_Office Theme</vt:lpstr>
      <vt:lpstr>2_Office 主题</vt:lpstr>
      <vt:lpstr>1_Custom Design</vt:lpstr>
      <vt:lpstr>3_Office Theme</vt:lpstr>
      <vt:lpstr>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Hà Nguyễn Thị Thu</cp:lastModifiedBy>
  <cp:revision>292</cp:revision>
  <dcterms:created xsi:type="dcterms:W3CDTF">2021-11-30T13:15:15Z</dcterms:created>
  <dcterms:modified xsi:type="dcterms:W3CDTF">2022-10-27T13:47:44Z</dcterms:modified>
</cp:coreProperties>
</file>