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media2.WAV" ContentType="audio/x-wav"/>
  <Override PartName="/ppt/notesSlides/notesSlide2.xml" ContentType="application/vnd.openxmlformats-officedocument.presentationml.notesSlide+xml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4" r:id="rId2"/>
    <p:sldMasterId id="2147483976" r:id="rId3"/>
    <p:sldMasterId id="2147484028" r:id="rId4"/>
    <p:sldMasterId id="2147484041" r:id="rId5"/>
  </p:sldMasterIdLst>
  <p:notesMasterIdLst>
    <p:notesMasterId r:id="rId35"/>
  </p:notesMasterIdLst>
  <p:sldIdLst>
    <p:sldId id="294" r:id="rId6"/>
    <p:sldId id="258" r:id="rId7"/>
    <p:sldId id="386" r:id="rId8"/>
    <p:sldId id="316" r:id="rId9"/>
    <p:sldId id="265" r:id="rId10"/>
    <p:sldId id="355" r:id="rId11"/>
    <p:sldId id="360" r:id="rId12"/>
    <p:sldId id="378" r:id="rId13"/>
    <p:sldId id="358" r:id="rId14"/>
    <p:sldId id="279" r:id="rId15"/>
    <p:sldId id="353" r:id="rId16"/>
    <p:sldId id="383" r:id="rId17"/>
    <p:sldId id="384" r:id="rId18"/>
    <p:sldId id="365" r:id="rId19"/>
    <p:sldId id="380" r:id="rId20"/>
    <p:sldId id="366" r:id="rId21"/>
    <p:sldId id="381" r:id="rId22"/>
    <p:sldId id="307" r:id="rId23"/>
    <p:sldId id="371" r:id="rId24"/>
    <p:sldId id="387" r:id="rId25"/>
    <p:sldId id="372" r:id="rId26"/>
    <p:sldId id="385" r:id="rId27"/>
    <p:sldId id="379" r:id="rId28"/>
    <p:sldId id="374" r:id="rId29"/>
    <p:sldId id="331" r:id="rId30"/>
    <p:sldId id="310" r:id="rId31"/>
    <p:sldId id="311" r:id="rId32"/>
    <p:sldId id="314" r:id="rId33"/>
    <p:sldId id="31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FF"/>
    <a:srgbClr val="FFFF99"/>
    <a:srgbClr val="1D1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542" autoAdjust="0"/>
  </p:normalViewPr>
  <p:slideViewPr>
    <p:cSldViewPr>
      <p:cViewPr varScale="1">
        <p:scale>
          <a:sx n="59" d="100"/>
          <a:sy n="59" d="100"/>
        </p:scale>
        <p:origin x="9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73B10F-3729-4D45-8906-3DA16EFFE19A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FDDC1F-C6FF-477D-BB5A-D2FB2E21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DDC1F-C6FF-477D-BB5A-D2FB2E219A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DDC1F-C6FF-477D-BB5A-D2FB2E219A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5D20-CED9-4DB5-A460-D2D05F3D9121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4884-DB59-4029-A18C-5F5736F1C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0CF5-8A98-4480-BD4E-8F17BE3475EF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2325-6AEB-49F3-ABE8-7853B9EC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C79E-12BC-4577-B49D-BC8DEAE59FEC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EA61-D2B5-4956-A7B7-25668123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D735-0D70-4551-8D32-B09C99C4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95D20-CED9-4DB5-A460-D2D05F3D91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FC4884-DB59-4029-A18C-5F5736F1C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32364-D5BF-40E7-B283-B27E77D221B0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B4C31-377F-4969-A721-F9B7B6C82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C66CE-1F3B-4F3D-8C1F-CF2DE496EEDE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84B5-CD67-4276-A66C-CC35280A5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1D601-7BFC-4994-B3B9-49E7758BAB13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B23A-16B3-4421-BECE-1598B758A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AC3E4-7E5F-4FA7-A29A-0A4E741FCBB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5868-5AD9-45D4-B41C-1E94FD2EC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1D1A6-85E5-46A4-8529-E141E93222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3A305-510E-4606-BD29-AE0EBDE6C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495BE-E26A-4B1E-938D-4992349E8FA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BC9F-483A-4E55-8BF2-E1FD3C006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2364-D5BF-40E7-B283-B27E77D221B0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4C31-377F-4969-A721-F9B7B6C82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A847C-D4D3-4234-A04B-9CDD29399B2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0083-301B-480F-8FF9-7CBCE7970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30375-781B-49BD-BA79-A5918D6E0A1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44B-D157-4FBE-8437-3DB17C561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50CF5-8A98-4480-BD4E-8F17BE3475E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325-6AEB-49F3-ABE8-7853B9ECA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4C79E-12BC-4577-B49D-BC8DEAE59FE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EA61-D2B5-4956-A7B7-25668123B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95D20-CED9-4DB5-A460-D2D05F3D91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FC4884-DB59-4029-A18C-5F5736F1C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32364-D5BF-40E7-B283-B27E77D221B0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B4C31-377F-4969-A721-F9B7B6C82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C66CE-1F3B-4F3D-8C1F-CF2DE496EEDE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84B5-CD67-4276-A66C-CC35280A5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1D601-7BFC-4994-B3B9-49E7758BAB13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B23A-16B3-4421-BECE-1598B758A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AC3E4-7E5F-4FA7-A29A-0A4E741FCBB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5868-5AD9-45D4-B41C-1E94FD2EC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1D1A6-85E5-46A4-8529-E141E93222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3A305-510E-4606-BD29-AE0EBDE6C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66CE-1F3B-4F3D-8C1F-CF2DE496EEDE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84B5-CD67-4276-A66C-CC35280A5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495BE-E26A-4B1E-938D-4992349E8FA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BC9F-483A-4E55-8BF2-E1FD3C006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A847C-D4D3-4234-A04B-9CDD29399B2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0083-301B-480F-8FF9-7CBCE7970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30375-781B-49BD-BA79-A5918D6E0A1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44B-D157-4FBE-8437-3DB17C561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50CF5-8A98-4480-BD4E-8F17BE3475E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325-6AEB-49F3-ABE8-7853B9ECA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4C79E-12BC-4577-B49D-BC8DEAE59FE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EA61-D2B5-4956-A7B7-25668123B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D735-0D70-4551-8D32-B09C99C4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95D20-CED9-4DB5-A460-D2D05F3D91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C4884-DB59-4029-A18C-5F5736F1C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32364-D5BF-40E7-B283-B27E77D221B0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B4C31-377F-4969-A721-F9B7B6C82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C66CE-1F3B-4F3D-8C1F-CF2DE496EEDE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84B5-CD67-4276-A66C-CC35280A5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1D601-7BFC-4994-B3B9-49E7758BAB13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B23A-16B3-4421-BECE-1598B758A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D601-7BFC-4994-B3B9-49E7758BAB13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B23A-16B3-4421-BECE-1598B758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AC3E4-7E5F-4FA7-A29A-0A4E741FCBB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5868-5AD9-45D4-B41C-1E94FD2EC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1D1A6-85E5-46A4-8529-E141E93222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3A305-510E-4606-BD29-AE0EBDE6C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495BE-E26A-4B1E-938D-4992349E8FA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BC9F-483A-4E55-8BF2-E1FD3C006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A847C-D4D3-4234-A04B-9CDD29399B2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0083-301B-480F-8FF9-7CBCE7970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30375-781B-49BD-BA79-A5918D6E0A1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44B-D157-4FBE-8437-3DB17C561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50CF5-8A98-4480-BD4E-8F17BE3475E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325-6AEB-49F3-ABE8-7853B9ECA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4C79E-12BC-4577-B49D-BC8DEAE59FE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EA61-D2B5-4956-A7B7-25668123B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D735-0D70-4551-8D32-B09C99C4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95D20-CED9-4DB5-A460-D2D05F3D91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FC4884-DB59-4029-A18C-5F5736F1C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32364-D5BF-40E7-B283-B27E77D221B0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B4C31-377F-4969-A721-F9B7B6C82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C3E4-7E5F-4FA7-A29A-0A4E741FCBBD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5868-5AD9-45D4-B41C-1E94FD2EC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C66CE-1F3B-4F3D-8C1F-CF2DE496EEDE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84B5-CD67-4276-A66C-CC35280A5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1D601-7BFC-4994-B3B9-49E7758BAB13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B23A-16B3-4421-BECE-1598B758A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AC3E4-7E5F-4FA7-A29A-0A4E741FCBB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5868-5AD9-45D4-B41C-1E94FD2EC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1D1A6-85E5-46A4-8529-E141E9322221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3A305-510E-4606-BD29-AE0EBDE6C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495BE-E26A-4B1E-938D-4992349E8FA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BC9F-483A-4E55-8BF2-E1FD3C006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A847C-D4D3-4234-A04B-9CDD29399B2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0083-301B-480F-8FF9-7CBCE7970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30375-781B-49BD-BA79-A5918D6E0A1D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44B-D157-4FBE-8437-3DB17C561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50CF5-8A98-4480-BD4E-8F17BE3475EF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325-6AEB-49F3-ABE8-7853B9ECA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4C79E-12BC-4577-B49D-BC8DEAE59FEC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2EA61-D2B5-4956-A7B7-25668123B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D1A6-85E5-46A4-8529-E141E9322221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A305-510E-4606-BD29-AE0EBDE6C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95BE-E26A-4B1E-938D-4992349E8FAC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BC9F-483A-4E55-8BF2-E1FD3C00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847C-D4D3-4234-A04B-9CDD29399B2F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0083-301B-480F-8FF9-7CBCE797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0375-781B-49BD-BA79-A5918D6E0A1D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444B-D157-4FBE-8437-3DB17C56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" name="CHIMES.WAV"/>
          </p:stSnd>
        </p:sndAc>
      </p:transition>
    </mc:Choice>
    <mc:Fallback>
      <p:transition spd="slow">
        <p:dissolv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12650-9C60-49DD-A24E-F27CFD57FD1A}" type="datetimeFigureOut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0E501-4D23-464F-816A-F7C37E82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4" name="CHIMES.WAV"/>
          </p:stSnd>
        </p:sndAc>
      </p:transition>
    </mc:Choice>
    <mc:Fallback>
      <p:transition spd="slow">
        <p:dissolve/>
        <p:sndAc>
          <p:stSnd>
            <p:snd r:embed="rId14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912650-9C60-49DD-A24E-F27CFD57FD1A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00E501-4D23-464F-816A-F7C37E829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3" name="CHIMES.WAV"/>
          </p:stSnd>
        </p:sndAc>
      </p:transition>
    </mc:Choice>
    <mc:Fallback>
      <p:transition spd="slow">
        <p:dissolv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912650-9C60-49DD-A24E-F27CFD57FD1A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00E501-4D23-464F-816A-F7C37E829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4" name="CHIMES.WAV"/>
          </p:stSnd>
        </p:sndAc>
      </p:transition>
    </mc:Choice>
    <mc:Fallback>
      <p:transition spd="slow">
        <p:dissolv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912650-9C60-49DD-A24E-F27CFD57FD1A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000E501-4D23-464F-816A-F7C37E829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4" name="CHIMES.WAV"/>
          </p:stSnd>
        </p:sndAc>
      </p:transition>
    </mc:Choice>
    <mc:Fallback>
      <p:transition spd="slow">
        <p:dissolv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912650-9C60-49DD-A24E-F27CFD57FD1A}" type="datetimeFigureOut">
              <a:rPr lang="en-US" smtClean="0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00E501-4D23-464F-816A-F7C37E829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13" name="CHIMES.WAV"/>
          </p:stSnd>
        </p:sndAc>
      </p:transition>
    </mc:Choice>
    <mc:Fallback>
      <p:transition spd="slow">
        <p:dissolv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media" Target="../media/media4.WAV"/><Relationship Id="rId7" Type="http://schemas.openxmlformats.org/officeDocument/2006/relationships/audio" Target="../media/audio2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4.WAV"/><Relationship Id="rId9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hoi%20giang%20ltvc\R&#432;&#7899;c%20&#272;&#232;n%20Th&#225;ng%20T&#225;m%20-%20T&#7889;p%20Ca%20BeBe%20_%20320%20lyrics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audio" Target="../media/audio3.wav"/><Relationship Id="rId9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6.WAV"/><Relationship Id="rId7" Type="http://schemas.openxmlformats.org/officeDocument/2006/relationships/image" Target="../media/image13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jp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CD1C27-6779-4A33-808E-1AD27453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D3CF580-642C-4E91-9AD7-6D2200251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B28C0474-F789-4900-AA86-1BC53388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F7F228BC-0636-493A-A203-37861B68D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59ADB353-C177-43BE-929E-69A7B6F8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C35526C4-7AFA-4710-AB3E-69DD3B6CE9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BB0E2541-7D13-4A92-8659-3F7AE76BF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9F3DF751-1ACD-4ED3-8485-8A5D7FD4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47AD33-31E5-4962-8001-B720A14B696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4D4F0F35-2056-465C-86D9-09AE9996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339CCB5-3093-49EE-9923-D5E4040822B6}"/>
              </a:ext>
            </a:extLst>
          </p:cNvPr>
          <p:cNvSpPr/>
          <p:nvPr/>
        </p:nvSpPr>
        <p:spPr>
          <a:xfrm>
            <a:off x="2259856" y="4952471"/>
            <a:ext cx="7672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LUYỆN TỪ VÀ CÂU</a:t>
            </a:r>
            <a:endParaRPr lang="vi-VN" sz="4800" b="1">
              <a:ln w="38100">
                <a:solidFill>
                  <a:srgbClr val="00B05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1524000" y="76201"/>
          <a:ext cx="8991600" cy="6729413"/>
        </p:xfrm>
        <a:graphic>
          <a:graphicData uri="http://schemas.openxmlformats.org/drawingml/2006/table">
            <a:tbl>
              <a:tblPr/>
              <a:tblGrid>
                <a:gridCol w="323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48" name="TextBox 2"/>
          <p:cNvSpPr txBox="1">
            <a:spLocks noChangeArrowheads="1"/>
          </p:cNvSpPr>
          <p:nvPr/>
        </p:nvSpPr>
        <p:spPr bwMode="auto">
          <a:xfrm>
            <a:off x="6172200" y="381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800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/>
          </a:p>
          <a:p>
            <a:pPr eaLnBrk="1" hangingPunct="1"/>
            <a:endParaRPr lang="en-US" sz="3600" dirty="0"/>
          </a:p>
        </p:txBody>
      </p:sp>
      <p:sp>
        <p:nvSpPr>
          <p:cNvPr id="7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38700" y="203835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/>
          </a:p>
          <a:p>
            <a:pPr eaLnBrk="1" hangingPunct="1"/>
            <a:endParaRPr lang="en-US" sz="3600" dirty="0"/>
          </a:p>
        </p:txBody>
      </p:sp>
      <p:sp>
        <p:nvSpPr>
          <p:cNvPr id="8" name="TextBox 7">
            <a:hlinkHover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  <a:p>
            <a:pPr eaLnBrk="1" hangingPunct="1"/>
            <a:endParaRPr lang="en-US" sz="3600" dirty="0"/>
          </a:p>
        </p:txBody>
      </p:sp>
      <p:sp>
        <p:nvSpPr>
          <p:cNvPr id="9" name="Oval 8">
            <a:hlinkClick r:id="" action="ppaction://hlinkshowjump?jump=nextslide"/>
          </p:cNvPr>
          <p:cNvSpPr/>
          <p:nvPr/>
        </p:nvSpPr>
        <p:spPr>
          <a:xfrm>
            <a:off x="10287000" y="175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10287000" y="3581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10287000" y="6477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0" y="1"/>
          <a:ext cx="9220200" cy="7153283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7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Hùng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chùa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Loa, …</a:t>
                      </a:r>
                      <a:endParaRPr kumimoji="0" lang="en-US" sz="7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thuyền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trâu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ngựa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diều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Lim,..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Tên một số </a:t>
                      </a: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 động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 hội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và </a:t>
                      </a: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thắp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tưởng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thuyền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co,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65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828800" y="93663"/>
            <a:ext cx="88392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pic>
        <p:nvPicPr>
          <p:cNvPr id="6" name="Picture 27" descr="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95401"/>
            <a:ext cx="4419600" cy="33115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149475" y="50530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Lễ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hội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đền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Hùng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9" descr="chùa h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274763"/>
            <a:ext cx="4495800" cy="3352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302375" y="4627564"/>
            <a:ext cx="4191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CF"/>
                    </a:gs>
                    <a:gs pos="100000">
                      <a:srgbClr val="754B6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Lễ hội (hội)chùa Hương </a:t>
            </a:r>
          </a:p>
        </p:txBody>
      </p:sp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2035175" y="5951539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–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6510339" y="5903914"/>
            <a:ext cx="3775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Đức-Hà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15/1-18/2)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4584" grpId="0"/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9"/>
          <p:cNvSpPr txBox="1">
            <a:spLocks noChangeArrowheads="1"/>
          </p:cNvSpPr>
          <p:nvPr/>
        </p:nvSpPr>
        <p:spPr bwMode="auto">
          <a:xfrm>
            <a:off x="2895600" y="1981201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102"/>
          <p:cNvSpPr txBox="1">
            <a:spLocks noChangeArrowheads="1"/>
          </p:cNvSpPr>
          <p:nvPr/>
        </p:nvSpPr>
        <p:spPr bwMode="auto">
          <a:xfrm>
            <a:off x="4899025" y="311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129" descr="coloa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19201"/>
            <a:ext cx="4359275" cy="37195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0"/>
          <p:cNvSpPr txBox="1">
            <a:spLocks noChangeArrowheads="1"/>
          </p:cNvSpPr>
          <p:nvPr/>
        </p:nvSpPr>
        <p:spPr bwMode="auto">
          <a:xfrm>
            <a:off x="2095500" y="5254626"/>
            <a:ext cx="3429000" cy="708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Lễ hội Cổ Loa</a:t>
            </a:r>
            <a:r>
              <a:rPr lang="en-US" sz="4000" b="1">
                <a:latin typeface="Times New Roman" pitchFamily="18" charset="0"/>
              </a:rPr>
              <a:t> </a:t>
            </a:r>
          </a:p>
        </p:txBody>
      </p:sp>
      <p:pic>
        <p:nvPicPr>
          <p:cNvPr id="9" name="Picture 131" descr="Hoi%20Chu%20Dong%20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1200151"/>
            <a:ext cx="4695825" cy="373856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2"/>
          <p:cNvSpPr txBox="1">
            <a:spLocks noChangeArrowheads="1"/>
          </p:cNvSpPr>
          <p:nvPr/>
        </p:nvSpPr>
        <p:spPr bwMode="auto">
          <a:xfrm>
            <a:off x="6557964" y="4938714"/>
            <a:ext cx="3724275" cy="13239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Lễ hội Chử Đồng Tử</a:t>
            </a:r>
            <a:r>
              <a:rPr lang="en-US" sz="4000" b="1">
                <a:latin typeface="Times New Roman" pitchFamily="18" charset="0"/>
              </a:rPr>
              <a:t> </a:t>
            </a: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2095500" y="6262689"/>
            <a:ext cx="3733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(ở Đông Anh- Hà Nội )</a:t>
            </a:r>
          </a:p>
        </p:txBody>
      </p:sp>
      <p:sp>
        <p:nvSpPr>
          <p:cNvPr id="12" name="Text Box 134"/>
          <p:cNvSpPr txBox="1">
            <a:spLocks noChangeArrowheads="1"/>
          </p:cNvSpPr>
          <p:nvPr/>
        </p:nvSpPr>
        <p:spPr bwMode="auto">
          <a:xfrm>
            <a:off x="6105525" y="6262689"/>
            <a:ext cx="4629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(ở Khoái Châu- Hưng Yên) </a:t>
            </a:r>
          </a:p>
        </p:txBody>
      </p:sp>
      <p:sp>
        <p:nvSpPr>
          <p:cNvPr id="25610" name="Rectangle 1"/>
          <p:cNvSpPr>
            <a:spLocks noChangeArrowheads="1"/>
          </p:cNvSpPr>
          <p:nvPr/>
        </p:nvSpPr>
        <p:spPr bwMode="auto">
          <a:xfrm>
            <a:off x="1844675" y="0"/>
            <a:ext cx="827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Một số lễ hội ở nước 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65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809750" y="49213"/>
            <a:ext cx="87058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Một số hội ở nước ta</a:t>
            </a:r>
          </a:p>
        </p:txBody>
      </p:sp>
      <p:pic>
        <p:nvPicPr>
          <p:cNvPr id="6" name="Picture 30" descr="hoi%20l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95400"/>
            <a:ext cx="4591050" cy="41354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086600" y="5516564"/>
            <a:ext cx="2514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Hội Lim</a:t>
            </a:r>
          </a:p>
        </p:txBody>
      </p:sp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04926"/>
            <a:ext cx="4552950" cy="41449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389189" y="5473701"/>
            <a:ext cx="3184525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Hội đấu vật</a:t>
            </a:r>
            <a:r>
              <a:rPr lang="en-US" sz="4000" b="1">
                <a:latin typeface="Times New Roman" pitchFamily="18" charset="0"/>
              </a:rPr>
              <a:t> 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315075" y="6181725"/>
            <a:ext cx="40576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(ở Bắc Ninh –ngày 13/1)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65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809750" y="49213"/>
            <a:ext cx="87058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6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086600" y="5516563"/>
            <a:ext cx="3352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trâu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389189" y="5473701"/>
            <a:ext cx="3184525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đua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ngựa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848476" y="6096000"/>
            <a:ext cx="381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8/6)</a:t>
            </a:r>
          </a:p>
        </p:txBody>
      </p:sp>
      <p:pic>
        <p:nvPicPr>
          <p:cNvPr id="11" name="Picture 10" descr="đua ngự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4495800" cy="4267200"/>
          </a:xfrm>
          <a:prstGeom prst="rect">
            <a:avLst/>
          </a:prstGeom>
        </p:spPr>
      </p:pic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057400" y="6096000"/>
            <a:ext cx="40576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pic>
        <p:nvPicPr>
          <p:cNvPr id="13" name="Picture 12" descr="chọi trâ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080" y="1219200"/>
            <a:ext cx="4691921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úng ph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33576"/>
            <a:ext cx="4572000" cy="4168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14500" y="0"/>
            <a:ext cx="8610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Một số hoạt động trong lễ hội và hội.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62200" y="6107114"/>
            <a:ext cx="266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Cúng Phật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icture 2" descr="dang h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8339"/>
            <a:ext cx="4572000" cy="4168775"/>
          </a:xfrm>
          <a:prstGeom prst="rect">
            <a:avLst/>
          </a:prstGeom>
          <a:noFill/>
          <a:ln w="76200" cmpd="tri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67450" y="6107114"/>
            <a:ext cx="3886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Dâng hương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14500" y="0"/>
            <a:ext cx="8610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62200" y="6107114"/>
            <a:ext cx="266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Đánh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67450" y="6107114"/>
            <a:ext cx="3886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Kéo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co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" name="Picture 8" descr="đánh đ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4495800" cy="4114800"/>
          </a:xfrm>
          <a:prstGeom prst="rect">
            <a:avLst/>
          </a:prstGeom>
        </p:spPr>
      </p:pic>
      <p:pic>
        <p:nvPicPr>
          <p:cNvPr id="10" name="Picture 9" descr="kéo 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05000"/>
            <a:ext cx="46482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2057400" y="2285999"/>
            <a:ext cx="8229600" cy="28622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đặt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dấu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phẩy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chỗ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" name="CO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801600" y="249555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228601"/>
            <a:ext cx="396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Bài</a:t>
            </a:r>
            <a:r>
              <a:rPr lang="en-US" sz="7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3: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4" name="CHIMES.WAV"/>
          </p:stSnd>
        </p:sndAc>
      </p:transition>
    </mc:Choice>
    <mc:Fallback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057400" y="1978621"/>
            <a:ext cx="8382000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</a:rPr>
              <a:t>a) </a:t>
            </a:r>
            <a:r>
              <a:rPr lang="en-US" sz="4800" b="1" dirty="0" err="1">
                <a:latin typeface="Times New Roman" pitchFamily="18" charset="0"/>
              </a:rPr>
              <a:t>Vì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thương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dân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latin typeface="Times New Roman" pitchFamily="18" charset="0"/>
              </a:rPr>
              <a:t>Chử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chúa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khắp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dạy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dân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lúa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latin typeface="Times New Roman" pitchFamily="18" charset="0"/>
              </a:rPr>
              <a:t>nuôi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tằm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latin typeface="Times New Roman" pitchFamily="18" charset="0"/>
              </a:rPr>
              <a:t>dệt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vải</a:t>
            </a:r>
            <a:r>
              <a:rPr lang="en-US" sz="4800" b="1" dirty="0">
                <a:latin typeface="Times New Roman" pitchFamily="18" charset="0"/>
              </a:rPr>
              <a:t>.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1" y="1972934"/>
            <a:ext cx="122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 new roman"/>
              </a:rPr>
              <a:t>Vì</a:t>
            </a:r>
            <a:endParaRPr lang="en-US" sz="4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788268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73862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568" y="3922724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34200" y="280393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429000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505200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0" y="41910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5025033"/>
            <a:ext cx="297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9144000" cy="2580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57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Luyện</a:t>
            </a:r>
            <a:r>
              <a:rPr lang="en-US" sz="857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sz="857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từ</a:t>
            </a:r>
            <a:r>
              <a:rPr lang="en-US" sz="857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sz="857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và</a:t>
            </a:r>
            <a:r>
              <a:rPr lang="en-US" sz="857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sz="857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  <a:cs typeface="Times New Roman"/>
              </a:rPr>
              <a:t>câu</a:t>
            </a:r>
            <a:endParaRPr lang="en-US" sz="857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  <a:cs typeface="Times New Roman"/>
            </a:endParaRPr>
          </a:p>
        </p:txBody>
      </p:sp>
      <p:pic>
        <p:nvPicPr>
          <p:cNvPr id="3" name="Picture 2" descr="phaobo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724401"/>
            <a:ext cx="1676400" cy="1371600"/>
          </a:xfrm>
          <a:prstGeom prst="rect">
            <a:avLst/>
          </a:prstGeom>
        </p:spPr>
      </p:pic>
      <p:pic>
        <p:nvPicPr>
          <p:cNvPr id="4" name="Picture 3" descr="phaobo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429000"/>
            <a:ext cx="1676400" cy="1371600"/>
          </a:xfrm>
          <a:prstGeom prst="rect">
            <a:avLst/>
          </a:prstGeom>
        </p:spPr>
      </p:pic>
      <p:pic>
        <p:nvPicPr>
          <p:cNvPr id="5" name="Picture 4" descr="phaobo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4876801"/>
            <a:ext cx="1676400" cy="1371600"/>
          </a:xfrm>
          <a:prstGeom prst="rect">
            <a:avLst/>
          </a:prstGeom>
        </p:spPr>
      </p:pic>
      <p:pic>
        <p:nvPicPr>
          <p:cNvPr id="6" name="Picture 5" descr="phaobo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57200"/>
            <a:ext cx="1676400" cy="1371600"/>
          </a:xfrm>
          <a:prstGeom prst="rect">
            <a:avLst/>
          </a:prstGeom>
        </p:spPr>
      </p:pic>
      <p:pic>
        <p:nvPicPr>
          <p:cNvPr id="7" name="Picture 6" descr="phaobo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838200"/>
            <a:ext cx="1676400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981200" y="1600200"/>
            <a:ext cx="84582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6600" b="1" dirty="0">
                <a:latin typeface="Times New Roman" pitchFamily="18" charset="0"/>
              </a:rPr>
              <a:t>b) </a:t>
            </a:r>
            <a:r>
              <a:rPr lang="en-US" sz="6600" b="1" dirty="0" err="1">
                <a:latin typeface="Times New Roman" pitchFamily="18" charset="0"/>
              </a:rPr>
              <a:t>Vì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nhớ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lời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mẹ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dặn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không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được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làm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phiền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người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khác</a:t>
            </a:r>
            <a:r>
              <a:rPr lang="en-US" sz="6600" b="1" dirty="0">
                <a:latin typeface="Times New Roman" pitchFamily="18" charset="0"/>
              </a:rPr>
              <a:t>  </a:t>
            </a:r>
            <a:r>
              <a:rPr lang="en-US" sz="6600" b="1" dirty="0" err="1">
                <a:latin typeface="Times New Roman" pitchFamily="18" charset="0"/>
              </a:rPr>
              <a:t>chị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em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Xô</a:t>
            </a:r>
            <a:r>
              <a:rPr lang="en-US" sz="6600" b="1" dirty="0">
                <a:latin typeface="Times New Roman" pitchFamily="18" charset="0"/>
              </a:rPr>
              <a:t> - phi </a:t>
            </a:r>
            <a:r>
              <a:rPr lang="en-US" sz="6600" b="1" dirty="0" err="1">
                <a:latin typeface="Times New Roman" pitchFamily="18" charset="0"/>
              </a:rPr>
              <a:t>đã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về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ngay</a:t>
            </a:r>
            <a:r>
              <a:rPr lang="en-US" sz="6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50520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3030" y="1676401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Vì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0700" y="2438401"/>
            <a:ext cx="84201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</a:rPr>
              <a:t>c) </a:t>
            </a:r>
            <a:r>
              <a:rPr lang="en-US" sz="4800" b="1" dirty="0" err="1">
                <a:latin typeface="Times New Roman" pitchFamily="18" charset="0"/>
              </a:rPr>
              <a:t>Tại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thiếu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kinh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nghiệm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latin typeface="Times New Roman" pitchFamily="18" charset="0"/>
              </a:rPr>
              <a:t>nôn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nóng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coi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thường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đối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thủ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Quắm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Đen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bị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thua</a:t>
            </a:r>
            <a:r>
              <a:rPr lang="en-US" sz="4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00300" y="2438401"/>
            <a:ext cx="1074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</a:rPr>
              <a:t>Tại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00243" y="2438401"/>
            <a:ext cx="33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0" y="3038514"/>
            <a:ext cx="30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600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ham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075" y="16002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2259" y="160020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3259" y="3077528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171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2819401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6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5" descr="Tro choi"/>
          <p:cNvPicPr>
            <a:picLocks noChangeAspect="1" noChangeArrowheads="1" noCrop="1"/>
          </p:cNvPicPr>
          <p:nvPr/>
        </p:nvPicPr>
        <p:blipFill>
          <a:blip r:embed="rId9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3238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1257300"/>
            <a:ext cx="8382000" cy="2971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 BÓNG MAY MẮN</a:t>
            </a:r>
          </a:p>
        </p:txBody>
      </p:sp>
      <p:pic>
        <p:nvPicPr>
          <p:cNvPr id="3" name="BO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3335000" y="914400"/>
            <a:ext cx="609600" cy="609600"/>
          </a:xfrm>
          <a:prstGeom prst="rect">
            <a:avLst/>
          </a:prstGeom>
        </p:spPr>
      </p:pic>
      <p:pic>
        <p:nvPicPr>
          <p:cNvPr id="4" name="SUCTIO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3335000" y="243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6" name="CHIMES.WAV"/>
          </p:stSnd>
        </p:sndAc>
      </p:transition>
    </mc:Choice>
    <mc:Fallback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095500" cy="563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46" y="427867"/>
            <a:ext cx="19431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"/>
            <a:ext cx="21129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End 20">
            <a:hlinkClick r:id="rId6" action="ppaction://hlinksldjump" highlightClick="1"/>
          </p:cNvPr>
          <p:cNvSpPr/>
          <p:nvPr/>
        </p:nvSpPr>
        <p:spPr>
          <a:xfrm>
            <a:off x="13993813" y="8158163"/>
            <a:ext cx="808037" cy="2714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"/>
            <a:ext cx="20193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97113" y="5969000"/>
            <a:ext cx="762000" cy="8842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4350" y="5984875"/>
            <a:ext cx="762000" cy="8842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5973764"/>
            <a:ext cx="762000" cy="8842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915400" y="5973764"/>
            <a:ext cx="762000" cy="8842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5-Point Star 3">
            <a:hlinkClick r:id="rId8" action="ppaction://hlinksldjump"/>
          </p:cNvPr>
          <p:cNvSpPr/>
          <p:nvPr/>
        </p:nvSpPr>
        <p:spPr>
          <a:xfrm>
            <a:off x="3059114" y="6026150"/>
            <a:ext cx="217487" cy="146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hlinkClick r:id="rId5" action="ppaction://hlinksldjump"/>
          </p:cNvPr>
          <p:cNvSpPr/>
          <p:nvPr/>
        </p:nvSpPr>
        <p:spPr>
          <a:xfrm>
            <a:off x="5086350" y="6018214"/>
            <a:ext cx="171450" cy="153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7391400" y="5891213"/>
            <a:ext cx="266700" cy="187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7" action="ppaction://hlinksldjump"/>
          </p:cNvPr>
          <p:cNvSpPr/>
          <p:nvPr/>
        </p:nvSpPr>
        <p:spPr>
          <a:xfrm>
            <a:off x="9677401" y="5969000"/>
            <a:ext cx="179387" cy="57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152400"/>
            <a:ext cx="9144000" cy="14478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DÙ AI ĐI NGƯỢC VỀ XUÔI NHỚ NGÀY GIỖ TỔ MÙNG 10 THÁNG 3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57400" y="238126"/>
            <a:ext cx="8001000" cy="1133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6868" name="Picture 6" descr="C:\Documents and Settings\Administrator\My Documents\Trang tải xuống\1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1910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7" descr="C:\Documents and Settings\Administrator\My Documents\Trang tải xuống\11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48768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Beginning 8">
            <a:hlinkClick r:id="rId6" action="ppaction://hlinksldjump" highlightClick="1"/>
          </p:cNvPr>
          <p:cNvSpPr/>
          <p:nvPr/>
        </p:nvSpPr>
        <p:spPr>
          <a:xfrm>
            <a:off x="10363200" y="6553200"/>
            <a:ext cx="3048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95600" y="5410200"/>
            <a:ext cx="6400800" cy="11430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LỄ HỘI ĐỀN HÙNG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8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050913-Trung-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33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050919-Trung-t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0"/>
            <a:ext cx="3333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b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28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ước Đèn Tháng Tám - Tốp Ca BeBe _ 320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155575"/>
            <a:ext cx="609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Beginning 9">
            <a:hlinkClick r:id="rId9" action="ppaction://hlinksldjump" highlightClick="1"/>
          </p:cNvPr>
          <p:cNvSpPr/>
          <p:nvPr/>
        </p:nvSpPr>
        <p:spPr>
          <a:xfrm>
            <a:off x="10210800" y="6553200"/>
            <a:ext cx="4572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57450" y="4410076"/>
            <a:ext cx="7467600" cy="657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hội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62200" y="5295900"/>
            <a:ext cx="7467600" cy="1143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HỘI RẰM THÁNG TÁM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05000" y="180976"/>
            <a:ext cx="8153400" cy="1266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sz="4800" dirty="0" err="1">
                <a:latin typeface="Times New Roman" pitchFamily="18" charset="0"/>
              </a:rPr>
              <a:t>Hãy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cho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biết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đây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hoạt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động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lễ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hội</a:t>
            </a:r>
            <a:r>
              <a:rPr lang="en-US" sz="4800" dirty="0">
                <a:latin typeface="Times New Roman" pitchFamily="18" charset="0"/>
              </a:rPr>
              <a:t>?</a:t>
            </a:r>
          </a:p>
        </p:txBody>
      </p:sp>
      <p:sp>
        <p:nvSpPr>
          <p:cNvPr id="6" name="Action Button: Beginning 5">
            <a:hlinkClick r:id="rId4" action="ppaction://hlinksldjump" highlightClick="1"/>
          </p:cNvPr>
          <p:cNvSpPr/>
          <p:nvPr/>
        </p:nvSpPr>
        <p:spPr>
          <a:xfrm>
            <a:off x="10058400" y="6553200"/>
            <a:ext cx="6096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43064"/>
            <a:ext cx="81534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19600" y="5810250"/>
            <a:ext cx="36576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050" y="1436297"/>
            <a:ext cx="906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siêng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nghe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lời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đạt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giỏi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04800"/>
            <a:ext cx="7391400" cy="9906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276600"/>
            <a:ext cx="9124950" cy="286232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siêng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nghe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lời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Na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đạt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giỏi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3" name="WI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763500" y="1725612"/>
            <a:ext cx="609600" cy="609600"/>
          </a:xfrm>
          <a:prstGeom prst="rect">
            <a:avLst/>
          </a:prstGeom>
        </p:spPr>
      </p:pic>
      <p:pic>
        <p:nvPicPr>
          <p:cNvPr id="6" name="VOLTAG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725400" y="2868612"/>
            <a:ext cx="609600" cy="609600"/>
          </a:xfrm>
          <a:prstGeom prst="rect">
            <a:avLst/>
          </a:prstGeom>
        </p:spPr>
      </p:pic>
      <p:sp>
        <p:nvSpPr>
          <p:cNvPr id="7" name="Action Button: Back or Previous 6">
            <a:hlinkClick r:id="rId9" action="ppaction://hlinksldjump" highlightClick="1"/>
          </p:cNvPr>
          <p:cNvSpPr/>
          <p:nvPr/>
        </p:nvSpPr>
        <p:spPr>
          <a:xfrm>
            <a:off x="9906000" y="6324600"/>
            <a:ext cx="725774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6" name="CHIMES.WAV"/>
          </p:stSnd>
        </p:sndAc>
      </p:transition>
    </mc:Choice>
    <mc:Fallback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8915400" cy="6553200"/>
          </a:xfrm>
        </p:spPr>
      </p:pic>
      <p:sp>
        <p:nvSpPr>
          <p:cNvPr id="5" name="TextBox 4"/>
          <p:cNvSpPr txBox="1"/>
          <p:nvPr/>
        </p:nvSpPr>
        <p:spPr>
          <a:xfrm>
            <a:off x="2590800" y="457201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HỘP QUÀ BÍ MẬT</a:t>
            </a: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69073"/>
            <a:ext cx="3657600" cy="246966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669073"/>
            <a:ext cx="3619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1" y="1676400"/>
            <a:ext cx="9203961" cy="38100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: “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sông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uốn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qua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cánh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xanh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ngắt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lúa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khoai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”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 new roman"/>
              </a:rPr>
              <a:t>hóa</a:t>
            </a:r>
            <a:r>
              <a:rPr lang="en-US" sz="5400" b="1" dirty="0">
                <a:solidFill>
                  <a:srgbClr val="FF0000"/>
                </a:solidFill>
                <a:latin typeface="Time new roman"/>
              </a:rPr>
              <a:t>?</a:t>
            </a:r>
            <a:endParaRPr lang="en-US" sz="5400" dirty="0">
              <a:solidFill>
                <a:srgbClr val="FF0000"/>
              </a:solidFill>
              <a:latin typeface="Time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34200" y="27432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9677400" y="60960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32766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br>
              <a:rPr lang="en-US" sz="5400" b="1" u="sng" dirty="0">
                <a:solidFill>
                  <a:srgbClr val="FF0000"/>
                </a:solidFill>
                <a:latin typeface="Time new roman"/>
              </a:rPr>
            </a:br>
            <a:r>
              <a:rPr lang="en-US" sz="5400" b="1" u="sng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sz="5400" b="1" u="sng" dirty="0">
                <a:solidFill>
                  <a:srgbClr val="FF0000"/>
                </a:solidFill>
                <a:latin typeface="Time new roman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 new roman"/>
              </a:rPr>
              <a:t> ý </a:t>
            </a:r>
            <a:r>
              <a:rPr lang="en-US" dirty="0" err="1">
                <a:solidFill>
                  <a:srgbClr val="FF0000"/>
                </a:solidFill>
                <a:latin typeface="Time new roman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 new roman"/>
              </a:rPr>
              <a:t>:</a:t>
            </a:r>
            <a:br>
              <a:rPr lang="en-US" dirty="0">
                <a:solidFill>
                  <a:srgbClr val="FF0000"/>
                </a:solidFill>
                <a:latin typeface="Time new roman"/>
              </a:rPr>
            </a:b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Bộ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phận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sao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?” ở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: “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gầy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guộc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tháng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vất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vả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:</a:t>
            </a:r>
            <a:br>
              <a:rPr lang="en-US" sz="4800" b="1" dirty="0">
                <a:solidFill>
                  <a:srgbClr val="FF0000"/>
                </a:solidFill>
                <a:latin typeface="Time new roman"/>
              </a:rPr>
            </a:br>
            <a:r>
              <a:rPr lang="en-US" sz="4800" dirty="0">
                <a:solidFill>
                  <a:srgbClr val="FF0000"/>
                </a:solidFill>
                <a:latin typeface="Time new roman"/>
              </a:rPr>
              <a:t>  </a:t>
            </a:r>
            <a:endParaRPr lang="en-US" sz="4800" i="1" dirty="0">
              <a:solidFill>
                <a:schemeClr val="tx2">
                  <a:lumMod val="50000"/>
                </a:schemeClr>
              </a:solidFill>
              <a:latin typeface="Time new roman"/>
            </a:endParaRPr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2667000" y="3810000"/>
            <a:ext cx="7086600" cy="2514600"/>
          </a:xfrm>
        </p:spPr>
        <p:txBody>
          <a:bodyPr/>
          <a:lstStyle/>
          <a:p>
            <a:pPr marL="514350" indent="-514350" algn="l">
              <a:buFont typeface="Arial" charset="0"/>
              <a:buAutoNum type="alphaLcPeriod"/>
            </a:pP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Đôi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tay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mẹ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gầy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guộc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.</a:t>
            </a:r>
          </a:p>
          <a:p>
            <a:pPr marL="514350" indent="-514350" algn="l">
              <a:buFont typeface="Arial" charset="0"/>
              <a:buAutoNum type="alphaLcPeriod"/>
            </a:pP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vất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vả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.</a:t>
            </a:r>
          </a:p>
          <a:p>
            <a:pPr marL="514350" indent="-514350" algn="l">
              <a:buFont typeface="Arial" charset="0"/>
              <a:buAutoNum type="alphaLcPeriod"/>
            </a:pP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Cả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a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b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 new roman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Time new roman"/>
              </a:rPr>
              <a:t>.</a:t>
            </a:r>
          </a:p>
        </p:txBody>
      </p:sp>
      <p:sp>
        <p:nvSpPr>
          <p:cNvPr id="33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fld id="{F0968B9B-516C-40D3-9F5E-92BAC024DF57}" type="datetime10">
              <a:rPr lang="en-US" smtClean="0">
                <a:latin typeface="Time new roman"/>
              </a:rPr>
              <a:pPr algn="r">
                <a:defRPr/>
              </a:pPr>
              <a:t>09:26</a:t>
            </a:fld>
            <a:endParaRPr lang="en-US">
              <a:latin typeface="Time new roman"/>
            </a:endParaRP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9067800" y="6096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38854" y="457201"/>
            <a:ext cx="7125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809" y="1908126"/>
            <a:ext cx="8974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TỪ NGỮ VỀ LỄ HỘI</a:t>
            </a:r>
          </a:p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DẤU PHẨY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AEE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AEE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1524001" y="1295400"/>
            <a:ext cx="9174163" cy="5456144"/>
            <a:chOff x="-89" y="1872"/>
            <a:chExt cx="5779" cy="2410"/>
          </a:xfrm>
        </p:grpSpPr>
        <p:sp>
          <p:nvSpPr>
            <p:cNvPr id="14345" name="AutoShape 6"/>
            <p:cNvSpPr>
              <a:spLocks noChangeArrowheads="1"/>
            </p:cNvSpPr>
            <p:nvPr/>
          </p:nvSpPr>
          <p:spPr bwMode="auto">
            <a:xfrm>
              <a:off x="-89" y="2172"/>
              <a:ext cx="1289" cy="600"/>
            </a:xfrm>
            <a:prstGeom prst="flowChartAlternateProcess">
              <a:avLst/>
            </a:prstGeom>
            <a:solidFill>
              <a:srgbClr val="00B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0" b="1" dirty="0" err="1">
                  <a:solidFill>
                    <a:srgbClr val="FFC000"/>
                  </a:solidFill>
                  <a:latin typeface="Time new roman"/>
                </a:rPr>
                <a:t>Lễ</a:t>
              </a:r>
              <a:endParaRPr lang="en-US" sz="6000" b="1" dirty="0">
                <a:solidFill>
                  <a:srgbClr val="FFC000"/>
                </a:solidFill>
                <a:latin typeface="Time new roman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-89" y="2880"/>
              <a:ext cx="1289" cy="576"/>
            </a:xfrm>
            <a:prstGeom prst="flowChartAlternateProcess">
              <a:avLst/>
            </a:prstGeom>
            <a:solidFill>
              <a:srgbClr val="00B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FFC000"/>
                  </a:solidFill>
                  <a:latin typeface="Time new roman"/>
                </a:rPr>
                <a:t>Hội</a:t>
              </a:r>
            </a:p>
          </p:txBody>
        </p:sp>
        <p:sp>
          <p:nvSpPr>
            <p:cNvPr id="14347" name="AutoShape 8"/>
            <p:cNvSpPr>
              <a:spLocks noChangeArrowheads="1"/>
            </p:cNvSpPr>
            <p:nvPr/>
          </p:nvSpPr>
          <p:spPr bwMode="auto">
            <a:xfrm>
              <a:off x="-65" y="3633"/>
              <a:ext cx="1289" cy="578"/>
            </a:xfrm>
            <a:prstGeom prst="flowChartAlternateProcess">
              <a:avLst/>
            </a:prstGeom>
            <a:solidFill>
              <a:srgbClr val="00B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0" b="1" dirty="0" err="1">
                  <a:solidFill>
                    <a:srgbClr val="FFC000"/>
                  </a:solidFill>
                  <a:latin typeface="Time new roman"/>
                </a:rPr>
                <a:t>Lễ</a:t>
              </a:r>
              <a:r>
                <a:rPr lang="en-US" sz="6000" b="1" dirty="0">
                  <a:solidFill>
                    <a:srgbClr val="FFC000"/>
                  </a:solidFill>
                  <a:latin typeface="Time new roman"/>
                </a:rPr>
                <a:t> </a:t>
              </a:r>
              <a:r>
                <a:rPr lang="en-US" sz="6000" b="1" dirty="0" err="1">
                  <a:solidFill>
                    <a:srgbClr val="FFC000"/>
                  </a:solidFill>
                  <a:latin typeface="Time new roman"/>
                </a:rPr>
                <a:t>hội</a:t>
              </a:r>
              <a:endParaRPr lang="en-US" sz="6000" b="1" dirty="0">
                <a:solidFill>
                  <a:srgbClr val="FFC000"/>
                </a:solidFill>
                <a:latin typeface="Time new roman"/>
              </a:endParaRPr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480" y="1872"/>
              <a:ext cx="465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CC3300"/>
                  </a:solidFill>
                  <a:latin typeface="Time new roman"/>
                </a:rPr>
                <a:t>A  </a:t>
              </a:r>
              <a:r>
                <a:rPr lang="en-US" sz="4000" b="1" dirty="0">
                  <a:latin typeface="Time new roman"/>
                </a:rPr>
                <a:t>  </a:t>
              </a:r>
              <a:r>
                <a:rPr lang="en-US" sz="3600" b="1" dirty="0">
                  <a:latin typeface="Time new roman"/>
                </a:rPr>
                <a:t>                                   </a:t>
              </a:r>
              <a:r>
                <a:rPr lang="en-US" sz="4000" b="1" dirty="0">
                  <a:solidFill>
                    <a:srgbClr val="CC3300"/>
                  </a:solidFill>
                  <a:latin typeface="Time new roman"/>
                </a:rPr>
                <a:t>B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632" y="2172"/>
              <a:ext cx="4032" cy="528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br>
                <a:rPr lang="en-US" sz="4000" b="1" dirty="0">
                  <a:solidFill>
                    <a:srgbClr val="002060"/>
                  </a:solidFill>
                  <a:latin typeface="Time new roman"/>
                </a:rPr>
              </a:b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tập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thể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</a:p>
            <a:p>
              <a:pPr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có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cả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lễ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phần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hội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.</a:t>
              </a:r>
            </a:p>
            <a:p>
              <a:pPr algn="ctr">
                <a:defRPr/>
              </a:pPr>
              <a:endParaRPr lang="en-US" sz="4000" b="1" dirty="0">
                <a:solidFill>
                  <a:srgbClr val="002060"/>
                </a:solidFill>
                <a:latin typeface="Time new roman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658" y="2749"/>
              <a:ext cx="4032" cy="768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Cuộc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vui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tổ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chức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đông</a:t>
              </a:r>
              <a:endParaRPr lang="en-US" sz="4000" b="1" dirty="0">
                <a:solidFill>
                  <a:srgbClr val="002060"/>
                </a:solidFill>
                <a:latin typeface="Time new roman"/>
              </a:endParaRPr>
            </a:p>
            <a:p>
              <a:pPr algn="ctr"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dự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phong</a:t>
              </a:r>
              <a:endParaRPr lang="en-US" sz="4000" b="1" dirty="0">
                <a:solidFill>
                  <a:srgbClr val="002060"/>
                </a:solidFill>
                <a:latin typeface="Time new roman"/>
              </a:endParaRPr>
            </a:p>
            <a:p>
              <a:pPr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tục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hoặc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nhân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dịp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đặc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biệt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.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658" y="3562"/>
              <a:ext cx="4032" cy="720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nghi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thức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nhằm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đánh</a:t>
              </a:r>
              <a:endParaRPr lang="en-US" sz="4000" b="1" dirty="0">
                <a:solidFill>
                  <a:srgbClr val="002060"/>
                </a:solidFill>
                <a:latin typeface="Time new roman"/>
              </a:endParaRPr>
            </a:p>
            <a:p>
              <a:pPr algn="ctr"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dấu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hoặc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kỉ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niệm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một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</a:p>
            <a:p>
              <a:pPr algn="ctr"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kiện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có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latin typeface="Time new roman"/>
                </a:rPr>
                <a:t>nghĩa</a:t>
              </a:r>
              <a:r>
                <a:rPr lang="en-US" sz="4000" b="1" dirty="0">
                  <a:solidFill>
                    <a:srgbClr val="002060"/>
                  </a:solidFill>
                  <a:latin typeface="Time new roman"/>
                </a:rPr>
                <a:t>.</a:t>
              </a:r>
            </a:p>
          </p:txBody>
        </p:sp>
      </p:grpSp>
      <p:cxnSp>
        <p:nvCxnSpPr>
          <p:cNvPr id="3" name="Straight Arrow Connector 2"/>
          <p:cNvCxnSpPr>
            <a:stCxn id="14346" idx="3"/>
            <a:endCxn id="9" idx="1"/>
          </p:cNvCxnSpPr>
          <p:nvPr/>
        </p:nvCxnSpPr>
        <p:spPr>
          <a:xfrm flipV="1">
            <a:off x="3570289" y="4150255"/>
            <a:ext cx="727075" cy="79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4347" idx="3"/>
            <a:endCxn id="8" idx="1"/>
          </p:cNvCxnSpPr>
          <p:nvPr/>
        </p:nvCxnSpPr>
        <p:spPr>
          <a:xfrm flipV="1">
            <a:off x="3608388" y="2572275"/>
            <a:ext cx="647700" cy="3364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345" idx="3"/>
            <a:endCxn id="10" idx="1"/>
          </p:cNvCxnSpPr>
          <p:nvPr/>
        </p:nvCxnSpPr>
        <p:spPr>
          <a:xfrm>
            <a:off x="3570289" y="2653777"/>
            <a:ext cx="727075" cy="32827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YPE7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2824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YPE8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409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YPE8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00" y="5240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77476" y="72189"/>
            <a:ext cx="2630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 new roman"/>
              </a:rPr>
              <a:t>Bài</a:t>
            </a:r>
            <a:r>
              <a:rPr lang="en-US" sz="4400" u="sng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 new roman"/>
              </a:rPr>
              <a:t> 1:</a:t>
            </a:r>
            <a:endParaRPr lang="en-US" sz="4400" u="sng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8730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 new roman"/>
              </a:rPr>
              <a:t>Chọn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từ</a:t>
            </a:r>
            <a:r>
              <a:rPr lang="en-US" sz="3600" dirty="0">
                <a:latin typeface="Time new roman"/>
              </a:rPr>
              <a:t> ở </a:t>
            </a:r>
            <a:r>
              <a:rPr lang="en-US" sz="3600" dirty="0" err="1">
                <a:latin typeface="Time new roman"/>
              </a:rPr>
              <a:t>cột</a:t>
            </a:r>
            <a:r>
              <a:rPr lang="en-US" sz="3600" dirty="0">
                <a:latin typeface="Time new roman"/>
              </a:rPr>
              <a:t> A </a:t>
            </a:r>
            <a:r>
              <a:rPr lang="en-US" sz="3600" dirty="0" err="1">
                <a:latin typeface="Time new roman"/>
              </a:rPr>
              <a:t>và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nghĩa</a:t>
            </a:r>
            <a:r>
              <a:rPr lang="en-US" sz="3600" dirty="0">
                <a:latin typeface="Time new roman"/>
              </a:rPr>
              <a:t> ở </a:t>
            </a:r>
            <a:r>
              <a:rPr lang="en-US" sz="3600" dirty="0" err="1">
                <a:latin typeface="Time new roman"/>
              </a:rPr>
              <a:t>cột</a:t>
            </a:r>
            <a:r>
              <a:rPr lang="en-US" sz="3600" dirty="0">
                <a:latin typeface="Time new roman"/>
              </a:rPr>
              <a:t> B </a:t>
            </a:r>
            <a:r>
              <a:rPr lang="en-US" sz="3600" dirty="0" err="1">
                <a:latin typeface="Time new roman"/>
              </a:rPr>
              <a:t>rồi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nối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cho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thích</a:t>
            </a:r>
            <a:r>
              <a:rPr lang="en-US" sz="3600" dirty="0">
                <a:latin typeface="Time new roman"/>
              </a:rPr>
              <a:t> </a:t>
            </a:r>
            <a:r>
              <a:rPr lang="en-US" sz="3600" dirty="0" err="1">
                <a:latin typeface="Time new roman"/>
              </a:rPr>
              <a:t>hợp</a:t>
            </a:r>
            <a:endParaRPr lang="en-US" sz="3600" dirty="0">
              <a:latin typeface="Time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4" name="CHIMES.WAV"/>
          </p:stSnd>
        </p:sndAc>
      </p:transition>
    </mc:Choice>
    <mc:Fallback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447675"/>
            <a:ext cx="25908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1150" y="219076"/>
            <a:ext cx="5219700" cy="866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26075" y="1163637"/>
            <a:ext cx="5276850" cy="10064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1" y="2705100"/>
            <a:ext cx="2570163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334000"/>
            <a:ext cx="25908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LỄ HỘI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300" y="2438401"/>
            <a:ext cx="5162550" cy="847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48301" y="3636963"/>
            <a:ext cx="5254625" cy="819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8300" y="5027613"/>
            <a:ext cx="5162550" cy="8763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48300" y="6172200"/>
            <a:ext cx="5162550" cy="7429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4191001" y="1095375"/>
            <a:ext cx="12350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 flipV="1">
            <a:off x="4191000" y="652463"/>
            <a:ext cx="1200150" cy="442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194176" y="2862263"/>
            <a:ext cx="1254125" cy="423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67188" y="3311526"/>
            <a:ext cx="1281112" cy="688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94175" y="5389563"/>
            <a:ext cx="120015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4191000" y="5981701"/>
            <a:ext cx="1257300" cy="561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Grp="1" noChangeArrowheads="1"/>
          </p:cNvSpPr>
          <p:nvPr>
            <p:ph/>
          </p:nvPr>
        </p:nvSpPr>
        <p:spPr>
          <a:xfrm>
            <a:off x="1497768" y="2"/>
            <a:ext cx="2971800" cy="12445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>
              <a:buNone/>
              <a:defRPr/>
            </a:pPr>
            <a:r>
              <a:rPr lang="en-US" sz="6600" b="1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66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39456" y="1873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0" y="1286242"/>
            <a:ext cx="9144000" cy="1631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buFontTx/>
              <a:buAutoNum type="alphaLcPeriod"/>
              <a:defRPr/>
            </a:pP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Tên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5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5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  	 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M: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lễ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hội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đền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Hùng</a:t>
            </a:r>
            <a:endParaRPr lang="en-US" sz="4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0" y="2895600"/>
            <a:ext cx="920146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b.Tên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5000" b="1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endParaRPr lang="en-US" sz="5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  	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M: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hội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bơi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trải</a:t>
            </a:r>
            <a:endParaRPr lang="en-US" sz="4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4549676"/>
            <a:ext cx="920146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c.Tên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5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000000"/>
                </a:solidFill>
                <a:latin typeface="Times New Roman" pitchFamily="18" charset="0"/>
              </a:rPr>
              <a:t>lễ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5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	M: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đua</a:t>
            </a:r>
            <a:r>
              <a:rPr lang="en-US" sz="44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latin typeface="Times New Roman" pitchFamily="18" charset="0"/>
              </a:rPr>
              <a:t>thuyền</a:t>
            </a:r>
            <a:endParaRPr lang="en-US" sz="4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387" grpId="0"/>
      <p:bldP spid="16388" grpId="0" animBg="1"/>
      <p:bldP spid="16389" grpId="0" animBg="1"/>
      <p:bldP spid="1639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2034</TotalTime>
  <Words>801</Words>
  <Application>Microsoft Office PowerPoint</Application>
  <PresentationFormat>Màn hình rộng</PresentationFormat>
  <Paragraphs>121</Paragraphs>
  <Slides>29</Slides>
  <Notes>2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29</vt:i4>
      </vt:variant>
    </vt:vector>
  </HeadingPairs>
  <TitlesOfParts>
    <vt:vector size="46" baseType="lpstr">
      <vt:lpstr>.VnTime</vt:lpstr>
      <vt:lpstr>Arial</vt:lpstr>
      <vt:lpstr>Book Antiqua</vt:lpstr>
      <vt:lpstr>Calibri</vt:lpstr>
      <vt:lpstr>Cambria</vt:lpstr>
      <vt:lpstr>Century Gothic</vt:lpstr>
      <vt:lpstr>Gill Sans MT</vt:lpstr>
      <vt:lpstr>HP001 4 hàng</vt:lpstr>
      <vt:lpstr>Time new roman</vt:lpstr>
      <vt:lpstr>Times New Roman</vt:lpstr>
      <vt:lpstr>Verdana</vt:lpstr>
      <vt:lpstr>Wingdings 2</vt:lpstr>
      <vt:lpstr>Office Theme</vt:lpstr>
      <vt:lpstr>Apothecary</vt:lpstr>
      <vt:lpstr>1_Apothecary</vt:lpstr>
      <vt:lpstr>Solstice</vt:lpstr>
      <vt:lpstr>2_Apothecary</vt:lpstr>
      <vt:lpstr>Bản trình bày PowerPoint</vt:lpstr>
      <vt:lpstr>Bản trình bày PowerPoint</vt:lpstr>
      <vt:lpstr>Bản trình bày PowerPoint</vt:lpstr>
      <vt:lpstr>Câu 1: Trong câu: “Dòng sông uốn mình qua cánh đồng xanh ngắt lúa khoai” sự vật nào được nhân hóa?</vt:lpstr>
      <vt:lpstr> Câu 2: Chọn ý đúng: Bộ phận trả lời cho câu hỏi “Vì sao?” ở câu: “Đôi bàn tay mẹ gầy guộc vì những năm tháng vất vả” là: 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QuangNam IT Forum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Hà Nguyễn Thị Thu</cp:lastModifiedBy>
  <cp:revision>661</cp:revision>
  <dcterms:created xsi:type="dcterms:W3CDTF">2014-03-12T14:06:03Z</dcterms:created>
  <dcterms:modified xsi:type="dcterms:W3CDTF">2022-03-14T02:27:50Z</dcterms:modified>
</cp:coreProperties>
</file>