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16" r:id="rId2"/>
    <p:sldId id="515" r:id="rId3"/>
    <p:sldId id="291" r:id="rId4"/>
    <p:sldId id="297" r:id="rId5"/>
    <p:sldId id="294" r:id="rId6"/>
    <p:sldId id="293" r:id="rId7"/>
    <p:sldId id="295" r:id="rId8"/>
    <p:sldId id="296" r:id="rId9"/>
    <p:sldId id="517" r:id="rId10"/>
    <p:sldId id="265" r:id="rId11"/>
    <p:sldId id="301" r:id="rId12"/>
    <p:sldId id="290" r:id="rId13"/>
    <p:sldId id="299" r:id="rId14"/>
    <p:sldId id="302" r:id="rId15"/>
    <p:sldId id="303" r:id="rId16"/>
    <p:sldId id="305" r:id="rId17"/>
    <p:sldId id="257" r:id="rId18"/>
    <p:sldId id="271" r:id="rId19"/>
    <p:sldId id="269" r:id="rId20"/>
    <p:sldId id="307" r:id="rId21"/>
    <p:sldId id="285" r:id="rId22"/>
    <p:sldId id="278" r:id="rId23"/>
    <p:sldId id="280" r:id="rId24"/>
    <p:sldId id="282" r:id="rId25"/>
    <p:sldId id="283" r:id="rId26"/>
    <p:sldId id="298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C0961-1280-4284-A385-819DAD8E525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F0E309-B230-4C37-B464-FFA9BAB3AE4E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46041-B560-4672-877F-3A57A0612D67}" type="parTrans" cxnId="{BA999A97-FED7-4B87-AC8F-C438BFBA7BFB}">
      <dgm:prSet/>
      <dgm:spPr/>
      <dgm:t>
        <a:bodyPr/>
        <a:lstStyle/>
        <a:p>
          <a:endParaRPr lang="en-US"/>
        </a:p>
      </dgm:t>
    </dgm:pt>
    <dgm:pt modelId="{3E1DF59C-C0AC-4B5A-A7CE-33CCB150E501}" type="sibTrans" cxnId="{BA999A97-FED7-4B87-AC8F-C438BFBA7BFB}">
      <dgm:prSet/>
      <dgm:spPr/>
      <dgm:t>
        <a:bodyPr/>
        <a:lstStyle/>
        <a:p>
          <a:endParaRPr lang="en-US"/>
        </a:p>
      </dgm:t>
    </dgm:pt>
    <dgm:pt modelId="{386810F7-DE35-4874-93D8-3F6DCDE4419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7466FF-A02D-4521-A1B5-372C5DF9F72A}" type="parTrans" cxnId="{9322CB2C-64C5-4F19-B567-9836EC8FC227}">
      <dgm:prSet/>
      <dgm:spPr/>
      <dgm:t>
        <a:bodyPr/>
        <a:lstStyle/>
        <a:p>
          <a:endParaRPr lang="en-US"/>
        </a:p>
      </dgm:t>
    </dgm:pt>
    <dgm:pt modelId="{2D7566B9-65F9-4028-8334-2CB88438C7C5}" type="sibTrans" cxnId="{9322CB2C-64C5-4F19-B567-9836EC8FC227}">
      <dgm:prSet/>
      <dgm:spPr/>
      <dgm:t>
        <a:bodyPr/>
        <a:lstStyle/>
        <a:p>
          <a:endParaRPr lang="en-US"/>
        </a:p>
      </dgm:t>
    </dgm:pt>
    <dgm:pt modelId="{08F6DD2A-2EDB-41CD-80CF-76F34959CBBC}">
      <dgm:prSet phldrT="[Text]" custT="1"/>
      <dgm:spPr/>
      <dgm:t>
        <a:bodyPr/>
        <a:lstStyle/>
        <a:p>
          <a:pPr algn="just"/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Xây dựng khu bảo tồn động vật.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E88761-EAC4-4836-9349-1D5123A9ECD3}" type="parTrans" cxnId="{EC2F5CA2-B857-4D3A-BC58-B29420164810}">
      <dgm:prSet/>
      <dgm:spPr/>
      <dgm:t>
        <a:bodyPr/>
        <a:lstStyle/>
        <a:p>
          <a:endParaRPr lang="en-US"/>
        </a:p>
      </dgm:t>
    </dgm:pt>
    <dgm:pt modelId="{8B46FF9E-EC08-4C62-A953-8E558D1B40C5}" type="sibTrans" cxnId="{EC2F5CA2-B857-4D3A-BC58-B29420164810}">
      <dgm:prSet/>
      <dgm:spPr/>
      <dgm:t>
        <a:bodyPr/>
        <a:lstStyle/>
        <a:p>
          <a:endParaRPr lang="en-US"/>
        </a:p>
      </dgm:t>
    </dgm:pt>
    <dgm:pt modelId="{E64D8B4C-8F17-4DD9-AE57-2AE918ABFD8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BD2BE-5A57-4783-9A83-DBA794EED4C3}" type="parTrans" cxnId="{6EB2F2F0-A107-418D-8B64-8DEFA9EA60DF}">
      <dgm:prSet/>
      <dgm:spPr/>
      <dgm:t>
        <a:bodyPr/>
        <a:lstStyle/>
        <a:p>
          <a:endParaRPr lang="en-US"/>
        </a:p>
      </dgm:t>
    </dgm:pt>
    <dgm:pt modelId="{7BAE7EA5-AB41-46D5-882D-BB255798AC87}" type="sibTrans" cxnId="{6EB2F2F0-A107-418D-8B64-8DEFA9EA60DF}">
      <dgm:prSet/>
      <dgm:spPr/>
      <dgm:t>
        <a:bodyPr/>
        <a:lstStyle/>
        <a:p>
          <a:endParaRPr lang="en-US"/>
        </a:p>
      </dgm:t>
    </dgm:pt>
    <dgm:pt modelId="{2D1A241B-4059-4DBE-936C-72C6BF1B687F}">
      <dgm:prSet phldrT="[Text]" custT="1"/>
      <dgm:spPr/>
      <dgm:t>
        <a:bodyPr/>
        <a:lstStyle/>
        <a:p>
          <a:pPr algn="just"/>
          <a:r>
            <a:rPr lang="vi-VN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Tuyên truyền nâng cao ý thức của mọi người về bảo vệ các loài động vật.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5CB8D-0F3D-427C-BC6F-AB4BAE620238}" type="parTrans" cxnId="{75635A97-9447-4792-92F4-26D742344C3F}">
      <dgm:prSet/>
      <dgm:spPr/>
      <dgm:t>
        <a:bodyPr/>
        <a:lstStyle/>
        <a:p>
          <a:endParaRPr lang="en-US"/>
        </a:p>
      </dgm:t>
    </dgm:pt>
    <dgm:pt modelId="{31CEFB1A-8F94-4E04-ABC7-0AC38CB53C59}" type="sibTrans" cxnId="{75635A97-9447-4792-92F4-26D742344C3F}">
      <dgm:prSet/>
      <dgm:spPr/>
      <dgm:t>
        <a:bodyPr/>
        <a:lstStyle/>
        <a:p>
          <a:endParaRPr lang="en-US"/>
        </a:p>
      </dgm:t>
    </dgm:pt>
    <dgm:pt modelId="{5FDD8F75-68C9-40FB-B44C-D8C4454EB833}">
      <dgm:prSet phldrT="[Text]" custT="1"/>
      <dgm:spPr/>
      <dgm:t>
        <a:bodyPr/>
        <a:lstStyle/>
        <a:p>
          <a:pPr algn="just"/>
          <a:r>
            <a:rPr lang="vi-VN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Bảo vệ rừng, không chặt phá rừng, cấm săn bắt trái phép, nuôi dưỡng các loài thú quý.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37F9E-7EBD-45AB-A6D7-2F15F0E31A92}" type="sibTrans" cxnId="{55C9507D-5E03-453C-8B46-2CC6F8A122E2}">
      <dgm:prSet/>
      <dgm:spPr/>
      <dgm:t>
        <a:bodyPr/>
        <a:lstStyle/>
        <a:p>
          <a:endParaRPr lang="en-US"/>
        </a:p>
      </dgm:t>
    </dgm:pt>
    <dgm:pt modelId="{72C4724A-EA68-416E-A873-C0598432AA32}" type="parTrans" cxnId="{55C9507D-5E03-453C-8B46-2CC6F8A122E2}">
      <dgm:prSet/>
      <dgm:spPr/>
      <dgm:t>
        <a:bodyPr/>
        <a:lstStyle/>
        <a:p>
          <a:endParaRPr lang="en-US"/>
        </a:p>
      </dgm:t>
    </dgm:pt>
    <dgm:pt modelId="{12A98A21-9462-4D68-AE0D-1066F7EE11E3}" type="pres">
      <dgm:prSet presAssocID="{171C0961-1280-4284-A385-819DAD8E5258}" presName="linearFlow" presStyleCnt="0">
        <dgm:presLayoutVars>
          <dgm:dir/>
          <dgm:animLvl val="lvl"/>
          <dgm:resizeHandles val="exact"/>
        </dgm:presLayoutVars>
      </dgm:prSet>
      <dgm:spPr/>
    </dgm:pt>
    <dgm:pt modelId="{91E4E517-A55E-41D7-8314-C98E8E6514DE}" type="pres">
      <dgm:prSet presAssocID="{64F0E309-B230-4C37-B464-FFA9BAB3AE4E}" presName="composite" presStyleCnt="0"/>
      <dgm:spPr/>
    </dgm:pt>
    <dgm:pt modelId="{5F04BD9B-5A1A-4A68-AD7E-D96200C57D96}" type="pres">
      <dgm:prSet presAssocID="{64F0E309-B230-4C37-B464-FFA9BAB3AE4E}" presName="parentText" presStyleLbl="alignNode1" presStyleIdx="0" presStyleCnt="3" custLinFactNeighborY="-2630">
        <dgm:presLayoutVars>
          <dgm:chMax val="1"/>
          <dgm:bulletEnabled val="1"/>
        </dgm:presLayoutVars>
      </dgm:prSet>
      <dgm:spPr/>
    </dgm:pt>
    <dgm:pt modelId="{93E7448E-816C-4F16-8C95-BBFC761AE88E}" type="pres">
      <dgm:prSet presAssocID="{64F0E309-B230-4C37-B464-FFA9BAB3AE4E}" presName="descendantText" presStyleLbl="alignAcc1" presStyleIdx="0" presStyleCnt="3" custScaleY="155462" custLinFactNeighborX="0">
        <dgm:presLayoutVars>
          <dgm:bulletEnabled val="1"/>
        </dgm:presLayoutVars>
      </dgm:prSet>
      <dgm:spPr/>
    </dgm:pt>
    <dgm:pt modelId="{23D15CDD-5362-4DCB-89BD-61D1B42A4857}" type="pres">
      <dgm:prSet presAssocID="{3E1DF59C-C0AC-4B5A-A7CE-33CCB150E501}" presName="sp" presStyleCnt="0"/>
      <dgm:spPr/>
    </dgm:pt>
    <dgm:pt modelId="{E753E015-1182-4CD0-9E1C-B025DBEFE3E2}" type="pres">
      <dgm:prSet presAssocID="{386810F7-DE35-4874-93D8-3F6DCDE4419C}" presName="composite" presStyleCnt="0"/>
      <dgm:spPr/>
    </dgm:pt>
    <dgm:pt modelId="{7CB8FEE5-E715-4AA8-9CD6-F7CCE2462DBD}" type="pres">
      <dgm:prSet presAssocID="{386810F7-DE35-4874-93D8-3F6DCDE4419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88F743E-DCA8-4DA4-822F-E7BE349A5931}" type="pres">
      <dgm:prSet presAssocID="{386810F7-DE35-4874-93D8-3F6DCDE4419C}" presName="descendantText" presStyleLbl="alignAcc1" presStyleIdx="1" presStyleCnt="3" custScaleY="133496">
        <dgm:presLayoutVars>
          <dgm:bulletEnabled val="1"/>
        </dgm:presLayoutVars>
      </dgm:prSet>
      <dgm:spPr/>
    </dgm:pt>
    <dgm:pt modelId="{049B6499-A669-4333-B78F-51517AA722A2}" type="pres">
      <dgm:prSet presAssocID="{2D7566B9-65F9-4028-8334-2CB88438C7C5}" presName="sp" presStyleCnt="0"/>
      <dgm:spPr/>
    </dgm:pt>
    <dgm:pt modelId="{37253786-1776-45A8-B83F-8660F2321760}" type="pres">
      <dgm:prSet presAssocID="{E64D8B4C-8F17-4DD9-AE57-2AE918ABFD8B}" presName="composite" presStyleCnt="0"/>
      <dgm:spPr/>
    </dgm:pt>
    <dgm:pt modelId="{5252ADE1-28EA-41A7-8A2A-021E48815B45}" type="pres">
      <dgm:prSet presAssocID="{E64D8B4C-8F17-4DD9-AE57-2AE918ABFD8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5537940-21A4-4550-BC20-899CFA638B07}" type="pres">
      <dgm:prSet presAssocID="{E64D8B4C-8F17-4DD9-AE57-2AE918ABFD8B}" presName="descendantText" presStyleLbl="alignAcc1" presStyleIdx="2" presStyleCnt="3" custScaleY="169493">
        <dgm:presLayoutVars>
          <dgm:bulletEnabled val="1"/>
        </dgm:presLayoutVars>
      </dgm:prSet>
      <dgm:spPr/>
    </dgm:pt>
  </dgm:ptLst>
  <dgm:cxnLst>
    <dgm:cxn modelId="{C371D413-4891-4F1E-BF22-367FFBC6065A}" type="presOf" srcId="{64F0E309-B230-4C37-B464-FFA9BAB3AE4E}" destId="{5F04BD9B-5A1A-4A68-AD7E-D96200C57D96}" srcOrd="0" destOrd="0" presId="urn:microsoft.com/office/officeart/2005/8/layout/chevron2"/>
    <dgm:cxn modelId="{9322CB2C-64C5-4F19-B567-9836EC8FC227}" srcId="{171C0961-1280-4284-A385-819DAD8E5258}" destId="{386810F7-DE35-4874-93D8-3F6DCDE4419C}" srcOrd="1" destOrd="0" parTransId="{247466FF-A02D-4521-A1B5-372C5DF9F72A}" sibTransId="{2D7566B9-65F9-4028-8334-2CB88438C7C5}"/>
    <dgm:cxn modelId="{7A711A40-D4B6-41DB-8445-BCEB4D579DAA}" type="presOf" srcId="{5FDD8F75-68C9-40FB-B44C-D8C4454EB833}" destId="{93E7448E-816C-4F16-8C95-BBFC761AE88E}" srcOrd="0" destOrd="0" presId="urn:microsoft.com/office/officeart/2005/8/layout/chevron2"/>
    <dgm:cxn modelId="{55C9507D-5E03-453C-8B46-2CC6F8A122E2}" srcId="{64F0E309-B230-4C37-B464-FFA9BAB3AE4E}" destId="{5FDD8F75-68C9-40FB-B44C-D8C4454EB833}" srcOrd="0" destOrd="0" parTransId="{72C4724A-EA68-416E-A873-C0598432AA32}" sibTransId="{A4837F9E-7EBD-45AB-A6D7-2F15F0E31A92}"/>
    <dgm:cxn modelId="{8897C57D-44B8-47CC-B7AD-DE7F237336F4}" type="presOf" srcId="{08F6DD2A-2EDB-41CD-80CF-76F34959CBBC}" destId="{188F743E-DCA8-4DA4-822F-E7BE349A5931}" srcOrd="0" destOrd="0" presId="urn:microsoft.com/office/officeart/2005/8/layout/chevron2"/>
    <dgm:cxn modelId="{95A3AC91-B160-4F6A-8132-6C865193093C}" type="presOf" srcId="{386810F7-DE35-4874-93D8-3F6DCDE4419C}" destId="{7CB8FEE5-E715-4AA8-9CD6-F7CCE2462DBD}" srcOrd="0" destOrd="0" presId="urn:microsoft.com/office/officeart/2005/8/layout/chevron2"/>
    <dgm:cxn modelId="{75635A97-9447-4792-92F4-26D742344C3F}" srcId="{E64D8B4C-8F17-4DD9-AE57-2AE918ABFD8B}" destId="{2D1A241B-4059-4DBE-936C-72C6BF1B687F}" srcOrd="0" destOrd="0" parTransId="{5765CB8D-0F3D-427C-BC6F-AB4BAE620238}" sibTransId="{31CEFB1A-8F94-4E04-ABC7-0AC38CB53C59}"/>
    <dgm:cxn modelId="{BA999A97-FED7-4B87-AC8F-C438BFBA7BFB}" srcId="{171C0961-1280-4284-A385-819DAD8E5258}" destId="{64F0E309-B230-4C37-B464-FFA9BAB3AE4E}" srcOrd="0" destOrd="0" parTransId="{C8246041-B560-4672-877F-3A57A0612D67}" sibTransId="{3E1DF59C-C0AC-4B5A-A7CE-33CCB150E501}"/>
    <dgm:cxn modelId="{EC2F5CA2-B857-4D3A-BC58-B29420164810}" srcId="{386810F7-DE35-4874-93D8-3F6DCDE4419C}" destId="{08F6DD2A-2EDB-41CD-80CF-76F34959CBBC}" srcOrd="0" destOrd="0" parTransId="{76E88761-EAC4-4836-9349-1D5123A9ECD3}" sibTransId="{8B46FF9E-EC08-4C62-A953-8E558D1B40C5}"/>
    <dgm:cxn modelId="{E09EA1C1-760C-4BD8-8E00-0F7C7C72CEBD}" type="presOf" srcId="{2D1A241B-4059-4DBE-936C-72C6BF1B687F}" destId="{95537940-21A4-4550-BC20-899CFA638B07}" srcOrd="0" destOrd="0" presId="urn:microsoft.com/office/officeart/2005/8/layout/chevron2"/>
    <dgm:cxn modelId="{6F5ACDE2-E4E6-46A2-A04D-A916C9AA6345}" type="presOf" srcId="{171C0961-1280-4284-A385-819DAD8E5258}" destId="{12A98A21-9462-4D68-AE0D-1066F7EE11E3}" srcOrd="0" destOrd="0" presId="urn:microsoft.com/office/officeart/2005/8/layout/chevron2"/>
    <dgm:cxn modelId="{6EB2F2F0-A107-418D-8B64-8DEFA9EA60DF}" srcId="{171C0961-1280-4284-A385-819DAD8E5258}" destId="{E64D8B4C-8F17-4DD9-AE57-2AE918ABFD8B}" srcOrd="2" destOrd="0" parTransId="{A71BD2BE-5A57-4783-9A83-DBA794EED4C3}" sibTransId="{7BAE7EA5-AB41-46D5-882D-BB255798AC87}"/>
    <dgm:cxn modelId="{0BEC0CFE-5C36-4136-9C58-C494CB9E678F}" type="presOf" srcId="{E64D8B4C-8F17-4DD9-AE57-2AE918ABFD8B}" destId="{5252ADE1-28EA-41A7-8A2A-021E48815B45}" srcOrd="0" destOrd="0" presId="urn:microsoft.com/office/officeart/2005/8/layout/chevron2"/>
    <dgm:cxn modelId="{8FE2EDB4-D454-48F4-8AC4-C5193909255F}" type="presParOf" srcId="{12A98A21-9462-4D68-AE0D-1066F7EE11E3}" destId="{91E4E517-A55E-41D7-8314-C98E8E6514DE}" srcOrd="0" destOrd="0" presId="urn:microsoft.com/office/officeart/2005/8/layout/chevron2"/>
    <dgm:cxn modelId="{E2DEC080-1C4D-460B-97C8-2863A1356601}" type="presParOf" srcId="{91E4E517-A55E-41D7-8314-C98E8E6514DE}" destId="{5F04BD9B-5A1A-4A68-AD7E-D96200C57D96}" srcOrd="0" destOrd="0" presId="urn:microsoft.com/office/officeart/2005/8/layout/chevron2"/>
    <dgm:cxn modelId="{0C23B840-B7B4-4CE7-A78B-DD517A68E8BC}" type="presParOf" srcId="{91E4E517-A55E-41D7-8314-C98E8E6514DE}" destId="{93E7448E-816C-4F16-8C95-BBFC761AE88E}" srcOrd="1" destOrd="0" presId="urn:microsoft.com/office/officeart/2005/8/layout/chevron2"/>
    <dgm:cxn modelId="{B3D8D604-CBFE-4463-8872-556E72281CE6}" type="presParOf" srcId="{12A98A21-9462-4D68-AE0D-1066F7EE11E3}" destId="{23D15CDD-5362-4DCB-89BD-61D1B42A4857}" srcOrd="1" destOrd="0" presId="urn:microsoft.com/office/officeart/2005/8/layout/chevron2"/>
    <dgm:cxn modelId="{FBDA93FF-628B-4AC8-A487-FADF506B2519}" type="presParOf" srcId="{12A98A21-9462-4D68-AE0D-1066F7EE11E3}" destId="{E753E015-1182-4CD0-9E1C-B025DBEFE3E2}" srcOrd="2" destOrd="0" presId="urn:microsoft.com/office/officeart/2005/8/layout/chevron2"/>
    <dgm:cxn modelId="{B47056A3-6376-4DCE-B72B-E25783858475}" type="presParOf" srcId="{E753E015-1182-4CD0-9E1C-B025DBEFE3E2}" destId="{7CB8FEE5-E715-4AA8-9CD6-F7CCE2462DBD}" srcOrd="0" destOrd="0" presId="urn:microsoft.com/office/officeart/2005/8/layout/chevron2"/>
    <dgm:cxn modelId="{1AA2E581-DFA1-4CC1-B04D-E94A41D8DE14}" type="presParOf" srcId="{E753E015-1182-4CD0-9E1C-B025DBEFE3E2}" destId="{188F743E-DCA8-4DA4-822F-E7BE349A5931}" srcOrd="1" destOrd="0" presId="urn:microsoft.com/office/officeart/2005/8/layout/chevron2"/>
    <dgm:cxn modelId="{5B6F3DFB-622B-4209-8BBF-A87D1BB8ACFA}" type="presParOf" srcId="{12A98A21-9462-4D68-AE0D-1066F7EE11E3}" destId="{049B6499-A669-4333-B78F-51517AA722A2}" srcOrd="3" destOrd="0" presId="urn:microsoft.com/office/officeart/2005/8/layout/chevron2"/>
    <dgm:cxn modelId="{7C25E56B-B87C-429C-9B55-DE90E91811DB}" type="presParOf" srcId="{12A98A21-9462-4D68-AE0D-1066F7EE11E3}" destId="{37253786-1776-45A8-B83F-8660F2321760}" srcOrd="4" destOrd="0" presId="urn:microsoft.com/office/officeart/2005/8/layout/chevron2"/>
    <dgm:cxn modelId="{8F930F1D-8927-4AAA-A29A-E4D6249010A9}" type="presParOf" srcId="{37253786-1776-45A8-B83F-8660F2321760}" destId="{5252ADE1-28EA-41A7-8A2A-021E48815B45}" srcOrd="0" destOrd="0" presId="urn:microsoft.com/office/officeart/2005/8/layout/chevron2"/>
    <dgm:cxn modelId="{F35D4CBE-58CB-414F-9707-7C0A90F8A1CF}" type="presParOf" srcId="{37253786-1776-45A8-B83F-8660F2321760}" destId="{95537940-21A4-4550-BC20-899CFA638B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4BD9B-5A1A-4A68-AD7E-D96200C57D96}">
      <dsp:nvSpPr>
        <dsp:cNvPr id="0" name=""/>
        <dsp:cNvSpPr/>
      </dsp:nvSpPr>
      <dsp:spPr>
        <a:xfrm rot="5400000">
          <a:off x="-201578" y="423815"/>
          <a:ext cx="1343855" cy="940698"/>
        </a:xfrm>
        <a:prstGeom prst="chevron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692585"/>
        <a:ext cx="940698" cy="403157"/>
      </dsp:txXfrm>
    </dsp:sp>
    <dsp:sp modelId="{93E7448E-816C-4F16-8C95-BBFC761AE88E}">
      <dsp:nvSpPr>
        <dsp:cNvPr id="0" name=""/>
        <dsp:cNvSpPr/>
      </dsp:nvSpPr>
      <dsp:spPr>
        <a:xfrm rot="5400000">
          <a:off x="3424379" y="-2468459"/>
          <a:ext cx="1358683" cy="632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Bảo vệ rừng, không chặt phá rừng, cấm săn bắt trái phép, nuôi dưỡng các loài thú quý.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40698" y="81547"/>
        <a:ext cx="6259721" cy="1226033"/>
      </dsp:txXfrm>
    </dsp:sp>
    <dsp:sp modelId="{7CB8FEE5-E715-4AA8-9CD6-F7CCE2462DBD}">
      <dsp:nvSpPr>
        <dsp:cNvPr id="0" name=""/>
        <dsp:cNvSpPr/>
      </dsp:nvSpPr>
      <dsp:spPr>
        <a:xfrm rot="5400000">
          <a:off x="-201578" y="1786775"/>
          <a:ext cx="1343855" cy="940698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055545"/>
        <a:ext cx="940698" cy="403157"/>
      </dsp:txXfrm>
    </dsp:sp>
    <dsp:sp modelId="{188F743E-DCA8-4DA4-822F-E7BE349A5931}">
      <dsp:nvSpPr>
        <dsp:cNvPr id="0" name=""/>
        <dsp:cNvSpPr/>
      </dsp:nvSpPr>
      <dsp:spPr>
        <a:xfrm rot="5400000">
          <a:off x="3520674" y="-1141072"/>
          <a:ext cx="1166095" cy="632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Xây dựng khu bảo tồn động vật.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40699" y="1495827"/>
        <a:ext cx="6269122" cy="1052247"/>
      </dsp:txXfrm>
    </dsp:sp>
    <dsp:sp modelId="{5252ADE1-28EA-41A7-8A2A-021E48815B45}">
      <dsp:nvSpPr>
        <dsp:cNvPr id="0" name=""/>
        <dsp:cNvSpPr/>
      </dsp:nvSpPr>
      <dsp:spPr>
        <a:xfrm rot="5400000">
          <a:off x="-201578" y="3271610"/>
          <a:ext cx="1343855" cy="940698"/>
        </a:xfrm>
        <a:prstGeom prst="chevron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540380"/>
        <a:ext cx="940698" cy="403157"/>
      </dsp:txXfrm>
    </dsp:sp>
    <dsp:sp modelId="{95537940-21A4-4550-BC20-899CFA638B07}">
      <dsp:nvSpPr>
        <dsp:cNvPr id="0" name=""/>
        <dsp:cNvSpPr/>
      </dsp:nvSpPr>
      <dsp:spPr>
        <a:xfrm rot="5400000">
          <a:off x="3363456" y="343762"/>
          <a:ext cx="1480531" cy="632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Tuyên truyền nâng cao ý thức của mọi người về bảo vệ các loài động vật.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40699" y="2838793"/>
        <a:ext cx="6253772" cy="133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90F5C-206D-4D36-9D3E-F7259ABD61A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6CF7-92EF-4BD7-8245-E3AA51975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0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32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7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0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5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3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0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6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2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B6B80-C669-4019-B282-9DD171CC7F6A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92E69-C268-4437-BD06-24A26C63B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47E226-5F85-49ED-A1EC-105CD171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E239566-4FC2-438D-93F0-D518CF4E1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07DA7353-F2AB-40DA-9967-7881B6CE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3EB811B8-C124-484A-A536-936410B31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8C086D73-B4EF-44E9-A0FC-883D63C8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B2F68373-D81F-461A-88D5-0EAFAC2254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037B4059-B874-4017-817B-E69EC293D8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F18FEFC8-4AC2-4DAA-B3C7-AAFADA2C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2DED4-6249-4018-BE6A-ADA86A7E2709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DDE11D58-5329-4353-91A9-3FE62668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55B792F-3EC4-4316-859C-4350E0C6D2CD}"/>
              </a:ext>
            </a:extLst>
          </p:cNvPr>
          <p:cNvSpPr/>
          <p:nvPr/>
        </p:nvSpPr>
        <p:spPr>
          <a:xfrm>
            <a:off x="2036238" y="4952471"/>
            <a:ext cx="8119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TỰ NHIÊN VÀ XÃ HỘI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679" y="711122"/>
            <a:ext cx="647712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Hoạt động 1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: Các bộ phận cơ thể của thú rừng.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306285" y="3069771"/>
            <a:ext cx="5708468" cy="2664823"/>
          </a:xfrm>
          <a:prstGeom prst="wedgeEllipseCallout">
            <a:avLst>
              <a:gd name="adj1" fmla="val 83375"/>
              <a:gd name="adj2" fmla="val -360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 tên các loài thú rừng.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4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227632" y="92065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241809" y="1063239"/>
            <a:ext cx="1850065" cy="964023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Thỏ 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729829" y="1022494"/>
            <a:ext cx="1885504" cy="85945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Ngựa vằn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41809" y="2278897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Chó sói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2729829" y="161253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 tử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41809" y="3080765"/>
            <a:ext cx="1850065" cy="97820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729828" y="2205775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2765269" y="3189751"/>
            <a:ext cx="1850064" cy="97820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Gấu Bắc cực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241809" y="4419595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lộc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2714845" y="4469208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Hải cẩu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1265269" y="5330449"/>
            <a:ext cx="1850065" cy="659219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voi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Điềm báo khi sở hữu giấc chiêm bao thấy hươu tốt hay xấu - xsktmb's di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35" y="421674"/>
            <a:ext cx="6314008" cy="58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óp phần tìm hiểu biểu tượng con thỏ trong văn hóa Khmer Nam Bộ qua truyện  cổ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81" y="387740"/>
            <a:ext cx="6249962" cy="62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. House OKs bill to allow $25 bounty on coyotes - WFMJ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11" y="294710"/>
            <a:ext cx="6466060" cy="62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ũ khí bí mật&quot; đáng sợ mà hươu cao cổ chỉ sử dụng với đồng lo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9"/>
          <a:stretch/>
        </p:blipFill>
        <p:spPr bwMode="auto">
          <a:xfrm>
            <a:off x="5159274" y="207562"/>
            <a:ext cx="6538938" cy="63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hững khoảnh khắc có thật của “Vua sư tử” trong thế giới tự nhiê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01" y="254013"/>
            <a:ext cx="6262393" cy="637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gựa Vằn-Trang Trại Vườn Chim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153" y="260476"/>
            <a:ext cx="6472468" cy="63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rican Elephant | Walking With Wikis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66" y="751285"/>
            <a:ext cx="6568328" cy="58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 đặc điểm thú vị của gấu trắng Bắc Cực - VnExpre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16" y="554149"/>
            <a:ext cx="6194323" cy="581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ải cẩu và những khám phá gây sốc nhấ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61" y="294710"/>
            <a:ext cx="6395152" cy="60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á heo có thể thống trị thế giới nếu có ngón cá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61" y="753078"/>
            <a:ext cx="6388837" cy="543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uần lộc đang bị bé nhỏ hơn do hiện tượng nóng lên toàn cầu | Báo Dân trí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42" y="177676"/>
            <a:ext cx="6757180" cy="648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át hiện chức năng tàng hình của một số loài dơi - Báo Thái Bìn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6" y="103182"/>
            <a:ext cx="5264331" cy="32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5 đặc điểm thú vị của gấu trắng Bắc Cực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" y="3657601"/>
            <a:ext cx="5114689" cy="30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8354758" y="2952629"/>
            <a:ext cx="1201783" cy="495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079504" y="6205280"/>
            <a:ext cx="2108090" cy="495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Bắc cực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hỏ rừng châu Âu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6" y="3657601"/>
            <a:ext cx="5264331" cy="29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8576826" y="6260425"/>
            <a:ext cx="1612202" cy="495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rừng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Mơ thấy Sư Tử đánh con gì Trúng Độc Đắc, dự báo điềm gì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" y="209112"/>
            <a:ext cx="5457935" cy="307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325189" y="3083257"/>
            <a:ext cx="1201783" cy="495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 tử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ion PNG Image | Png images, Png,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04" y="965977"/>
            <a:ext cx="7188591" cy="54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9471" y="168813"/>
            <a:ext cx="5866227" cy="604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bên ngoài của thú rừng: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537895" y="1378634"/>
            <a:ext cx="1526346" cy="7315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48077" y="1070480"/>
            <a:ext cx="1526346" cy="7315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4558" y="3864932"/>
            <a:ext cx="1526346" cy="7315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0" idx="3"/>
          </p:cNvCxnSpPr>
          <p:nvPr/>
        </p:nvCxnSpPr>
        <p:spPr>
          <a:xfrm>
            <a:off x="1780904" y="4230692"/>
            <a:ext cx="1341119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74423" y="1490174"/>
            <a:ext cx="1162594" cy="8865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"/>
          </p:cNvCxnSpPr>
          <p:nvPr/>
        </p:nvCxnSpPr>
        <p:spPr>
          <a:xfrm flipV="1">
            <a:off x="8375301" y="1744394"/>
            <a:ext cx="1162594" cy="487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8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468879" y="809898"/>
            <a:ext cx="6165669" cy="2495005"/>
          </a:xfrm>
          <a:prstGeom prst="cloudCallout">
            <a:avLst>
              <a:gd name="adj1" fmla="val 59537"/>
              <a:gd name="adj2" fmla="val -660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đặc điểm chung của các loài thú rừng.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7128" y="3918857"/>
            <a:ext cx="917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Đều có lông mao, đẻ con và nuôi con bằng sữa. 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34535" y="3993827"/>
            <a:ext cx="849085" cy="496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025747" y="188909"/>
            <a:ext cx="6527410" cy="2771336"/>
          </a:xfrm>
          <a:prstGeom prst="cloudCallout">
            <a:avLst>
              <a:gd name="adj1" fmla="val 45513"/>
              <a:gd name="adj2" fmla="val 9203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những loài thú rừng có điểm gì khác nhau?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5760" y="3892730"/>
            <a:ext cx="506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 ăn thịt, thú ăn cỏ, thú biết bay.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541919" y="4084187"/>
            <a:ext cx="967656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678576" y="164381"/>
            <a:ext cx="9280155" cy="1314021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điểm giống và khác nhau giữa thú rừng và thú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93090"/>
              </p:ext>
            </p:extLst>
          </p:nvPr>
        </p:nvGraphicFramePr>
        <p:xfrm>
          <a:off x="300446" y="1484810"/>
          <a:ext cx="11756572" cy="51337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6445">
                  <a:extLst>
                    <a:ext uri="{9D8B030D-6E8A-4147-A177-3AD203B41FA5}">
                      <a16:colId xmlns:a16="http://schemas.microsoft.com/office/drawing/2014/main" val="3309094340"/>
                    </a:ext>
                  </a:extLst>
                </a:gridCol>
                <a:gridCol w="4666105">
                  <a:extLst>
                    <a:ext uri="{9D8B030D-6E8A-4147-A177-3AD203B41FA5}">
                      <a16:colId xmlns:a16="http://schemas.microsoft.com/office/drawing/2014/main" val="1818051392"/>
                    </a:ext>
                  </a:extLst>
                </a:gridCol>
                <a:gridCol w="4504022">
                  <a:extLst>
                    <a:ext uri="{9D8B030D-6E8A-4147-A177-3AD203B41FA5}">
                      <a16:colId xmlns:a16="http://schemas.microsoft.com/office/drawing/2014/main" val="3180409243"/>
                    </a:ext>
                  </a:extLst>
                </a:gridCol>
              </a:tblGrid>
              <a:tr h="937043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+mj-lt"/>
                        </a:rPr>
                        <a:t>So sánh</a:t>
                      </a:r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+mj-lt"/>
                        </a:rPr>
                        <a:t>Thú</a:t>
                      </a:r>
                      <a:r>
                        <a:rPr lang="vi-VN" sz="4000" baseline="0" dirty="0">
                          <a:latin typeface="+mj-lt"/>
                        </a:rPr>
                        <a:t> nhà</a:t>
                      </a:r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Thú</a:t>
                      </a:r>
                      <a:r>
                        <a:rPr lang="vi-VN" sz="4000" baseline="0" dirty="0"/>
                        <a:t> rừng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784381"/>
                  </a:ext>
                </a:extLst>
              </a:tr>
              <a:tr h="1472495">
                <a:tc>
                  <a:txBody>
                    <a:bodyPr/>
                    <a:lstStyle/>
                    <a:p>
                      <a:r>
                        <a:rPr lang="vi-VN" sz="4000" dirty="0">
                          <a:latin typeface="+mj-lt"/>
                        </a:rPr>
                        <a:t>Gi</a:t>
                      </a:r>
                      <a:r>
                        <a:rPr lang="vi-VN" sz="4000" baseline="0" dirty="0">
                          <a:latin typeface="+mj-lt"/>
                        </a:rPr>
                        <a:t>ống nhau</a:t>
                      </a:r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861099"/>
                  </a:ext>
                </a:extLst>
              </a:tr>
              <a:tr h="2724165">
                <a:tc>
                  <a:txBody>
                    <a:bodyPr/>
                    <a:lstStyle/>
                    <a:p>
                      <a:r>
                        <a:rPr lang="vi-VN" sz="4000" dirty="0">
                          <a:latin typeface="+mj-lt"/>
                        </a:rPr>
                        <a:t>Khác</a:t>
                      </a:r>
                      <a:r>
                        <a:rPr lang="vi-VN" sz="4000" baseline="0" dirty="0">
                          <a:latin typeface="+mj-lt"/>
                        </a:rPr>
                        <a:t> nhau</a:t>
                      </a:r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80165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0881" y="2701609"/>
            <a:ext cx="87042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Đều có lông mao, đẻ con, nuôi con bằng sữa.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1717" y="4177872"/>
            <a:ext cx="47069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loài thú hoang dã, thích nghi và tự kiếm sống trong tự nhiên.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0881" y="4043428"/>
            <a:ext cx="47069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con người nuôi dưỡng và thuần hóa và thích nghi với sự nuôi dưỡng, chăm sóc của con người.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5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8241" y="124600"/>
            <a:ext cx="724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Lợi ích của thú rừng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794" y="1268828"/>
            <a:ext cx="3739927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dược liệu quý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624" y="1241837"/>
            <a:ext cx="4711765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nguyên liệu làm đồ mĩ nghệ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50672" y="1241837"/>
            <a:ext cx="0" cy="47540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97224" y="2763175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hổ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7224" y="3512638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báo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8241" y="4102497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hươu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2967" y="4733615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nai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0974" y="3545849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Sừng hươu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0974" y="2763175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Sừng tê giác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7224" y="5411076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 voi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0974" y="4277419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Sừng nai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0974" y="5026002"/>
            <a:ext cx="334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Nhung hươu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5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9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-112541" y="1782850"/>
            <a:ext cx="2039816" cy="2082019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KẾT LUẬN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7005" y="1940334"/>
            <a:ext cx="872498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i="1" dirty="0">
                <a:latin typeface="+mj-lt"/>
              </a:rPr>
              <a:t>+ Cung cấp dược liệu quý, nguyên liệu làm đồ mĩ nghệ, trang trí.</a:t>
            </a:r>
            <a:endParaRPr lang="en-US" sz="4800" dirty="0">
              <a:latin typeface="+mj-lt"/>
            </a:endParaRPr>
          </a:p>
          <a:p>
            <a:r>
              <a:rPr lang="vi-VN" sz="4800" i="1" dirty="0">
                <a:latin typeface="+mj-lt"/>
              </a:rPr>
              <a:t>+ Giúp thiên nhiên, cuộc sống tươi đẹp hơn.</a:t>
            </a:r>
            <a:endParaRPr lang="en-US" sz="4800" dirty="0">
              <a:latin typeface="+mj-lt"/>
            </a:endParaRPr>
          </a:p>
          <a:p>
            <a:pPr algn="just"/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32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81806" y="1441120"/>
            <a:ext cx="673744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Hoạt động 3:</a:t>
            </a: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 Bảo vệ thú rừng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0093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90377" y="828591"/>
            <a:ext cx="8989122" cy="5173090"/>
            <a:chOff x="971549" y="10469"/>
            <a:chExt cx="7090302" cy="514349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971549" y="10469"/>
              <a:ext cx="7090302" cy="5143498"/>
              <a:chOff x="107009" y="372229"/>
              <a:chExt cx="9031129" cy="637133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09" y="372229"/>
                <a:ext cx="9031129" cy="6371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>
                <a:spLocks noChangeArrowheads="1"/>
              </p:cNvSpPr>
              <p:nvPr/>
            </p:nvSpPr>
            <p:spPr bwMode="auto">
              <a:xfrm>
                <a:off x="982626" y="1031719"/>
                <a:ext cx="4709407" cy="568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ứ  </a:t>
                </a:r>
                <a:r>
                  <a:rPr lang="en-US" altLang="en-US" sz="2400" b="1" dirty="0" err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US" sz="2400" b="1" dirty="0" err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US" sz="2400" b="1" dirty="0" err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altLang="en-US" sz="24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2022</a:t>
                </a:r>
              </a:p>
            </p:txBody>
          </p:sp>
        </p:grp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3136139" y="1036588"/>
              <a:ext cx="2908489" cy="45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Tự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nhiên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và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xã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hội</a:t>
              </a:r>
              <a:endPara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553568" y="2357176"/>
            <a:ext cx="4752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24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</a:t>
            </a:r>
            <a:r>
              <a:rPr lang="en-US" alt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D99C4FD3-FB00-46FC-B205-D873B9091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91999" cy="68636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4D185-F3D3-49A1-B339-7CA4728D0D53}"/>
              </a:ext>
            </a:extLst>
          </p:cNvPr>
          <p:cNvSpPr/>
          <p:nvPr/>
        </p:nvSpPr>
        <p:spPr>
          <a:xfrm>
            <a:off x="1525721" y="2181170"/>
            <a:ext cx="9140555" cy="1862044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11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KhỞI</a:t>
            </a:r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sto MT" panose="02040603050505030304" pitchFamily="18" charset="0"/>
                <a:cs typeface="Times New Roman" panose="02020603050405020304" pitchFamily="18" charset="0"/>
              </a:rPr>
              <a:t>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8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3"/>
    </mc:Choice>
    <mc:Fallback xmlns="">
      <p:transition spd="slow" advTm="4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57305" y="652138"/>
            <a:ext cx="6155621" cy="19976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phải bảo vệ thú rừng?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11439" y="3586927"/>
            <a:ext cx="6706436" cy="19976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thú rừng, chúng ta cần phải làm gì?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9440341"/>
              </p:ext>
            </p:extLst>
          </p:nvPr>
        </p:nvGraphicFramePr>
        <p:xfrm>
          <a:off x="2336465" y="1387881"/>
          <a:ext cx="7266745" cy="4429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otched Right Arrow 6"/>
          <p:cNvSpPr/>
          <p:nvPr/>
        </p:nvSpPr>
        <p:spPr>
          <a:xfrm>
            <a:off x="-1" y="140677"/>
            <a:ext cx="3918857" cy="1247204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bảo vệ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2884" y="3207551"/>
            <a:ext cx="109375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TÀI ĐOÁN TÊN CON VẬT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4286" y="1160126"/>
            <a:ext cx="5654112" cy="132343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9192272" y="6122774"/>
            <a:ext cx="613954" cy="5094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094615" y="6125600"/>
            <a:ext cx="512426" cy="506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01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0" y="0"/>
            <a:ext cx="11601945" cy="3069771"/>
          </a:xfrm>
          <a:prstGeom prst="cloudCallout">
            <a:avLst>
              <a:gd name="adj1" fmla="val -41904"/>
              <a:gd name="adj2" fmla="val 879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chân như bốn cột nhà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tai ve vẩy, hai ngà trắng phau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Vòi dài vắt vẻo trên đầu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rừng thích sống với nhau từng đàn.</a:t>
            </a: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55372" y="4454434"/>
            <a:ext cx="2338251" cy="87521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5 bài học cuộc sống chúng ta học được từ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3" y="3283675"/>
            <a:ext cx="5161007" cy="344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49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511578" y="0"/>
            <a:ext cx="10696354" cy="257941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gì nhảy nhót leo trèo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dầy lông lá nhăn nheo làm trò?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4136" y="2983877"/>
            <a:ext cx="2131375" cy="12441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khỉ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11578" y="3331614"/>
            <a:ext cx="862145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10868298" y="5930537"/>
            <a:ext cx="679268" cy="627017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ọn lọc những hình ảnh con khỉ đẹp, ngộ nghĩnh nhất thế giới - GIÚP B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60" y="2983877"/>
            <a:ext cx="5277937" cy="347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904253" y="0"/>
            <a:ext cx="7292016" cy="304998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gì cổ dài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Lá trên cao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lốm đốm sao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trên đồng cỏ?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91305" y="3653453"/>
            <a:ext cx="3098262" cy="9820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  <a:cs typeface="Times New Roman" panose="02020603050405020304" pitchFamily="18" charset="0"/>
              </a:rPr>
              <a:t>Con hươu cao cổ</a:t>
            </a:r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9524853" y="6217914"/>
            <a:ext cx="613954" cy="5094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ại sao hươu cao cổ không bị chóng mặt dù cổ của chúng rất dài? - DKN.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5" y="3328074"/>
            <a:ext cx="5539508" cy="32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81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272362" y="0"/>
            <a:ext cx="7783033" cy="3324952"/>
          </a:xfrm>
          <a:prstGeom prst="cloudCallout">
            <a:avLst>
              <a:gd name="adj1" fmla="val -59037"/>
              <a:gd name="adj2" fmla="val 6621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Chuyền cành mau lẹ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cái đuôi bông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Hạt dẻ thích ăn</a:t>
            </a:r>
          </a:p>
          <a:p>
            <a:pPr algn="ctr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gì thế nhỉ?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89050" y="3785191"/>
            <a:ext cx="3274828" cy="17437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sóc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Bị Sóc cắn chảy máu có nguy hiểm không? - Hoidapvisuckho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80" y="3464991"/>
            <a:ext cx="4873626" cy="325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7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920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92703" y="12218"/>
            <a:ext cx="7941798" cy="207974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  <a:p>
            <a:pPr algn="ctr">
              <a:defRPr/>
            </a:pPr>
            <a:r>
              <a:rPr lang="en-US" sz="4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Lợi ích của loài thú 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uestion2?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50187"/>
            <a:ext cx="3715398" cy="13078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lông mao.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96" y="273667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674413" y="5545421"/>
            <a:ext cx="3486289" cy="13003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 A và B đều đúng.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7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6851" y="5557638"/>
            <a:ext cx="3528004" cy="13078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Đẻ con, nuôi con bằng sữa.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7" y="1988979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28914" y="435238"/>
            <a:ext cx="8336181" cy="141348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chỉ toàn thú 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5085" y="5063575"/>
            <a:ext cx="3239173" cy="15145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+mj-lt"/>
              </a:rPr>
              <a:t>Lợn, trâu, bò, hổ.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383450" y="5063575"/>
            <a:ext cx="3714707" cy="1403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 tử, mèo, ngựa vằn, dê.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894192" y="5063575"/>
            <a:ext cx="4153282" cy="15145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Trâu, bò, lợn, chó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50" y="1988979"/>
            <a:ext cx="2934336" cy="2934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CF7B9B-A713-425A-903B-DDC494083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33" y="1988979"/>
            <a:ext cx="2934336" cy="29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92703" y="12218"/>
            <a:ext cx="7941798" cy="207974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  <a:p>
            <a:pPr algn="ctr"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Lợi ích của loài thú 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uestion2?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50187"/>
            <a:ext cx="3715398" cy="13078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Lấy thịt, sữa, làm thức ăn.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96" y="273667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674413" y="5545421"/>
            <a:ext cx="3486289" cy="13003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đều đúng.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7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6851" y="5557638"/>
            <a:ext cx="3528004" cy="130781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phân để bón ruộng và dùng làm sức kéo.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63041" y="0"/>
            <a:ext cx="7871460" cy="175042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bảo vệ thú nhà?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33" y="1889059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28833" y="5133179"/>
            <a:ext cx="3690095" cy="13903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chuồng trại nơi ẩm ướt, thiếu ánh nắng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055" y="1794587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712604" y="5156184"/>
            <a:ext cx="3339390" cy="13673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cho thú ăn.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0" y="1889059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1827" y="4823395"/>
            <a:ext cx="4103330" cy="187785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thú ăn đầy đủ, giữ môi trường sạch sẽ, tiêm thuốc phòng bệnh cho thú.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kumimoji="0" lang="en-US" sz="72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66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B1F216C-D3DE-421C-8965-2D1F237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10BCEAA-C762-46B3-A71B-056EDD24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873" y="1418412"/>
            <a:ext cx="7353167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99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199" b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3199" b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 tư ngày 30 tháng 3 năm </a:t>
            </a:r>
            <a:r>
              <a:rPr lang="en-US" altLang="en-US" sz="3199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14106-3B00-47A7-9B1D-C0918F75F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389" y="2171694"/>
            <a:ext cx="4914752" cy="58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99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altLang="en-US" sz="3199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199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nhiên</a:t>
            </a:r>
            <a:r>
              <a:rPr lang="en-US" altLang="en-US" sz="3199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199" b="1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199" b="1">
                <a:solidFill>
                  <a:schemeClr val="bg1"/>
                </a:solidFill>
                <a:latin typeface="HP001 4 hàng" panose="020B0603050302020204" pitchFamily="34" charset="0"/>
              </a:rPr>
              <a:t> Xã </a:t>
            </a:r>
            <a:r>
              <a:rPr lang="en-US" altLang="en-US" sz="3199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hội</a:t>
            </a:r>
            <a:endParaRPr lang="en-US" altLang="en-US" sz="3199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E37A05B-9C10-4ECB-9358-D0B2979FC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90" y="2924968"/>
            <a:ext cx="6334020" cy="58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altLang="en-US" sz="3199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Thú</a:t>
            </a:r>
            <a:r>
              <a:rPr lang="en-US" altLang="en-US" sz="3199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3199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en-US" sz="3199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199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64088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ách làm bài tập"/>
  <p:tag name="ISPRING_SLIDE_INDENT_LEVEL" val="0"/>
  <p:tag name="ISPRING_CUSTOM_TIMING_USED" val="1"/>
  <p:tag name="GENSWF_ADVANCE_TIME" val="42.243"/>
  <p:tag name="TIMING" val="|2.045|8.484|8.439|7.461|7.345"/>
  <p:tag name="ISPRING_SLIDE_ID_2" val="{C030BA51-227E-4A8C-BBD9-5D6E452BBD51}"/>
  <p:tag name="GENSWF_SLIDE_UID" val="{DF5452FE-AAFA-4196-804D-D6EC969A5CA1}:5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703</Words>
  <Application>Microsoft Office PowerPoint</Application>
  <PresentationFormat>Màn hình rộng</PresentationFormat>
  <Paragraphs>124</Paragraphs>
  <Slides>27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Calisto MT</vt:lpstr>
      <vt:lpstr>HP001 4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Hà Nguyễn Thị Thu</cp:lastModifiedBy>
  <cp:revision>91</cp:revision>
  <dcterms:created xsi:type="dcterms:W3CDTF">2021-03-07T06:36:19Z</dcterms:created>
  <dcterms:modified xsi:type="dcterms:W3CDTF">2022-03-29T13:15:26Z</dcterms:modified>
</cp:coreProperties>
</file>