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94" r:id="rId2"/>
    <p:sldId id="256" r:id="rId3"/>
    <p:sldId id="368" r:id="rId4"/>
    <p:sldId id="369" r:id="rId5"/>
    <p:sldId id="370" r:id="rId6"/>
    <p:sldId id="260" r:id="rId7"/>
    <p:sldId id="371" r:id="rId8"/>
    <p:sldId id="367" r:id="rId9"/>
    <p:sldId id="357" r:id="rId10"/>
    <p:sldId id="361" r:id="rId11"/>
    <p:sldId id="362" r:id="rId12"/>
    <p:sldId id="372" r:id="rId13"/>
    <p:sldId id="364" r:id="rId14"/>
    <p:sldId id="373" r:id="rId15"/>
    <p:sldId id="365" r:id="rId16"/>
    <p:sldId id="279" r:id="rId17"/>
    <p:sldId id="264" r:id="rId18"/>
    <p:sldId id="265" r:id="rId19"/>
    <p:sldId id="266" r:id="rId20"/>
    <p:sldId id="267" r:id="rId21"/>
    <p:sldId id="271" r:id="rId22"/>
    <p:sldId id="314" r:id="rId23"/>
    <p:sldId id="269" r:id="rId24"/>
    <p:sldId id="273" r:id="rId25"/>
    <p:sldId id="29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40" d="100"/>
          <a:sy n="40" d="100"/>
        </p:scale>
        <p:origin x="56" y="5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6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1185D-4FD5-4941-9FEC-76D9B0F9D9AB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xulynuoc.com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16.png"/><Relationship Id="rId7" Type="http://schemas.openxmlformats.org/officeDocument/2006/relationships/slide" Target="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slide" Target="slide23.xml"/><Relationship Id="rId5" Type="http://schemas.openxmlformats.org/officeDocument/2006/relationships/slide" Target="slide19.xml"/><Relationship Id="rId10" Type="http://schemas.openxmlformats.org/officeDocument/2006/relationships/slide" Target="slide24.xml"/><Relationship Id="rId4" Type="http://schemas.openxmlformats.org/officeDocument/2006/relationships/slide" Target="slide20.xml"/><Relationship Id="rId9" Type="http://schemas.openxmlformats.org/officeDocument/2006/relationships/slide" Target="slide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8ABA6B88-A6E9-4019-9742-3783F28B2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40121D2F-AD8B-41DE-856D-CD68573E0A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DD4C83DA-1A2F-463C-9742-50463B8DA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415C478F-BA58-4C6D-BE35-4ED29BA3F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DA458E4D-988E-4E82-A311-DD080EFE2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8E3A015-D58C-4B87-82F6-D50C3F0E0C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35C8A53F-0FB9-4FAE-B057-38C6939991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2AC424B7-34F6-4F3F-A805-13C893091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FD2CA9-E206-4373-9F09-B3C9267BA04C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CF9810D1-3680-4BD8-BEE6-53636C0CB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EABC5BEE-E9C4-48C8-BAB6-1F9C4879EF40}"/>
              </a:ext>
            </a:extLst>
          </p:cNvPr>
          <p:cNvSpPr/>
          <p:nvPr/>
        </p:nvSpPr>
        <p:spPr>
          <a:xfrm>
            <a:off x="3158498" y="4952471"/>
            <a:ext cx="587500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MÔN: ĐẠO ĐỨC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4000"/>
            <a:ext cx="12192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vi-VN" sz="4100" b="1" dirty="0"/>
              <a:t>Bài 4</a:t>
            </a:r>
            <a:r>
              <a:rPr lang="en-US" sz="4100" b="1" dirty="0"/>
              <a:t>: </a:t>
            </a:r>
            <a:r>
              <a:rPr lang="vi-VN" sz="4100" b="1" dirty="0">
                <a:solidFill>
                  <a:srgbClr val="000000"/>
                </a:solidFill>
              </a:rPr>
              <a:t>Hãy đánh dấu + vào ô trống tương ứng với sự đánh giá của em về các ý kiến dưới đây và giải thích lí do.</a:t>
            </a:r>
            <a:br>
              <a:rPr lang="vi-VN" sz="4300" dirty="0">
                <a:solidFill>
                  <a:srgbClr val="000000"/>
                </a:solidFill>
                <a:latin typeface="OpenSans"/>
              </a:rPr>
            </a:br>
            <a:endParaRPr lang="en-US" sz="43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9970250"/>
              </p:ext>
            </p:extLst>
          </p:nvPr>
        </p:nvGraphicFramePr>
        <p:xfrm>
          <a:off x="0" y="1193799"/>
          <a:ext cx="12192000" cy="5736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6248">
                  <a:extLst>
                    <a:ext uri="{9D8B030D-6E8A-4147-A177-3AD203B41FA5}">
                      <a16:colId xmlns:a16="http://schemas.microsoft.com/office/drawing/2014/main" val="671488396"/>
                    </a:ext>
                  </a:extLst>
                </a:gridCol>
                <a:gridCol w="1726301">
                  <a:extLst>
                    <a:ext uri="{9D8B030D-6E8A-4147-A177-3AD203B41FA5}">
                      <a16:colId xmlns:a16="http://schemas.microsoft.com/office/drawing/2014/main" val="3711587630"/>
                    </a:ext>
                  </a:extLst>
                </a:gridCol>
                <a:gridCol w="2589451">
                  <a:extLst>
                    <a:ext uri="{9D8B030D-6E8A-4147-A177-3AD203B41FA5}">
                      <a16:colId xmlns:a16="http://schemas.microsoft.com/office/drawing/2014/main" val="691310628"/>
                    </a:ext>
                  </a:extLst>
                </a:gridCol>
              </a:tblGrid>
              <a:tr h="1002423">
                <a:tc>
                  <a:txBody>
                    <a:bodyPr/>
                    <a:lstStyle/>
                    <a:p>
                      <a:pPr fontAlgn="t"/>
                      <a:endParaRPr lang="en-US" sz="2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47625" marB="476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</a:t>
                      </a:r>
                    </a:p>
                    <a:p>
                      <a:pPr fontAlgn="t"/>
                      <a:endParaRPr lang="en-US" sz="2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47625" marB="476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</a:t>
                      </a: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837797860"/>
                  </a:ext>
                </a:extLst>
              </a:tr>
              <a:tr h="693984">
                <a:tc>
                  <a:txBody>
                    <a:bodyPr/>
                    <a:lstStyle/>
                    <a:p>
                      <a:pPr fontAlgn="t"/>
                      <a:r>
                        <a:rPr lang="vi-VN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Nước sạch không bao giờ cạn.</a:t>
                      </a:r>
                    </a:p>
                  </a:txBody>
                  <a:tcPr marL="63500" marR="63500" marT="47625" marB="4762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0" marR="63500" marT="47625" marB="4762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0" marR="63500" marT="47625" marB="47625"/>
                </a:tc>
                <a:extLst>
                  <a:ext uri="{0D108BD9-81ED-4DB2-BD59-A6C34878D82A}">
                    <a16:rowId xmlns:a16="http://schemas.microsoft.com/office/drawing/2014/main" val="3637106231"/>
                  </a:ext>
                </a:extLst>
              </a:tr>
              <a:tr h="836636">
                <a:tc>
                  <a:txBody>
                    <a:bodyPr/>
                    <a:lstStyle/>
                    <a:p>
                      <a:pPr fontAlgn="t"/>
                      <a:r>
                        <a:rPr lang="vi-VN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Nước giếng khơi, giếng khoan không phải trả tiền nên không cần tiết kiệm.</a:t>
                      </a:r>
                    </a:p>
                  </a:txBody>
                  <a:tcPr marL="63500" marR="63500" marT="47625" marB="4762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0" marR="63500" marT="47625" marB="4762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0" marR="63500" marT="47625" marB="47625"/>
                </a:tc>
                <a:extLst>
                  <a:ext uri="{0D108BD9-81ED-4DB2-BD59-A6C34878D82A}">
                    <a16:rowId xmlns:a16="http://schemas.microsoft.com/office/drawing/2014/main" val="4222852462"/>
                  </a:ext>
                </a:extLst>
              </a:tr>
              <a:tr h="836636">
                <a:tc>
                  <a:txBody>
                    <a:bodyPr/>
                    <a:lstStyle/>
                    <a:p>
                      <a:pPr fontAlgn="t"/>
                      <a:r>
                        <a:rPr lang="vi-VN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Nguồn nước cần được giữ gìn và bảo vệ cho cuộc sống hôm nay và mai sau.</a:t>
                      </a:r>
                    </a:p>
                  </a:txBody>
                  <a:tcPr marL="63500" marR="63500" marT="47625" marB="4762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0" marR="63500" marT="47625" marB="4762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0" marR="63500" marT="47625" marB="47625"/>
                </a:tc>
                <a:extLst>
                  <a:ext uri="{0D108BD9-81ED-4DB2-BD59-A6C34878D82A}">
                    <a16:rowId xmlns:a16="http://schemas.microsoft.com/office/drawing/2014/main" val="3671366840"/>
                  </a:ext>
                </a:extLst>
              </a:tr>
              <a:tr h="836636">
                <a:tc>
                  <a:txBody>
                    <a:bodyPr/>
                    <a:lstStyle/>
                    <a:p>
                      <a:pPr fontAlgn="t"/>
                      <a:r>
                        <a:rPr lang="vi-VN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Nước thải của nhà máy, bệnh viện cần được xử lí.</a:t>
                      </a:r>
                    </a:p>
                  </a:txBody>
                  <a:tcPr marL="63500" marR="63500" marT="47625" marB="4762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0" marR="63500" marT="47625" marB="4762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0" marR="63500" marT="47625" marB="47625"/>
                </a:tc>
                <a:extLst>
                  <a:ext uri="{0D108BD9-81ED-4DB2-BD59-A6C34878D82A}">
                    <a16:rowId xmlns:a16="http://schemas.microsoft.com/office/drawing/2014/main" val="1545660473"/>
                  </a:ext>
                </a:extLst>
              </a:tr>
              <a:tr h="836636">
                <a:tc>
                  <a:txBody>
                    <a:bodyPr/>
                    <a:lstStyle/>
                    <a:p>
                      <a:pPr fontAlgn="t"/>
                      <a:r>
                        <a:rPr lang="vi-VN" sz="2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đ) Gây ô nhiễm nguồn nước là phá hoại môi trường.</a:t>
                      </a:r>
                    </a:p>
                  </a:txBody>
                  <a:tcPr marL="63500" marR="63500" marT="47625" marB="4762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0" marR="63500" marT="47625" marB="4762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0" marR="63500" marT="47625" marB="47625"/>
                </a:tc>
                <a:extLst>
                  <a:ext uri="{0D108BD9-81ED-4DB2-BD59-A6C34878D82A}">
                    <a16:rowId xmlns:a16="http://schemas.microsoft.com/office/drawing/2014/main" val="3430925096"/>
                  </a:ext>
                </a:extLst>
              </a:tr>
              <a:tr h="693984">
                <a:tc>
                  <a:txBody>
                    <a:bodyPr/>
                    <a:lstStyle/>
                    <a:p>
                      <a:pPr fontAlgn="t"/>
                      <a:r>
                        <a:rPr lang="vi-VN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e) Sử dụng nước ô nhiễm có hại cho sức khỏe.</a:t>
                      </a:r>
                    </a:p>
                  </a:txBody>
                  <a:tcPr marL="63500" marR="63500" marT="47625" marB="4762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0" marR="63500" marT="47625" marB="47625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488265757"/>
                  </a:ext>
                </a:extLst>
              </a:tr>
            </a:tbl>
          </a:graphicData>
        </a:graphic>
      </p:graphicFrame>
      <p:sp>
        <p:nvSpPr>
          <p:cNvPr id="5" name="Plus 4"/>
          <p:cNvSpPr/>
          <p:nvPr/>
        </p:nvSpPr>
        <p:spPr>
          <a:xfrm>
            <a:off x="10261600" y="2133600"/>
            <a:ext cx="1016000" cy="4572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6" name="Plus 5"/>
          <p:cNvSpPr/>
          <p:nvPr/>
        </p:nvSpPr>
        <p:spPr>
          <a:xfrm>
            <a:off x="10261600" y="2933700"/>
            <a:ext cx="1016000" cy="4572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7" name="Plus 6"/>
          <p:cNvSpPr/>
          <p:nvPr/>
        </p:nvSpPr>
        <p:spPr>
          <a:xfrm>
            <a:off x="8141855" y="3768436"/>
            <a:ext cx="1016000" cy="4572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8" name="Plus 7"/>
          <p:cNvSpPr/>
          <p:nvPr/>
        </p:nvSpPr>
        <p:spPr>
          <a:xfrm>
            <a:off x="8141855" y="4606636"/>
            <a:ext cx="1016000" cy="4572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9" name="Plus 8"/>
          <p:cNvSpPr/>
          <p:nvPr/>
        </p:nvSpPr>
        <p:spPr>
          <a:xfrm>
            <a:off x="8128000" y="5486400"/>
            <a:ext cx="1016000" cy="4572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0" name="Plus 9"/>
          <p:cNvSpPr/>
          <p:nvPr/>
        </p:nvSpPr>
        <p:spPr>
          <a:xfrm>
            <a:off x="8128000" y="6248400"/>
            <a:ext cx="1016000" cy="4572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620000" y="990600"/>
            <a:ext cx="30480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41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7800"/>
            <a:ext cx="12192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vi-VN" b="1" dirty="0">
                <a:solidFill>
                  <a:srgbClr val="000000"/>
                </a:solidFill>
                <a:latin typeface="+mj-lt"/>
              </a:rPr>
              <a:t>Bài 5:</a:t>
            </a:r>
            <a:r>
              <a:rPr lang="vi-VN" dirty="0">
                <a:solidFill>
                  <a:srgbClr val="000000"/>
                </a:solidFill>
                <a:latin typeface="+mj-lt"/>
              </a:rPr>
              <a:t>Em hãy viết những việc làm phù hợp với yêu cầu của mỗi cột dưới đây: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1010871"/>
              </p:ext>
            </p:extLst>
          </p:nvPr>
        </p:nvGraphicFramePr>
        <p:xfrm>
          <a:off x="101600" y="1600200"/>
          <a:ext cx="11988800" cy="50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7200">
                  <a:extLst>
                    <a:ext uri="{9D8B030D-6E8A-4147-A177-3AD203B41FA5}">
                      <a16:colId xmlns:a16="http://schemas.microsoft.com/office/drawing/2014/main" val="383781760"/>
                    </a:ext>
                  </a:extLst>
                </a:gridCol>
                <a:gridCol w="2997200">
                  <a:extLst>
                    <a:ext uri="{9D8B030D-6E8A-4147-A177-3AD203B41FA5}">
                      <a16:colId xmlns:a16="http://schemas.microsoft.com/office/drawing/2014/main" val="845156501"/>
                    </a:ext>
                  </a:extLst>
                </a:gridCol>
                <a:gridCol w="2997200">
                  <a:extLst>
                    <a:ext uri="{9D8B030D-6E8A-4147-A177-3AD203B41FA5}">
                      <a16:colId xmlns:a16="http://schemas.microsoft.com/office/drawing/2014/main" val="1467006115"/>
                    </a:ext>
                  </a:extLst>
                </a:gridCol>
                <a:gridCol w="2997200">
                  <a:extLst>
                    <a:ext uri="{9D8B030D-6E8A-4147-A177-3AD203B41FA5}">
                      <a16:colId xmlns:a16="http://schemas.microsoft.com/office/drawing/2014/main" val="951731393"/>
                    </a:ext>
                  </a:extLst>
                </a:gridCol>
              </a:tblGrid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ô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744124560"/>
                  </a:ext>
                </a:extLst>
              </a:tr>
              <a:tr h="3891280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211897122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0" y="2819400"/>
            <a:ext cx="3082637" cy="36576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en-US" b="1" dirty="0">
                <a:solidFill>
                  <a:srgbClr val="000000"/>
                </a:solidFill>
              </a:rPr>
              <a:t>-</a:t>
            </a:r>
            <a:r>
              <a:rPr lang="en-US" b="1" dirty="0" err="1">
                <a:solidFill>
                  <a:srgbClr val="000000"/>
                </a:solidFill>
              </a:rPr>
              <a:t>Tắt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vòi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nước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khi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không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sử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dụng</a:t>
            </a:r>
            <a:r>
              <a:rPr lang="en-US" b="1" dirty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b="1" dirty="0">
                <a:solidFill>
                  <a:srgbClr val="000000"/>
                </a:solidFill>
              </a:rPr>
              <a:t>-</a:t>
            </a:r>
            <a:r>
              <a:rPr lang="en-US" b="1" dirty="0" err="1">
                <a:solidFill>
                  <a:srgbClr val="000000"/>
                </a:solidFill>
              </a:rPr>
              <a:t>Sử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dụng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lượng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nước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hợp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lý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khi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nấu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ăn</a:t>
            </a:r>
            <a:r>
              <a:rPr lang="en-US" b="1" dirty="0">
                <a:solidFill>
                  <a:srgbClr val="000000"/>
                </a:solidFill>
              </a:rPr>
              <a:t>, </a:t>
            </a:r>
            <a:r>
              <a:rPr lang="en-US" b="1" dirty="0" err="1">
                <a:solidFill>
                  <a:srgbClr val="000000"/>
                </a:solidFill>
              </a:rPr>
              <a:t>tắm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rửa</a:t>
            </a:r>
            <a:r>
              <a:rPr lang="en-US" b="1" dirty="0">
                <a:solidFill>
                  <a:srgbClr val="000000"/>
                </a:solidFill>
              </a:rPr>
              <a:t>...</a:t>
            </a:r>
          </a:p>
          <a:p>
            <a:pPr algn="just">
              <a:lnSpc>
                <a:spcPct val="120000"/>
              </a:lnSpc>
            </a:pPr>
            <a:r>
              <a:rPr lang="en-US" b="1" dirty="0">
                <a:solidFill>
                  <a:srgbClr val="000000"/>
                </a:solidFill>
              </a:rPr>
              <a:t>-….</a:t>
            </a:r>
            <a:endParaRPr lang="en-US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82640" y="2819400"/>
            <a:ext cx="2944089" cy="35052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en-US" b="1" dirty="0">
                <a:solidFill>
                  <a:srgbClr val="000000"/>
                </a:solidFill>
              </a:rPr>
              <a:t>-</a:t>
            </a:r>
            <a:r>
              <a:rPr lang="en-US" sz="3900" b="1" dirty="0" err="1">
                <a:solidFill>
                  <a:srgbClr val="000000"/>
                </a:solidFill>
              </a:rPr>
              <a:t>Dùng</a:t>
            </a:r>
            <a:r>
              <a:rPr lang="en-US" sz="3900" b="1" dirty="0">
                <a:solidFill>
                  <a:srgbClr val="000000"/>
                </a:solidFill>
              </a:rPr>
              <a:t> </a:t>
            </a:r>
            <a:r>
              <a:rPr lang="en-US" sz="3900" b="1" dirty="0" err="1">
                <a:solidFill>
                  <a:srgbClr val="000000"/>
                </a:solidFill>
              </a:rPr>
              <a:t>xong</a:t>
            </a:r>
            <a:r>
              <a:rPr lang="en-US" sz="3900" b="1" dirty="0">
                <a:solidFill>
                  <a:srgbClr val="000000"/>
                </a:solidFill>
              </a:rPr>
              <a:t> </a:t>
            </a:r>
            <a:r>
              <a:rPr lang="en-US" sz="3900" b="1" dirty="0" err="1">
                <a:solidFill>
                  <a:srgbClr val="000000"/>
                </a:solidFill>
              </a:rPr>
              <a:t>không</a:t>
            </a:r>
            <a:r>
              <a:rPr lang="en-US" sz="3900" b="1" dirty="0">
                <a:solidFill>
                  <a:srgbClr val="000000"/>
                </a:solidFill>
              </a:rPr>
              <a:t> </a:t>
            </a:r>
            <a:r>
              <a:rPr lang="en-US" sz="3900" b="1" dirty="0" err="1">
                <a:solidFill>
                  <a:srgbClr val="000000"/>
                </a:solidFill>
              </a:rPr>
              <a:t>tắt</a:t>
            </a:r>
            <a:r>
              <a:rPr lang="en-US" sz="3900" b="1" dirty="0">
                <a:solidFill>
                  <a:srgbClr val="000000"/>
                </a:solidFill>
              </a:rPr>
              <a:t> </a:t>
            </a:r>
            <a:r>
              <a:rPr lang="en-US" sz="3900" b="1" dirty="0" err="1">
                <a:solidFill>
                  <a:srgbClr val="000000"/>
                </a:solidFill>
              </a:rPr>
              <a:t>vòi</a:t>
            </a:r>
            <a:r>
              <a:rPr lang="en-US" sz="3900" b="1" dirty="0">
                <a:solidFill>
                  <a:srgbClr val="000000"/>
                </a:solidFill>
              </a:rPr>
              <a:t> </a:t>
            </a:r>
            <a:r>
              <a:rPr lang="en-US" sz="3900" b="1" dirty="0" err="1">
                <a:solidFill>
                  <a:srgbClr val="000000"/>
                </a:solidFill>
              </a:rPr>
              <a:t>nước</a:t>
            </a:r>
            <a:endParaRPr lang="en-US" sz="3900" b="1" dirty="0">
              <a:solidFill>
                <a:srgbClr val="000000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en-US" b="1" dirty="0">
                <a:solidFill>
                  <a:srgbClr val="000000"/>
                </a:solidFill>
              </a:rPr>
              <a:t>-….</a:t>
            </a:r>
            <a:endParaRPr lang="en-US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26727" y="2819400"/>
            <a:ext cx="3149600" cy="36576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en-US" b="1" dirty="0">
                <a:solidFill>
                  <a:srgbClr val="000000"/>
                </a:solidFill>
              </a:rPr>
              <a:t>-</a:t>
            </a:r>
            <a:r>
              <a:rPr lang="en-US" b="1" dirty="0" err="1">
                <a:solidFill>
                  <a:srgbClr val="000000"/>
                </a:solidFill>
              </a:rPr>
              <a:t>Không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xả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rác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thải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vào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nguồn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nước</a:t>
            </a:r>
            <a:r>
              <a:rPr lang="en-US" b="1" dirty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b="1" dirty="0">
                <a:solidFill>
                  <a:srgbClr val="000000"/>
                </a:solidFill>
              </a:rPr>
              <a:t>-</a:t>
            </a:r>
            <a:r>
              <a:rPr lang="en-US" b="1" dirty="0" err="1">
                <a:solidFill>
                  <a:srgbClr val="000000"/>
                </a:solidFill>
              </a:rPr>
              <a:t>Giữ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vệ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sinh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nguồn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nước</a:t>
            </a:r>
            <a:r>
              <a:rPr lang="en-US" b="1" dirty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b="1" dirty="0">
                <a:solidFill>
                  <a:srgbClr val="000000"/>
                </a:solidFill>
              </a:rPr>
              <a:t>-</a:t>
            </a:r>
            <a:r>
              <a:rPr lang="en-US" b="1" dirty="0" err="1">
                <a:solidFill>
                  <a:srgbClr val="000000"/>
                </a:solidFill>
              </a:rPr>
              <a:t>Không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cho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gia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súc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tắm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rửa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bên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nguồn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nước</a:t>
            </a:r>
            <a:r>
              <a:rPr lang="en-US" b="1" dirty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b="1" dirty="0">
                <a:solidFill>
                  <a:srgbClr val="000000"/>
                </a:solidFill>
              </a:rPr>
              <a:t>-….</a:t>
            </a:r>
            <a:endParaRPr lang="en-US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042400" y="2819400"/>
            <a:ext cx="3149600" cy="3609677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en-US" b="1" dirty="0">
                <a:solidFill>
                  <a:srgbClr val="000000"/>
                </a:solidFill>
              </a:rPr>
              <a:t>-</a:t>
            </a:r>
            <a:r>
              <a:rPr lang="en-US" b="1" dirty="0" err="1">
                <a:solidFill>
                  <a:srgbClr val="000000"/>
                </a:solidFill>
              </a:rPr>
              <a:t>Xả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rác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thải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vào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nguồn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nước</a:t>
            </a:r>
            <a:r>
              <a:rPr lang="en-US" b="1" dirty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b="1" dirty="0">
                <a:solidFill>
                  <a:srgbClr val="000000"/>
                </a:solidFill>
              </a:rPr>
              <a:t>-</a:t>
            </a:r>
            <a:r>
              <a:rPr lang="en-US" b="1" dirty="0" err="1">
                <a:solidFill>
                  <a:srgbClr val="000000"/>
                </a:solidFill>
              </a:rPr>
              <a:t>Xả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nước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thải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chưa</a:t>
            </a:r>
            <a:r>
              <a:rPr lang="en-US" b="1" dirty="0">
                <a:solidFill>
                  <a:srgbClr val="000000"/>
                </a:solidFill>
              </a:rPr>
              <a:t> qua </a:t>
            </a:r>
            <a:r>
              <a:rPr lang="en-US" b="1" dirty="0" err="1">
                <a:solidFill>
                  <a:srgbClr val="000000"/>
                </a:solidFill>
              </a:rPr>
              <a:t>xử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lí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vào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sông</a:t>
            </a:r>
            <a:r>
              <a:rPr lang="en-US" b="1" dirty="0">
                <a:solidFill>
                  <a:srgbClr val="000000"/>
                </a:solidFill>
              </a:rPr>
              <a:t>, </a:t>
            </a:r>
            <a:r>
              <a:rPr lang="en-US" b="1" dirty="0" err="1">
                <a:solidFill>
                  <a:srgbClr val="000000"/>
                </a:solidFill>
              </a:rPr>
              <a:t>suối</a:t>
            </a:r>
            <a:r>
              <a:rPr lang="en-US" b="1" dirty="0">
                <a:solidFill>
                  <a:srgbClr val="000000"/>
                </a:solidFill>
              </a:rPr>
              <a:t>, </a:t>
            </a:r>
            <a:r>
              <a:rPr lang="en-US" b="1" dirty="0" err="1">
                <a:solidFill>
                  <a:srgbClr val="000000"/>
                </a:solidFill>
              </a:rPr>
              <a:t>ao</a:t>
            </a:r>
            <a:r>
              <a:rPr lang="en-US" b="1" dirty="0">
                <a:solidFill>
                  <a:srgbClr val="000000"/>
                </a:solidFill>
              </a:rPr>
              <a:t>, </a:t>
            </a:r>
            <a:r>
              <a:rPr lang="en-US" b="1" dirty="0" err="1">
                <a:solidFill>
                  <a:srgbClr val="000000"/>
                </a:solidFill>
              </a:rPr>
              <a:t>hồ</a:t>
            </a:r>
            <a:r>
              <a:rPr lang="en-US" b="1" dirty="0">
                <a:solidFill>
                  <a:srgbClr val="000000"/>
                </a:solidFill>
              </a:rPr>
              <a:t>...</a:t>
            </a:r>
          </a:p>
          <a:p>
            <a:pPr algn="just">
              <a:lnSpc>
                <a:spcPct val="120000"/>
              </a:lnSpc>
            </a:pPr>
            <a:r>
              <a:rPr lang="en-US" b="1" dirty="0">
                <a:solidFill>
                  <a:srgbClr val="000000"/>
                </a:solidFill>
              </a:rPr>
              <a:t>-….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5532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552" y="201168"/>
            <a:ext cx="6339840" cy="633679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2" descr="bao-ve-nguon-nuoc-la-bao-ve-cuoc-song-cua-chinh-chung-ta-1170x689.jpg">
            <a:extLst>
              <a:ext uri="{FF2B5EF4-FFF2-40B4-BE49-F238E27FC236}">
                <a16:creationId xmlns:a16="http://schemas.microsoft.com/office/drawing/2014/main" id="{A6D94EF4-8E16-4136-8766-0A1008ABE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480" y="265176"/>
            <a:ext cx="5145024" cy="649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256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vi-VN" sz="2700" b="1" i="1" dirty="0">
                <a:ln/>
                <a:solidFill>
                  <a:schemeClr val="accent3"/>
                </a:solidFill>
              </a:rPr>
            </a:br>
            <a:endParaRPr lang="vi-VN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76201"/>
            <a:ext cx="4368800" cy="678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1600" y="237411"/>
            <a:ext cx="7698232" cy="64427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just"/>
            <a:r>
              <a:rPr lang="vi-VN" sz="3700" b="1" i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 có biết?</a:t>
            </a:r>
          </a:p>
          <a:p>
            <a:pPr algn="just"/>
            <a:r>
              <a:rPr lang="vi-VN" sz="3700" b="1" u="sng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Nước</a:t>
            </a:r>
            <a:r>
              <a:rPr lang="vi-VN" sz="3700" b="1" u="sng" dirty="0"/>
              <a:t> </a:t>
            </a:r>
            <a:r>
              <a:rPr lang="vi-VN" sz="3700" b="1" dirty="0"/>
              <a:t>là một trong những thành phần cơ bản và cần thiết cho cơ thể con người, chiếm 50-60% cân nặng của người bình thường. Con người nhịn ăn 6-8 tuần mới có thể bị chết đói, nhưng chỉ cần mất 5-10% nước đã lâm vào tình trạng tính mạng bị đe dọa, mất đến 15-20% là coi như hết hy vọng cứu chữa.</a:t>
            </a:r>
          </a:p>
        </p:txBody>
      </p:sp>
    </p:spTree>
    <p:extLst>
      <p:ext uri="{BB962C8B-B14F-4D97-AF65-F5344CB8AC3E}">
        <p14:creationId xmlns:p14="http://schemas.microsoft.com/office/powerpoint/2010/main" val="1988598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488" y="255397"/>
            <a:ext cx="10515600" cy="1325563"/>
          </a:xfrm>
        </p:spPr>
        <p:txBody>
          <a:bodyPr/>
          <a:lstStyle/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doạn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clip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" name="Đạo đức 3 Tiết kiệm và bảo vệ nguồn nước (online-video-cutter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0275" y="1825625"/>
            <a:ext cx="7791450" cy="4351338"/>
          </a:xfrm>
        </p:spPr>
      </p:pic>
    </p:spTree>
    <p:extLst>
      <p:ext uri="{BB962C8B-B14F-4D97-AF65-F5344CB8AC3E}">
        <p14:creationId xmlns:p14="http://schemas.microsoft.com/office/powerpoint/2010/main" val="46412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6">
            <a:extLst>
              <a:ext uri="{FF2B5EF4-FFF2-40B4-BE49-F238E27FC236}">
                <a16:creationId xmlns:a16="http://schemas.microsoft.com/office/drawing/2014/main" id="{83D1DCAC-AB9D-47DE-B969-F89C27020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952" y="1089819"/>
            <a:ext cx="11582096" cy="623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defTabSz="1219170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vi-VN" altLang="en-US" sz="53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  </a:t>
            </a:r>
            <a:r>
              <a:rPr lang="vi-VN" altLang="en-US" sz="5300" b="1" u="sng" dirty="0">
                <a:solidFill>
                  <a:srgbClr val="0000FF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Ghi nhớ:</a:t>
            </a:r>
            <a:endParaRPr lang="en-US" altLang="en-US" sz="5300" b="1" u="sng" dirty="0">
              <a:solidFill>
                <a:srgbClr val="0000FF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just" defTabSz="1219170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59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   </a:t>
            </a:r>
            <a:r>
              <a:rPr lang="en-US" altLang="en-US" sz="59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Nước</a:t>
            </a:r>
            <a:r>
              <a:rPr lang="en-US" altLang="en-US" sz="59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59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en-US" sz="59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59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tài</a:t>
            </a:r>
            <a:r>
              <a:rPr lang="en-US" altLang="en-US" sz="59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59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59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59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quý</a:t>
            </a:r>
            <a:r>
              <a:rPr lang="en-US" altLang="en-US" sz="59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59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chỉ</a:t>
            </a:r>
            <a:r>
              <a:rPr lang="en-US" altLang="en-US" sz="59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59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59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59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hạn</a:t>
            </a:r>
            <a:r>
              <a:rPr lang="en-US" altLang="en-US" sz="59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vi-VN" altLang="en-US" sz="59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Vì vậy</a:t>
            </a:r>
            <a:r>
              <a:rPr lang="en-US" altLang="en-US" sz="59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59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chúng</a:t>
            </a:r>
            <a:r>
              <a:rPr lang="en-US" altLang="en-US" sz="59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ta </a:t>
            </a:r>
            <a:r>
              <a:rPr lang="en-US" altLang="en-US" sz="59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cần</a:t>
            </a:r>
            <a:r>
              <a:rPr lang="en-US" altLang="en-US" sz="59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59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phải</a:t>
            </a:r>
            <a:r>
              <a:rPr lang="en-US" altLang="en-US" sz="59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59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sử</a:t>
            </a:r>
            <a:r>
              <a:rPr lang="en-US" altLang="en-US" sz="59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59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dụng</a:t>
            </a:r>
            <a:r>
              <a:rPr lang="en-US" altLang="en-US" sz="59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59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altLang="en-US" sz="59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59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lí</a:t>
            </a:r>
            <a:r>
              <a:rPr lang="en-US" altLang="en-US" sz="59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59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tiết</a:t>
            </a:r>
            <a:r>
              <a:rPr lang="en-US" altLang="en-US" sz="59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59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kiệm</a:t>
            </a:r>
            <a:r>
              <a:rPr lang="en-US" altLang="en-US" sz="59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59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en-US" sz="59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59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bảo</a:t>
            </a:r>
            <a:r>
              <a:rPr lang="en-US" altLang="en-US" sz="59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59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vệ</a:t>
            </a:r>
            <a:r>
              <a:rPr lang="en-US" altLang="en-US" sz="59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59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nguồn</a:t>
            </a:r>
            <a:r>
              <a:rPr lang="en-US" altLang="en-US" sz="59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59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nước</a:t>
            </a:r>
            <a:r>
              <a:rPr lang="en-US" altLang="en-US" sz="59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59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altLang="en-US" sz="59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59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bị</a:t>
            </a:r>
            <a:r>
              <a:rPr lang="en-US" altLang="en-US" sz="59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ô </a:t>
            </a:r>
            <a:r>
              <a:rPr lang="en-US" altLang="en-US" sz="59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nhiễm</a:t>
            </a:r>
            <a:r>
              <a:rPr lang="en-US" altLang="en-US" sz="59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altLang="en-US" sz="5900" b="1" dirty="0">
              <a:solidFill>
                <a:srgbClr val="FF0000"/>
              </a:solidFill>
              <a:latin typeface=".VnArial" panose="020B7200000000000000" pitchFamily="34" charset="0"/>
              <a:sym typeface=".VnArial" panose="020B7200000000000000" pitchFamily="34" charset="0"/>
            </a:endParaRPr>
          </a:p>
          <a:p>
            <a:pPr algn="just" defTabSz="1219170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endParaRPr lang="vi-VN" altLang="en-US" sz="5300" b="1" u="sng" dirty="0">
              <a:solidFill>
                <a:srgbClr val="FF0000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7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8336" y="2614168"/>
            <a:ext cx="4135120" cy="1325880"/>
          </a:xfrm>
        </p:spPr>
        <p:txBody>
          <a:bodyPr>
            <a:norm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Củng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cố</a:t>
            </a:r>
            <a:endParaRPr lang="en-US" sz="8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502920" y="1474470"/>
            <a:ext cx="2819400" cy="1981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4303395" y="1474470"/>
            <a:ext cx="2819400" cy="1981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4987925" y="3713480"/>
            <a:ext cx="2819400" cy="1981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2" name="Rectangle 11">
            <a:hlinkClick r:id="rId7" action="ppaction://hlinksldjump"/>
          </p:cNvPr>
          <p:cNvSpPr/>
          <p:nvPr>
            <p:custDataLst>
              <p:tags r:id="rId1"/>
            </p:custDataLst>
          </p:nvPr>
        </p:nvSpPr>
        <p:spPr>
          <a:xfrm>
            <a:off x="1348740" y="3713480"/>
            <a:ext cx="2819400" cy="1981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3" name="Rectangle 12">
            <a:hlinkClick r:id="rId8" action="ppaction://hlinksldjump"/>
          </p:cNvPr>
          <p:cNvSpPr/>
          <p:nvPr/>
        </p:nvSpPr>
        <p:spPr>
          <a:xfrm>
            <a:off x="8098790" y="1474470"/>
            <a:ext cx="2819400" cy="1981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8600" y="292239"/>
            <a:ext cx="4495800" cy="707886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  <a:scene3d>
              <a:camera prst="orthographicFront"/>
              <a:lightRig rig="threePt" dir="t"/>
            </a:scene3d>
          </a:bodyPr>
          <a:lstStyle/>
          <a:p>
            <a:pPr algn="just"/>
            <a:r>
              <a:rPr lang="en-US" sz="4000" b="1" spc="50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Ô SỐ BÍ MẬT</a:t>
            </a:r>
          </a:p>
        </p:txBody>
      </p:sp>
      <p:sp>
        <p:nvSpPr>
          <p:cNvPr id="2" name="Rectangle 10">
            <a:hlinkClick r:id="rId9" action="ppaction://hlinksldjump"/>
          </p:cNvPr>
          <p:cNvSpPr/>
          <p:nvPr/>
        </p:nvSpPr>
        <p:spPr>
          <a:xfrm>
            <a:off x="9046845" y="3713480"/>
            <a:ext cx="2819400" cy="1981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15" name="Right Arrow 14">
            <a:hlinkClick r:id="rId10" action="ppaction://hlinksldjump"/>
          </p:cNvPr>
          <p:cNvSpPr/>
          <p:nvPr/>
        </p:nvSpPr>
        <p:spPr>
          <a:xfrm>
            <a:off x="10845165" y="6167755"/>
            <a:ext cx="887095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0" grpId="1" animBg="1"/>
      <p:bldP spid="11" grpId="0" animBg="1"/>
      <p:bldP spid="11" grpId="1" animBg="1"/>
      <p:bldP spid="12" grpId="0" bldLvl="0" animBg="1"/>
      <p:bldP spid="12" grpId="1" animBg="1"/>
      <p:bldP spid="13" grpId="0" animBg="1"/>
      <p:bldP spid="13" grpId="1" animBg="1"/>
      <p:bldP spid="2" grpId="0" bldLvl="0" animBg="1"/>
      <p:bldP spid="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tion Button: Home 6">
            <a:hlinkClick r:id="rId4" action="ppaction://hlinksldjump" highlightClick="1"/>
          </p:cNvPr>
          <p:cNvSpPr/>
          <p:nvPr/>
        </p:nvSpPr>
        <p:spPr>
          <a:xfrm>
            <a:off x="11027410" y="5932170"/>
            <a:ext cx="838200" cy="6858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32" y="2062480"/>
            <a:ext cx="9134855" cy="429768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941832" y="990092"/>
            <a:ext cx="107500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4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4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Times New Roman" panose="02020603050405020304" charset="0"/>
                <a:cs typeface="Times New Roman" panose="02020603050405020304" charset="0"/>
              </a:rPr>
              <a:t>xét</a:t>
            </a:r>
            <a:r>
              <a:rPr lang="en-US" sz="4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4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Times New Roman" panose="02020603050405020304" charset="0"/>
                <a:cs typeface="Times New Roman" panose="02020603050405020304" charset="0"/>
              </a:rPr>
              <a:t>về</a:t>
            </a:r>
            <a:r>
              <a:rPr lang="en-US" sz="4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4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Times New Roman" panose="02020603050405020304" charset="0"/>
                <a:cs typeface="Times New Roman" panose="02020603050405020304" charset="0"/>
              </a:rPr>
              <a:t>ảnh</a:t>
            </a:r>
            <a:r>
              <a:rPr lang="en-US" sz="4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Times New Roman" panose="02020603050405020304" charset="0"/>
                <a:cs typeface="Times New Roman" panose="02020603050405020304" charset="0"/>
              </a:rPr>
              <a:t>dưới</a:t>
            </a:r>
            <a:r>
              <a:rPr lang="en-US" sz="4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Times New Roman" panose="02020603050405020304" charset="0"/>
                <a:cs typeface="Times New Roman" panose="02020603050405020304" charset="0"/>
              </a:rPr>
              <a:t>đây</a:t>
            </a:r>
            <a:r>
              <a:rPr lang="en-US" sz="4400" b="1" dirty="0"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10805795" y="5923280"/>
            <a:ext cx="838200" cy="6858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Callout 2"/>
          <p:cNvSpPr/>
          <p:nvPr/>
        </p:nvSpPr>
        <p:spPr>
          <a:xfrm>
            <a:off x="2941320" y="58420"/>
            <a:ext cx="6609715" cy="3375025"/>
          </a:xfrm>
          <a:prstGeom prst="cloudCallout">
            <a:avLst>
              <a:gd name="adj1" fmla="val -46896"/>
              <a:gd name="adj2" fmla="val 5889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  <a:sym typeface="+mn-ea"/>
              </a:rPr>
              <a:t>Em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  <a:sym typeface="+mn-ea"/>
              </a:rPr>
              <a:t>sẽ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  <a:sym typeface="+mn-ea"/>
              </a:rPr>
              <a:t>làm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  <a:sym typeface="+mn-ea"/>
              </a:rPr>
              <a:t>gì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  <a:sym typeface="+mn-ea"/>
              </a:rPr>
              <a:t>để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  <a:sym typeface="+mn-ea"/>
              </a:rPr>
              <a:t>tiết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  <a:sym typeface="+mn-ea"/>
              </a:rPr>
              <a:t>kiệm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  <a:sym typeface="+mn-ea"/>
              </a:rPr>
              <a:t>nước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  <a:sym typeface="+mn-ea"/>
              </a:rPr>
              <a:t>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8" b="100000" l="0" r="89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" y="2931795"/>
            <a:ext cx="2938780" cy="3515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11760" y="2110740"/>
            <a:ext cx="11255375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8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CHÀO MỪNG QUÝ THẦY CÔ VÀ CÁC EM ĐẾN VỚI TIẾT HỌC HÔM NAY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10604500" y="5923280"/>
            <a:ext cx="838200" cy="6858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144907" y="161163"/>
            <a:ext cx="10619740" cy="48320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	a.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	b.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c.Lấy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056132" y="4186174"/>
            <a:ext cx="7978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c.Lấy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đủ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lượng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nước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cần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dùng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10887075" y="5953760"/>
            <a:ext cx="838200" cy="6858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1028065" y="2038350"/>
            <a:ext cx="10411460" cy="3477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	a.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                </a:t>
            </a:r>
          </a:p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	b.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            </a:t>
            </a:r>
          </a:p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	c.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203960" y="4850130"/>
            <a:ext cx="4584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024255" y="4713567"/>
            <a:ext cx="648072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	c.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Cả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a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b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đều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đúng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91692" y="282702"/>
            <a:ext cx="10968355" cy="132588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9939020" y="5782310"/>
            <a:ext cx="838200" cy="6858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15" descr="KT-338346-1_opt_VYQL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765300" y="1855470"/>
            <a:ext cx="8073644" cy="408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9939020" y="5752465"/>
            <a:ext cx="838200" cy="6858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1033399" y="555244"/>
            <a:ext cx="10801985" cy="48320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xà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	a.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vòi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	b.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vòi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thoa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xà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	c.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vòi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051686" y="2569591"/>
            <a:ext cx="107836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	b.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Khóa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vòi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nước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lại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khi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đang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thoa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xà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phòng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704088" y="2609850"/>
            <a:ext cx="10680192" cy="373608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    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Nước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là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nhu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cầu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cần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thiết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của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con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người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,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giữ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một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vai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trò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đặc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biệt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trong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đời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sống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sản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xuất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và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phát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triển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của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con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người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.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Vì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vậy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,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cần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phải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sử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dụng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hợp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lý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,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tiết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kiệm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và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có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ý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thức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bảo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vệ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nguồn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nước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77723" y="3129724"/>
            <a:ext cx="113684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TIẾT HỌC ĐẾN ĐÂY LÀ KẾT THÚC!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962" y="2616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6441" y="2067164"/>
            <a:ext cx="10515600" cy="146103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ta?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12962" y="4203640"/>
            <a:ext cx="10515600" cy="146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84668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2401"/>
            <a:ext cx="5689600" cy="347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6400" y="5105400"/>
            <a:ext cx="4165600" cy="1219200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vi-VN" sz="53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Thiếu nước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3200400"/>
            <a:ext cx="7010400" cy="3460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215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86001"/>
            <a:ext cx="10972800" cy="4525963"/>
          </a:xfrm>
        </p:spPr>
        <p:txBody>
          <a:bodyPr/>
          <a:lstStyle/>
          <a:p>
            <a:endParaRPr lang="vi-VN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2" y="326805"/>
            <a:ext cx="10858500" cy="462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46400" y="5334000"/>
            <a:ext cx="62992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vi-VN" sz="53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Nước nhiễm mặn</a:t>
            </a:r>
          </a:p>
        </p:txBody>
      </p:sp>
    </p:spTree>
    <p:extLst>
      <p:ext uri="{BB962C8B-B14F-4D97-AF65-F5344CB8AC3E}">
        <p14:creationId xmlns:p14="http://schemas.microsoft.com/office/powerpoint/2010/main" val="3305425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4432" y="1484091"/>
            <a:ext cx="2253615" cy="1325880"/>
          </a:xfrm>
        </p:spPr>
        <p:txBody>
          <a:bodyPr/>
          <a:lstStyle/>
          <a:p>
            <a:r>
              <a:rPr lang="en-US" sz="4000" u="sng" dirty="0" err="1">
                <a:latin typeface="Times New Roman" panose="02020603050405020304" charset="0"/>
                <a:cs typeface="Times New Roman" panose="02020603050405020304" charset="0"/>
              </a:rPr>
              <a:t>Đạo</a:t>
            </a:r>
            <a:r>
              <a:rPr lang="en-US" sz="4000" u="sng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u="sng" dirty="0" err="1">
                <a:latin typeface="Times New Roman" panose="02020603050405020304" charset="0"/>
                <a:cs typeface="Times New Roman" panose="02020603050405020304" charset="0"/>
              </a:rPr>
              <a:t>đức</a:t>
            </a:r>
            <a:endParaRPr lang="en-US" sz="4000" u="sng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160780" y="3080577"/>
            <a:ext cx="1019619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TIẾT KIỆM VÀ BẢO VỆ NGUỒN NƯỚC</a:t>
            </a:r>
          </a:p>
          <a:p>
            <a:pPr algn="ctr"/>
            <a:r>
              <a:rPr lang="en-US" sz="40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sz="40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40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 2)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24619" y="419299"/>
            <a:ext cx="10785113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" y="45720"/>
            <a:ext cx="11999976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nay:</a:t>
            </a:r>
          </a:p>
        </p:txBody>
      </p:sp>
      <p:pic>
        <p:nvPicPr>
          <p:cNvPr id="4" name="Đạo đức 3 Tiết kiệm và bảo vệ nguồn nước (online-video-cutter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" y="1442855"/>
            <a:ext cx="10570464" cy="5054148"/>
          </a:xfrm>
        </p:spPr>
      </p:pic>
    </p:spTree>
    <p:extLst>
      <p:ext uri="{BB962C8B-B14F-4D97-AF65-F5344CB8AC3E}">
        <p14:creationId xmlns:p14="http://schemas.microsoft.com/office/powerpoint/2010/main" val="301563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442720"/>
            <a:ext cx="11603355" cy="4734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a)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hoạt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dùng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b)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			Ô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nhiễm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c)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				  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phí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		  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87193" y="2222246"/>
            <a:ext cx="353568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98997" y="2246449"/>
            <a:ext cx="353568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585788" y="2279279"/>
            <a:ext cx="353568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10409" y="3609139"/>
            <a:ext cx="353568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885255" y="3609139"/>
            <a:ext cx="353568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377735" y="4912661"/>
            <a:ext cx="353568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610979" y="4912661"/>
            <a:ext cx="353568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719521" y="5602973"/>
            <a:ext cx="353568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409004" y="5602973"/>
            <a:ext cx="353568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125490" y="101121"/>
            <a:ext cx="11968744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3/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764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" y="381000"/>
            <a:ext cx="12192000" cy="6096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vi-VN" sz="4300" dirty="0">
                <a:solidFill>
                  <a:srgbClr val="FF0000"/>
                </a:solidFill>
                <a:latin typeface="+mj-lt"/>
              </a:rPr>
              <a:t>3.</a:t>
            </a:r>
            <a:r>
              <a:rPr lang="vi-VN" sz="4300" dirty="0">
                <a:latin typeface="+mj-lt"/>
              </a:rPr>
              <a:t> </a:t>
            </a:r>
            <a:r>
              <a:rPr lang="vi-VN" sz="4300" dirty="0">
                <a:solidFill>
                  <a:srgbClr val="FF0000"/>
                </a:solidFill>
                <a:latin typeface="+mj-lt"/>
              </a:rPr>
              <a:t>Nhận xét tình hình nước sinh hoạt  nơi em ở hiện nay bằng cách đánh dấu + vào ô trống phù hợp.</a:t>
            </a:r>
          </a:p>
          <a:p>
            <a:pPr marL="685783" indent="-685783">
              <a:buAutoNum type="alphaLcParenR"/>
            </a:pPr>
            <a:r>
              <a:rPr lang="vi-VN" sz="4300" dirty="0">
                <a:latin typeface="+mj-lt"/>
              </a:rPr>
              <a:t>Về lượng nước sinh hoạt:</a:t>
            </a:r>
          </a:p>
          <a:p>
            <a:pPr marL="0" indent="0">
              <a:buNone/>
            </a:pPr>
            <a:r>
              <a:rPr lang="vi-VN" sz="4300" dirty="0">
                <a:latin typeface="+mj-lt"/>
              </a:rPr>
              <a:t>Thiếu                       Thừa                       Đủ dùng</a:t>
            </a:r>
          </a:p>
          <a:p>
            <a:pPr marL="685783" indent="-685783">
              <a:buAutoNum type="alphaLcParenR" startAt="2"/>
            </a:pPr>
            <a:r>
              <a:rPr lang="vi-VN" sz="4300" dirty="0">
                <a:latin typeface="+mj-lt"/>
              </a:rPr>
              <a:t>Về chất lượng nước:</a:t>
            </a:r>
          </a:p>
          <a:p>
            <a:pPr marL="0" indent="0">
              <a:buNone/>
            </a:pPr>
            <a:r>
              <a:rPr lang="vi-VN" sz="4300" dirty="0">
                <a:latin typeface="+mj-lt"/>
              </a:rPr>
              <a:t>Sạch                         Ô nhiễm</a:t>
            </a:r>
          </a:p>
          <a:p>
            <a:pPr marL="0" indent="0">
              <a:buNone/>
            </a:pPr>
            <a:r>
              <a:rPr lang="vi-VN" sz="4300" dirty="0">
                <a:latin typeface="+mj-lt"/>
              </a:rPr>
              <a:t>c)  Về cách sử dụng nước:</a:t>
            </a:r>
          </a:p>
          <a:p>
            <a:pPr marL="0" indent="0">
              <a:buNone/>
            </a:pPr>
            <a:r>
              <a:rPr lang="vi-VN" sz="4300" dirty="0">
                <a:latin typeface="+mj-lt"/>
              </a:rPr>
              <a:t>Tiết kiệm                                    Lãng phí</a:t>
            </a:r>
          </a:p>
          <a:p>
            <a:pPr marL="0" indent="0">
              <a:buNone/>
            </a:pPr>
            <a:r>
              <a:rPr lang="vi-VN" sz="4300" dirty="0">
                <a:latin typeface="+mj-lt"/>
              </a:rPr>
              <a:t>Giữ gìn sạch sẽ                 Làm ô nhiễm nước</a:t>
            </a:r>
          </a:p>
        </p:txBody>
      </p:sp>
      <p:sp>
        <p:nvSpPr>
          <p:cNvPr id="4" name="Rectangle 3"/>
          <p:cNvSpPr/>
          <p:nvPr/>
        </p:nvSpPr>
        <p:spPr>
          <a:xfrm>
            <a:off x="1701800" y="2216536"/>
            <a:ext cx="711200" cy="457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6031025" y="2198926"/>
            <a:ext cx="711200" cy="457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6659039" y="3484001"/>
            <a:ext cx="711200" cy="457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9499600" y="4800600"/>
            <a:ext cx="711200" cy="457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10336081" y="5444515"/>
            <a:ext cx="711200" cy="457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2336800" y="4904873"/>
            <a:ext cx="711200" cy="457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sp>
        <p:nvSpPr>
          <p:cNvPr id="10" name="Rectangle 9"/>
          <p:cNvSpPr/>
          <p:nvPr/>
        </p:nvSpPr>
        <p:spPr>
          <a:xfrm>
            <a:off x="3820142" y="5520715"/>
            <a:ext cx="711200" cy="457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sp>
        <p:nvSpPr>
          <p:cNvPr id="11" name="Rectangle 10"/>
          <p:cNvSpPr/>
          <p:nvPr/>
        </p:nvSpPr>
        <p:spPr>
          <a:xfrm>
            <a:off x="11048718" y="2233169"/>
            <a:ext cx="711200" cy="457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cxnSp>
        <p:nvCxnSpPr>
          <p:cNvPr id="26" name="Straight Connector 25"/>
          <p:cNvCxnSpPr/>
          <p:nvPr/>
        </p:nvCxnSpPr>
        <p:spPr>
          <a:xfrm>
            <a:off x="11404318" y="2309369"/>
            <a:ext cx="0" cy="3048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1124918" y="2495560"/>
            <a:ext cx="558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466707" y="3522101"/>
            <a:ext cx="711200" cy="457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cxnSp>
        <p:nvCxnSpPr>
          <p:cNvPr id="30" name="Straight Connector 29"/>
          <p:cNvCxnSpPr/>
          <p:nvPr/>
        </p:nvCxnSpPr>
        <p:spPr>
          <a:xfrm>
            <a:off x="1823066" y="3560201"/>
            <a:ext cx="759" cy="381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542907" y="3745332"/>
            <a:ext cx="558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693358" y="4953000"/>
            <a:ext cx="0" cy="3048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413000" y="5105400"/>
            <a:ext cx="558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184647" y="5596915"/>
            <a:ext cx="0" cy="3048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3896342" y="5749315"/>
            <a:ext cx="558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59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956</Words>
  <Application>Microsoft Office PowerPoint</Application>
  <PresentationFormat>Màn hình rộng</PresentationFormat>
  <Paragraphs>105</Paragraphs>
  <Slides>25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25</vt:i4>
      </vt:variant>
    </vt:vector>
  </HeadingPairs>
  <TitlesOfParts>
    <vt:vector size="32" baseType="lpstr">
      <vt:lpstr>.VnArial</vt:lpstr>
      <vt:lpstr>Arial</vt:lpstr>
      <vt:lpstr>Calibri</vt:lpstr>
      <vt:lpstr>Calibri Light</vt:lpstr>
      <vt:lpstr>OpenSans</vt:lpstr>
      <vt:lpstr>Times New Roman</vt:lpstr>
      <vt:lpstr>Office Theme</vt:lpstr>
      <vt:lpstr>Bản trình bày PowerPoint</vt:lpstr>
      <vt:lpstr>Bản trình bày PowerPoint</vt:lpstr>
      <vt:lpstr>Khởi động</vt:lpstr>
      <vt:lpstr>Bản trình bày PowerPoint</vt:lpstr>
      <vt:lpstr>Bản trình bày PowerPoint</vt:lpstr>
      <vt:lpstr>Đạo đức</vt:lpstr>
      <vt:lpstr>Cùng tìm hiểu nguyên nhân nguồn nước hiện nay:</vt:lpstr>
      <vt:lpstr>Bản trình bày PowerPoint</vt:lpstr>
      <vt:lpstr>Bản trình bày PowerPoint</vt:lpstr>
      <vt:lpstr>Bài 4: Hãy đánh dấu + vào ô trống tương ứng với sự đánh giá của em về các ý kiến dưới đây và giải thích lí do. </vt:lpstr>
      <vt:lpstr>Bài 5:Em hãy viết những việc làm phù hợp với yêu cầu của mỗi cột dưới đây:</vt:lpstr>
      <vt:lpstr>Em đã biết sử dụng tiết kiệm nguồn nước ở nhà cũng như ở trường chưa? Hãy kể những việc làm của em?</vt:lpstr>
      <vt:lpstr> </vt:lpstr>
      <vt:lpstr>Xem doạn clip và kể tên những việc làm bảo vệ nguồn nước:</vt:lpstr>
      <vt:lpstr>Bản trình bày PowerPoint</vt:lpstr>
      <vt:lpstr>Củng cố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Hành động dưới đây là đúng hay sai?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TO UYEN</dc:creator>
  <cp:lastModifiedBy>Hà Nguyễn Thị Thu</cp:lastModifiedBy>
  <cp:revision>112</cp:revision>
  <dcterms:created xsi:type="dcterms:W3CDTF">2020-05-30T03:11:00Z</dcterms:created>
  <dcterms:modified xsi:type="dcterms:W3CDTF">2022-04-11T09:34:25Z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1033-11.2.0.10017</vt:lpwstr>
  </property>
</Properties>
</file>