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mp3" ContentType="audio/mpeg"/>
  <Default Extension="png" ContentType="image/png"/>
  <Default Extension="rels" ContentType="application/vnd.openxmlformats-package.relationships+xml"/>
  <Default Extension="vml" ContentType="application/vnd.openxmlformats-officedocument.vmlDrawing"/>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3" r:id="rId2"/>
    <p:sldId id="277" r:id="rId3"/>
    <p:sldId id="256" r:id="rId4"/>
    <p:sldId id="259" r:id="rId5"/>
    <p:sldId id="257" r:id="rId6"/>
    <p:sldId id="258" r:id="rId7"/>
    <p:sldId id="260" r:id="rId8"/>
    <p:sldId id="261" r:id="rId9"/>
    <p:sldId id="267" r:id="rId10"/>
    <p:sldId id="268" r:id="rId11"/>
    <p:sldId id="269" r:id="rId12"/>
    <p:sldId id="270" r:id="rId13"/>
    <p:sldId id="271" r:id="rId14"/>
    <p:sldId id="272" r:id="rId15"/>
    <p:sldId id="273" r:id="rId16"/>
    <p:sldId id="274" r:id="rId17"/>
    <p:sldId id="276" r:id="rId1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56" autoAdjust="0"/>
  </p:normalViewPr>
  <p:slideViewPr>
    <p:cSldViewPr>
      <p:cViewPr varScale="1">
        <p:scale>
          <a:sx n="56" d="100"/>
          <a:sy n="56" d="100"/>
        </p:scale>
        <p:origin x="780" y="40"/>
      </p:cViewPr>
      <p:guideLst>
        <p:guide orient="horz" pos="2160"/>
        <p:guide pos="383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130B1B-B46A-4A61-A051-485DC907F36E}" type="datetimeFigureOut">
              <a:rPr lang="en-US" smtClean="0"/>
              <a:pPr/>
              <a:t>5/5/2022</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01F36B-51F6-485A-83B9-7C989F919177}" type="slidenum">
              <a:rPr lang="en-US" smtClean="0"/>
              <a:pPr/>
              <a:t>‹#›</a:t>
            </a:fld>
            <a:endParaRPr lang="en-US"/>
          </a:p>
        </p:txBody>
      </p:sp>
    </p:spTree>
    <p:extLst>
      <p:ext uri="{BB962C8B-B14F-4D97-AF65-F5344CB8AC3E}">
        <p14:creationId xmlns:p14="http://schemas.microsoft.com/office/powerpoint/2010/main" val="416835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3796" name="Slide Number Placeholder 3"/>
          <p:cNvSpPr>
            <a:spLocks noGrp="1" noChangeArrowheads="1"/>
          </p:cNvSpPr>
          <p:nvPr>
            <p:ph type="sldNum" sz="quarter" idx="5"/>
          </p:nvPr>
        </p:nvSpPr>
        <p:spPr bwMode="auto">
          <a:xfrm>
            <a:off x="3884613" y="8685213"/>
            <a:ext cx="2971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B6C979-8FA5-4988-BCF7-2F6E9EB4A37B}" type="slidenum">
              <a:rPr lang="en-US" altLang="en-US" smtClean="0">
                <a:latin typeface="Calibri" pitchFamily="34" charset="0"/>
              </a:rPr>
              <a:pPr eaLnBrk="1" hangingPunct="1"/>
              <a:t>2</a:t>
            </a:fld>
            <a:endParaRPr lang="en-US" altLang="en-US">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423EA563-026B-45A2-B2D4-C4DC94D9F63A}" type="slidenum">
              <a:rPr lang="en-US"/>
              <a:pPr/>
              <a:t>15</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F20044A-76FF-4391-85B7-FD5986AF1B93}" type="slidenum">
              <a:rPr lang="en-US"/>
              <a:pPr/>
              <a:t>16</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t>Click vào</a:t>
            </a:r>
            <a:r>
              <a:rPr lang="en-US" baseline="0"/>
              <a:t> các con vật để đi đên thử thách</a:t>
            </a:r>
          </a:p>
          <a:p>
            <a:pPr marL="228600" indent="-228600">
              <a:buAutoNum type="arabicPeriod"/>
            </a:pPr>
            <a:r>
              <a:rPr lang="en-US" baseline="0"/>
              <a:t>Tại slide câu hỏi, click vào dế mèn để quay về. </a:t>
            </a:r>
          </a:p>
          <a:p>
            <a:pPr marL="228600" indent="-228600">
              <a:buAutoNum type="arabicPeriod"/>
            </a:pPr>
            <a:r>
              <a:rPr lang="en-US" baseline="0"/>
              <a:t>Tại slide này, click vào dế mèn để đi tới bài học</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pPr/>
              <a:t>4</a:t>
            </a:fld>
            <a:endParaRPr lang="en-US"/>
          </a:p>
        </p:txBody>
      </p:sp>
    </p:spTree>
    <p:extLst>
      <p:ext uri="{BB962C8B-B14F-4D97-AF65-F5344CB8AC3E}">
        <p14:creationId xmlns:p14="http://schemas.microsoft.com/office/powerpoint/2010/main" val="183465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pPr/>
              <a:t>5</a:t>
            </a:fld>
            <a:endParaRPr lang="en-US"/>
          </a:p>
        </p:txBody>
      </p:sp>
    </p:spTree>
    <p:extLst>
      <p:ext uri="{BB962C8B-B14F-4D97-AF65-F5344CB8AC3E}">
        <p14:creationId xmlns:p14="http://schemas.microsoft.com/office/powerpoint/2010/main" val="386984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pPr/>
              <a:t>6</a:t>
            </a:fld>
            <a:endParaRPr lang="en-US"/>
          </a:p>
        </p:txBody>
      </p:sp>
    </p:spTree>
    <p:extLst>
      <p:ext uri="{BB962C8B-B14F-4D97-AF65-F5344CB8AC3E}">
        <p14:creationId xmlns:p14="http://schemas.microsoft.com/office/powerpoint/2010/main" val="67018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click vào dế mèn để quay về. </a:t>
            </a:r>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pPr/>
              <a:t>7</a:t>
            </a:fld>
            <a:endParaRPr lang="en-US"/>
          </a:p>
        </p:txBody>
      </p:sp>
    </p:spTree>
    <p:extLst>
      <p:ext uri="{BB962C8B-B14F-4D97-AF65-F5344CB8AC3E}">
        <p14:creationId xmlns:p14="http://schemas.microsoft.com/office/powerpoint/2010/main" val="331238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4FF4F43-15D4-4B87-BCAD-CEF2D3BD1211}" type="slidenum">
              <a:rPr lang="en-US"/>
              <a:pPr/>
              <a:t>9</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F171B151-891E-48BC-ABF0-F408DB2B7339}" type="slidenum">
              <a:rPr lang="en-US"/>
              <a:pPr/>
              <a:t>11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01F36B-51F6-485A-83B9-7C989F919177}"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B37A53C-E13C-437A-A1A8-00FC526ECFDF}" type="slidenum">
              <a:rPr lang="en-US"/>
              <a:pPr/>
              <a:t>14</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3106DE-82AF-4959-ABBD-AE80F29DA5F3}"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5558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1725229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1207187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3106DE-82AF-4959-ABBD-AE80F29DA5F3}"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248832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3106DE-82AF-4959-ABBD-AE80F29DA5F3}"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49188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3106DE-82AF-4959-ABBD-AE80F29DA5F3}"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225892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3106DE-82AF-4959-ABBD-AE80F29DA5F3}"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122489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3106DE-82AF-4959-ABBD-AE80F29DA5F3}"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121846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3106DE-82AF-4959-ABBD-AE80F29DA5F3}"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350337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2717730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3106DE-82AF-4959-ABBD-AE80F29DA5F3}"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B866CE-99AF-4D5B-8327-3B2D359D6606}" type="slidenum">
              <a:rPr lang="en-US" smtClean="0"/>
              <a:pPr/>
              <a:t>‹#›</a:t>
            </a:fld>
            <a:endParaRPr lang="en-US"/>
          </a:p>
        </p:txBody>
      </p:sp>
    </p:spTree>
    <p:extLst>
      <p:ext uri="{BB962C8B-B14F-4D97-AF65-F5344CB8AC3E}">
        <p14:creationId xmlns:p14="http://schemas.microsoft.com/office/powerpoint/2010/main" val="3105505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5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3106DE-82AF-4959-ABBD-AE80F29DA5F3}" type="datetimeFigureOut">
              <a:rPr lang="en-US" smtClean="0"/>
              <a:pPr/>
              <a:t>5/5/2022</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866CE-99AF-4D5B-8327-3B2D359D6606}" type="slidenum">
              <a:rPr lang="en-US" smtClean="0"/>
              <a:pPr/>
              <a:t>‹#›</a:t>
            </a:fld>
            <a:endParaRPr lang="en-US"/>
          </a:p>
        </p:txBody>
      </p:sp>
    </p:spTree>
    <p:extLst>
      <p:ext uri="{BB962C8B-B14F-4D97-AF65-F5344CB8AC3E}">
        <p14:creationId xmlns:p14="http://schemas.microsoft.com/office/powerpoint/2010/main" val="248087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24.w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1.wav"/><Relationship Id="rId7" Type="http://schemas.openxmlformats.org/officeDocument/2006/relationships/image" Target="../media/image28.gif"/><Relationship Id="rId2" Type="http://schemas.openxmlformats.org/officeDocument/2006/relationships/slideLayout" Target="../slideLayouts/slideLayout7.xml"/><Relationship Id="rId1" Type="http://schemas.openxmlformats.org/officeDocument/2006/relationships/audio" Target="file:///E:\AN%20-%20LOP%203\bai%20giang%20Pow\gi&#225;o%20&#225;n%20&#273;i&#7879;n%20t&#7917;%20TNXH%20-%20Phan%20Th&#7883;%20An%20l&#7899;p%203\Ca-Nha-Thuong-Nhau.mp3" TargetMode="Externa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10.xml"/><Relationship Id="rId18" Type="http://schemas.openxmlformats.org/officeDocument/2006/relationships/slide" Target="slide5.xml"/><Relationship Id="rId3" Type="http://schemas.openxmlformats.org/officeDocument/2006/relationships/slide" Target="slide11.xml"/><Relationship Id="rId7" Type="http://schemas.openxmlformats.org/officeDocument/2006/relationships/slide" Target="slide9.xml"/><Relationship Id="rId12" Type="http://schemas.openxmlformats.org/officeDocument/2006/relationships/image" Target="../media/image14.pn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slide" Target="slide6.xml"/><Relationship Id="rId5" Type="http://schemas.openxmlformats.org/officeDocument/2006/relationships/slide" Target="slide8.xml"/><Relationship Id="rId15" Type="http://schemas.openxmlformats.org/officeDocument/2006/relationships/slide" Target="slide12.xml"/><Relationship Id="rId10" Type="http://schemas.openxmlformats.org/officeDocument/2006/relationships/image" Target="../media/image13.png"/><Relationship Id="rId19" Type="http://schemas.openxmlformats.org/officeDocument/2006/relationships/image" Target="../media/image17.png"/><Relationship Id="rId4" Type="http://schemas.openxmlformats.org/officeDocument/2006/relationships/image" Target="../media/image10.png"/><Relationship Id="rId9" Type="http://schemas.openxmlformats.org/officeDocument/2006/relationships/slide" Target="slide7.xml"/><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5" Type="http://schemas.microsoft.com/office/2007/relationships/hdphoto" Target="../media/hdphoto2.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1E4ED87-AD03-4ECF-9379-CC62DDB345CE}"/>
              </a:ext>
            </a:extLst>
          </p:cNvPr>
          <p:cNvSpPr>
            <a:spLocks noGrp="1"/>
          </p:cNvSpPr>
          <p:nvPr>
            <p:ph type="title"/>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3075" name="Rectangle 3">
            <a:extLst>
              <a:ext uri="{FF2B5EF4-FFF2-40B4-BE49-F238E27FC236}">
                <a16:creationId xmlns:a16="http://schemas.microsoft.com/office/drawing/2014/main" id="{A1796AF0-302E-42D4-8FA1-5522ECF56DF2}"/>
              </a:ext>
            </a:extLst>
          </p:cNvPr>
          <p:cNvSpPr>
            <a:spLocks noGrp="1"/>
          </p:cNvSpPr>
          <p:nvPr>
            <p:ph type="body" idx="1"/>
          </p:nvPr>
        </p:nvSpPr>
        <p:spPr/>
        <p:txBody>
          <a:body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3076" name="Picture 4" descr="B8">
            <a:extLst>
              <a:ext uri="{FF2B5EF4-FFF2-40B4-BE49-F238E27FC236}">
                <a16:creationId xmlns:a16="http://schemas.microsoft.com/office/drawing/2014/main" id="{0544003E-E865-47DD-969A-01D05BD92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83"/>
            <a:ext cx="12161838" cy="684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6">
            <a:extLst>
              <a:ext uri="{FF2B5EF4-FFF2-40B4-BE49-F238E27FC236}">
                <a16:creationId xmlns:a16="http://schemas.microsoft.com/office/drawing/2014/main" id="{1AFDA0CF-BBA6-4E0F-9679-9DA01F4E7254}"/>
              </a:ext>
            </a:extLst>
          </p:cNvPr>
          <p:cNvSpPr>
            <a:spLocks noChangeArrowheads="1"/>
          </p:cNvSpPr>
          <p:nvPr/>
        </p:nvSpPr>
        <p:spPr bwMode="auto">
          <a:xfrm>
            <a:off x="1744042" y="732704"/>
            <a:ext cx="8209240" cy="456069"/>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chemeClr val="accent6">
                    <a:lumMod val="50000"/>
                  </a:schemeClr>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chemeClr val="accent6">
                    <a:lumMod val="50000"/>
                  </a:schemeClr>
                </a:solidFill>
                <a:latin typeface="Times New Roman" panose="02020603050405020304" pitchFamily="18" charset="0"/>
                <a:cs typeface="Times New Roman" panose="02020603050405020304" pitchFamily="18" charset="0"/>
              </a:rPr>
              <a:t>TRƯỜNG TIỂU HỌC ĐÔ THỊ VIỆT HƯNG</a:t>
            </a:r>
          </a:p>
        </p:txBody>
      </p:sp>
      <p:pic>
        <p:nvPicPr>
          <p:cNvPr id="3078" name="Picture 7" descr="BAR_EL~1">
            <a:extLst>
              <a:ext uri="{FF2B5EF4-FFF2-40B4-BE49-F238E27FC236}">
                <a16:creationId xmlns:a16="http://schemas.microsoft.com/office/drawing/2014/main" id="{1E790714-2EFF-408B-9B33-ED0C706FDA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001161" y="1397805"/>
            <a:ext cx="3876586" cy="5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4" descr="1018265obiutmb6vk">
            <a:extLst>
              <a:ext uri="{FF2B5EF4-FFF2-40B4-BE49-F238E27FC236}">
                <a16:creationId xmlns:a16="http://schemas.microsoft.com/office/drawing/2014/main" id="{C5542A32-AC7F-4998-B705-BBFFA5793C3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32081" y="3600026"/>
            <a:ext cx="760115" cy="284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5" descr="1018265obiutmb6vk">
            <a:extLst>
              <a:ext uri="{FF2B5EF4-FFF2-40B4-BE49-F238E27FC236}">
                <a16:creationId xmlns:a16="http://schemas.microsoft.com/office/drawing/2014/main" id="{37CE4F3D-3FB5-477F-82AA-0CE5EF473EA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473778" y="5035799"/>
            <a:ext cx="760115" cy="2128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6" descr="Bauernbar">
            <a:extLst>
              <a:ext uri="{FF2B5EF4-FFF2-40B4-BE49-F238E27FC236}">
                <a16:creationId xmlns:a16="http://schemas.microsoft.com/office/drawing/2014/main" id="{E75F371C-31A5-40E6-A4DD-7BFDA4487C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7144" y="3581023"/>
            <a:ext cx="4484678" cy="123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2" name="WordArt 19">
            <a:extLst>
              <a:ext uri="{FF2B5EF4-FFF2-40B4-BE49-F238E27FC236}">
                <a16:creationId xmlns:a16="http://schemas.microsoft.com/office/drawing/2014/main" id="{83E6E8D9-932E-4455-BAAC-3ADA2093A52C}"/>
              </a:ext>
            </a:extLst>
          </p:cNvPr>
          <p:cNvSpPr>
            <a:spLocks noChangeArrowheads="1" noChangeShapeType="1" noTextEdit="1"/>
          </p:cNvSpPr>
          <p:nvPr/>
        </p:nvSpPr>
        <p:spPr bwMode="auto">
          <a:xfrm>
            <a:off x="3745678" y="4890109"/>
            <a:ext cx="5031539" cy="981816"/>
          </a:xfrm>
          <a:prstGeom prst="rect">
            <a:avLst/>
          </a:prstGeom>
        </p:spPr>
        <p:txBody>
          <a:bodyPr wrap="none" fromWordArt="1">
            <a:prstTxWarp prst="textPlain">
              <a:avLst>
                <a:gd name="adj" fmla="val 50000"/>
              </a:avLst>
            </a:prstTxWarp>
          </a:bodyPr>
          <a:lstStyle/>
          <a:p>
            <a:pPr algn="ctr"/>
            <a:r>
              <a:rPr lang="en-US" sz="3591" kern="10">
                <a:ln w="9525">
                  <a:solidFill>
                    <a:srgbClr val="0000FF"/>
                  </a:solidFill>
                  <a:round/>
                  <a:headEnd/>
                  <a:tailEnd/>
                </a:ln>
                <a:solidFill>
                  <a:srgbClr val="C00000"/>
                </a:solidFill>
                <a:latin typeface="Times New Roman" panose="02020603050405020304" pitchFamily="18" charset="0"/>
                <a:cs typeface="Times New Roman" panose="02020603050405020304" pitchFamily="18" charset="0"/>
              </a:rPr>
              <a:t>MÔN: TOÁN</a:t>
            </a:r>
          </a:p>
        </p:txBody>
      </p:sp>
      <p:sp>
        <p:nvSpPr>
          <p:cNvPr id="3" name="Rectangle 2">
            <a:extLst>
              <a:ext uri="{FF2B5EF4-FFF2-40B4-BE49-F238E27FC236}">
                <a16:creationId xmlns:a16="http://schemas.microsoft.com/office/drawing/2014/main" id="{28F4CF50-EB0A-48F6-9F55-EBD53D4463FE}"/>
              </a:ext>
            </a:extLst>
          </p:cNvPr>
          <p:cNvSpPr/>
          <p:nvPr/>
        </p:nvSpPr>
        <p:spPr>
          <a:xfrm>
            <a:off x="2204334" y="3110704"/>
            <a:ext cx="7696163" cy="291694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7" b="1" dirty="0">
                <a:ln w="24500" cmpd="dbl">
                  <a:solidFill>
                    <a:schemeClr val="accent2">
                      <a:shade val="85000"/>
                      <a:satMod val="155000"/>
                    </a:schemeClr>
                  </a:solidFill>
                  <a:prstDash val="solid"/>
                  <a:miter lim="800000"/>
                </a:ln>
                <a:solidFill>
                  <a:srgbClr val="0000FF"/>
                </a:solidFill>
                <a:effectLst>
                  <a:outerShdw blurRad="38100" dist="38100" dir="7020000" algn="tl">
                    <a:srgbClr val="000000">
                      <a:alpha val="35000"/>
                    </a:srgbClr>
                  </a:outerShdw>
                </a:effectLst>
                <a:latin typeface="Times New Roman" pitchFamily="18" charset="0"/>
                <a:cs typeface="Times New Roman" pitchFamily="18" charset="0"/>
              </a:rPr>
              <a:t>KHỐI 3</a:t>
            </a:r>
          </a:p>
        </p:txBody>
      </p:sp>
      <p:pic>
        <p:nvPicPr>
          <p:cNvPr id="3084" name="Hình ảnh 3">
            <a:extLst>
              <a:ext uri="{FF2B5EF4-FFF2-40B4-BE49-F238E27FC236}">
                <a16:creationId xmlns:a16="http://schemas.microsoft.com/office/drawing/2014/main" id="{3856803D-5D32-4A2B-9167-76D71D177D4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5450" y="532118"/>
            <a:ext cx="1306975" cy="1340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248" name="Text Box 64"/>
          <p:cNvSpPr txBox="1">
            <a:spLocks noChangeArrowheads="1"/>
          </p:cNvSpPr>
          <p:nvPr/>
        </p:nvSpPr>
        <p:spPr bwMode="auto">
          <a:xfrm>
            <a:off x="1366011" y="571480"/>
            <a:ext cx="9860456" cy="1754326"/>
          </a:xfrm>
          <a:prstGeom prst="rect">
            <a:avLst/>
          </a:prstGeom>
          <a:solidFill>
            <a:srgbClr val="FFFF00"/>
          </a:solidFill>
          <a:ln w="9525" algn="ctr">
            <a:noFill/>
            <a:miter lim="800000"/>
            <a:headEnd/>
            <a:tailEnd/>
          </a:ln>
        </p:spPr>
        <p:txBody>
          <a:bodyPr wrap="square">
            <a:spAutoFit/>
          </a:bodyPr>
          <a:lstStyle/>
          <a:p>
            <a:pPr eaLnBrk="0" hangingPunct="0">
              <a:spcBef>
                <a:spcPct val="50000"/>
              </a:spcBef>
            </a:pPr>
            <a:r>
              <a:rPr lang="en-US" sz="3600" b="1" u="sng">
                <a:solidFill>
                  <a:srgbClr val="0000CC"/>
                </a:solidFill>
                <a:latin typeface="Times New Roman" pitchFamily="18" charset="0"/>
              </a:rPr>
              <a:t>Bài toán</a:t>
            </a:r>
            <a:r>
              <a:rPr lang="en-US" sz="3600" b="1">
                <a:solidFill>
                  <a:srgbClr val="0000CC"/>
                </a:solidFill>
                <a:latin typeface="Times New Roman" pitchFamily="18" charset="0"/>
              </a:rPr>
              <a:t>:</a:t>
            </a:r>
            <a:r>
              <a:rPr lang="en-US" sz="3600" b="1">
                <a:solidFill>
                  <a:srgbClr val="000000"/>
                </a:solidFill>
                <a:latin typeface="Times New Roman" pitchFamily="18" charset="0"/>
              </a:rPr>
              <a:t> Có 35 lít mật ong đựng đều vào 7 can. Nếu có 10 lít mật ong thì đựng đều vào mấy can như thế?</a:t>
            </a:r>
          </a:p>
        </p:txBody>
      </p:sp>
      <p:sp>
        <p:nvSpPr>
          <p:cNvPr id="349252" name="Text Box 68"/>
          <p:cNvSpPr txBox="1">
            <a:spLocks noChangeArrowheads="1"/>
          </p:cNvSpPr>
          <p:nvPr/>
        </p:nvSpPr>
        <p:spPr bwMode="auto">
          <a:xfrm>
            <a:off x="2432368" y="3062288"/>
            <a:ext cx="2939111" cy="519112"/>
          </a:xfrm>
          <a:prstGeom prst="rect">
            <a:avLst/>
          </a:prstGeom>
          <a:noFill/>
          <a:ln w="9525" algn="ctr">
            <a:noFill/>
            <a:miter lim="800000"/>
            <a:headEnd/>
            <a:tailEnd/>
          </a:ln>
        </p:spPr>
        <p:txBody>
          <a:bodyPr>
            <a:spAutoFit/>
          </a:bodyPr>
          <a:lstStyle/>
          <a:p>
            <a:pPr algn="ctr" eaLnBrk="0" hangingPunct="0">
              <a:spcBef>
                <a:spcPct val="50000"/>
              </a:spcBef>
            </a:pPr>
            <a:r>
              <a:rPr lang="en-US" sz="2800" b="1" i="1" u="sng">
                <a:solidFill>
                  <a:srgbClr val="0000CC"/>
                </a:solidFill>
                <a:latin typeface="Times New Roman" pitchFamily="18" charset="0"/>
              </a:rPr>
              <a:t>Bài giải</a:t>
            </a:r>
          </a:p>
        </p:txBody>
      </p:sp>
      <p:sp>
        <p:nvSpPr>
          <p:cNvPr id="349260" name="Text Box 76"/>
          <p:cNvSpPr txBox="1">
            <a:spLocks noChangeArrowheads="1"/>
          </p:cNvSpPr>
          <p:nvPr/>
        </p:nvSpPr>
        <p:spPr bwMode="auto">
          <a:xfrm>
            <a:off x="810789" y="3595688"/>
            <a:ext cx="6689011" cy="519112"/>
          </a:xfrm>
          <a:prstGeom prst="rect">
            <a:avLst/>
          </a:prstGeom>
          <a:noFill/>
          <a:ln w="9525" algn="ctr">
            <a:noFill/>
            <a:miter lim="800000"/>
            <a:headEnd/>
            <a:tailEnd/>
          </a:ln>
        </p:spPr>
        <p:txBody>
          <a:bodyPr>
            <a:spAutoFit/>
          </a:bodyPr>
          <a:lstStyle/>
          <a:p>
            <a:pPr algn="ctr" eaLnBrk="0" hangingPunct="0">
              <a:spcBef>
                <a:spcPct val="50000"/>
              </a:spcBef>
            </a:pPr>
            <a:r>
              <a:rPr lang="en-US" sz="2800" b="1" i="1">
                <a:solidFill>
                  <a:srgbClr val="000000"/>
                </a:solidFill>
                <a:latin typeface="Times New Roman" pitchFamily="18" charset="0"/>
              </a:rPr>
              <a:t>Số lít mật ong trong mỗi can là:</a:t>
            </a:r>
          </a:p>
        </p:txBody>
      </p:sp>
      <p:sp>
        <p:nvSpPr>
          <p:cNvPr id="349261" name="Text Box 77"/>
          <p:cNvSpPr txBox="1">
            <a:spLocks noChangeArrowheads="1"/>
          </p:cNvSpPr>
          <p:nvPr/>
        </p:nvSpPr>
        <p:spPr bwMode="auto">
          <a:xfrm>
            <a:off x="1824276" y="4129088"/>
            <a:ext cx="4357992" cy="519112"/>
          </a:xfrm>
          <a:prstGeom prst="rect">
            <a:avLst/>
          </a:prstGeom>
          <a:noFill/>
          <a:ln w="9525" algn="ctr">
            <a:noFill/>
            <a:miter lim="800000"/>
            <a:headEnd/>
            <a:tailEnd/>
          </a:ln>
        </p:spPr>
        <p:txBody>
          <a:bodyPr>
            <a:spAutoFit/>
          </a:bodyPr>
          <a:lstStyle/>
          <a:p>
            <a:pPr algn="ctr" eaLnBrk="0" hangingPunct="0">
              <a:spcBef>
                <a:spcPct val="50000"/>
              </a:spcBef>
            </a:pPr>
            <a:r>
              <a:rPr lang="en-US" sz="2800" b="1" i="1">
                <a:solidFill>
                  <a:srgbClr val="000000"/>
                </a:solidFill>
                <a:latin typeface="Times New Roman" pitchFamily="18" charset="0"/>
              </a:rPr>
              <a:t>35 : 7 = 5 (l)</a:t>
            </a:r>
          </a:p>
        </p:txBody>
      </p:sp>
      <p:sp>
        <p:nvSpPr>
          <p:cNvPr id="349262" name="Text Box 78"/>
          <p:cNvSpPr txBox="1">
            <a:spLocks noChangeArrowheads="1"/>
          </p:cNvSpPr>
          <p:nvPr/>
        </p:nvSpPr>
        <p:spPr bwMode="auto">
          <a:xfrm>
            <a:off x="-101349" y="4586288"/>
            <a:ext cx="8310589" cy="519112"/>
          </a:xfrm>
          <a:prstGeom prst="rect">
            <a:avLst/>
          </a:prstGeom>
          <a:noFill/>
          <a:ln w="9525" algn="ctr">
            <a:noFill/>
            <a:miter lim="800000"/>
            <a:headEnd/>
            <a:tailEnd/>
          </a:ln>
        </p:spPr>
        <p:txBody>
          <a:bodyPr>
            <a:spAutoFit/>
          </a:bodyPr>
          <a:lstStyle/>
          <a:p>
            <a:pPr algn="ctr" eaLnBrk="0" hangingPunct="0">
              <a:spcBef>
                <a:spcPct val="50000"/>
              </a:spcBef>
            </a:pPr>
            <a:r>
              <a:rPr lang="en-US" sz="2800" b="1" i="1">
                <a:solidFill>
                  <a:srgbClr val="000000"/>
                </a:solidFill>
                <a:latin typeface="Times New Roman" pitchFamily="18" charset="0"/>
              </a:rPr>
              <a:t>Số can cần có để đựng 10 lít mật ong là:</a:t>
            </a:r>
            <a:r>
              <a:rPr lang="en-US" sz="2400" b="1" i="1">
                <a:solidFill>
                  <a:srgbClr val="000000"/>
                </a:solidFill>
                <a:latin typeface="Times New Roman" pitchFamily="18" charset="0"/>
              </a:rPr>
              <a:t>   </a:t>
            </a:r>
          </a:p>
        </p:txBody>
      </p:sp>
      <p:sp>
        <p:nvSpPr>
          <p:cNvPr id="349263" name="Text Box 79"/>
          <p:cNvSpPr txBox="1">
            <a:spLocks noChangeArrowheads="1"/>
          </p:cNvSpPr>
          <p:nvPr/>
        </p:nvSpPr>
        <p:spPr bwMode="auto">
          <a:xfrm>
            <a:off x="1520230" y="5043488"/>
            <a:ext cx="5168781" cy="519112"/>
          </a:xfrm>
          <a:prstGeom prst="rect">
            <a:avLst/>
          </a:prstGeom>
          <a:noFill/>
          <a:ln w="9525" algn="ctr">
            <a:noFill/>
            <a:miter lim="800000"/>
            <a:headEnd/>
            <a:tailEnd/>
          </a:ln>
        </p:spPr>
        <p:txBody>
          <a:bodyPr>
            <a:spAutoFit/>
          </a:bodyPr>
          <a:lstStyle/>
          <a:p>
            <a:pPr algn="ctr" eaLnBrk="0" hangingPunct="0">
              <a:spcBef>
                <a:spcPct val="50000"/>
              </a:spcBef>
            </a:pPr>
            <a:r>
              <a:rPr lang="en-US" sz="2800" b="1" i="1">
                <a:solidFill>
                  <a:srgbClr val="000000"/>
                </a:solidFill>
                <a:latin typeface="Times New Roman" pitchFamily="18" charset="0"/>
              </a:rPr>
              <a:t> 10 : 5 = 2 (can)</a:t>
            </a:r>
          </a:p>
        </p:txBody>
      </p:sp>
      <p:sp>
        <p:nvSpPr>
          <p:cNvPr id="349264" name="Text Box 80"/>
          <p:cNvSpPr txBox="1">
            <a:spLocks noChangeArrowheads="1"/>
          </p:cNvSpPr>
          <p:nvPr/>
        </p:nvSpPr>
        <p:spPr bwMode="auto">
          <a:xfrm>
            <a:off x="3851249" y="5500688"/>
            <a:ext cx="3445854" cy="519112"/>
          </a:xfrm>
          <a:prstGeom prst="rect">
            <a:avLst/>
          </a:prstGeom>
          <a:noFill/>
          <a:ln w="9525" algn="ctr">
            <a:noFill/>
            <a:miter lim="800000"/>
            <a:headEnd/>
            <a:tailEnd/>
          </a:ln>
        </p:spPr>
        <p:txBody>
          <a:bodyPr>
            <a:spAutoFit/>
          </a:bodyPr>
          <a:lstStyle/>
          <a:p>
            <a:pPr algn="ctr" eaLnBrk="0" hangingPunct="0">
              <a:spcBef>
                <a:spcPct val="50000"/>
              </a:spcBef>
            </a:pPr>
            <a:r>
              <a:rPr lang="en-US" sz="2800" b="1" i="1">
                <a:solidFill>
                  <a:srgbClr val="000000"/>
                </a:solidFill>
                <a:latin typeface="Times New Roman" pitchFamily="18" charset="0"/>
              </a:rPr>
              <a:t>Đáp số: 2 can</a:t>
            </a:r>
          </a:p>
        </p:txBody>
      </p:sp>
      <p:sp>
        <p:nvSpPr>
          <p:cNvPr id="49172" name="AutoShape 20"/>
          <p:cNvSpPr>
            <a:spLocks/>
          </p:cNvSpPr>
          <p:nvPr/>
        </p:nvSpPr>
        <p:spPr bwMode="auto">
          <a:xfrm>
            <a:off x="7601149" y="3810000"/>
            <a:ext cx="202697" cy="609600"/>
          </a:xfrm>
          <a:prstGeom prst="rightBrace">
            <a:avLst>
              <a:gd name="adj1" fmla="val 33333"/>
              <a:gd name="adj2" fmla="val 50000"/>
            </a:avLst>
          </a:prstGeom>
          <a:noFill/>
          <a:ln w="38100">
            <a:solidFill>
              <a:srgbClr val="FF0000"/>
            </a:solidFill>
            <a:round/>
            <a:headEnd/>
            <a:tailEnd/>
          </a:ln>
          <a:effectLst/>
        </p:spPr>
        <p:txBody>
          <a:bodyPr wrap="none" anchor="ctr"/>
          <a:lstStyle/>
          <a:p>
            <a:endParaRPr lang="en-US"/>
          </a:p>
        </p:txBody>
      </p:sp>
      <p:sp>
        <p:nvSpPr>
          <p:cNvPr id="49173" name="Text Box 21"/>
          <p:cNvSpPr txBox="1">
            <a:spLocks noChangeArrowheads="1"/>
          </p:cNvSpPr>
          <p:nvPr/>
        </p:nvSpPr>
        <p:spPr bwMode="auto">
          <a:xfrm>
            <a:off x="7905195" y="3810000"/>
            <a:ext cx="3952597" cy="457200"/>
          </a:xfrm>
          <a:prstGeom prst="rect">
            <a:avLst/>
          </a:prstGeom>
          <a:noFill/>
          <a:ln w="9525">
            <a:noFill/>
            <a:miter lim="800000"/>
            <a:headEnd/>
            <a:tailEnd/>
          </a:ln>
          <a:effectLst/>
        </p:spPr>
        <p:txBody>
          <a:bodyPr>
            <a:spAutoFit/>
          </a:bodyPr>
          <a:lstStyle/>
          <a:p>
            <a:pPr>
              <a:spcBef>
                <a:spcPct val="50000"/>
              </a:spcBef>
            </a:pPr>
            <a:r>
              <a:rPr lang="en-US" sz="2400" b="1">
                <a:solidFill>
                  <a:srgbClr val="FF0000"/>
                </a:solidFill>
                <a:latin typeface="Times New Roman" pitchFamily="18" charset="0"/>
              </a:rPr>
              <a:t>Bước rút về đơn vị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9172"/>
                                        </p:tgtEl>
                                        <p:attrNameLst>
                                          <p:attrName>style.visibility</p:attrName>
                                        </p:attrNameLst>
                                      </p:cBhvr>
                                      <p:to>
                                        <p:strVal val="visible"/>
                                      </p:to>
                                    </p:set>
                                    <p:animEffect transition="in" filter="fade">
                                      <p:cBhvr>
                                        <p:cTn id="7" dur="800" decel="100000"/>
                                        <p:tgtEl>
                                          <p:spTgt spid="49172"/>
                                        </p:tgtEl>
                                      </p:cBhvr>
                                    </p:animEffect>
                                    <p:anim calcmode="lin" valueType="num">
                                      <p:cBhvr>
                                        <p:cTn id="8" dur="800" decel="100000" fill="hold"/>
                                        <p:tgtEl>
                                          <p:spTgt spid="49172"/>
                                        </p:tgtEl>
                                        <p:attrNameLst>
                                          <p:attrName>style.rotation</p:attrName>
                                        </p:attrNameLst>
                                      </p:cBhvr>
                                      <p:tavLst>
                                        <p:tav tm="0">
                                          <p:val>
                                            <p:fltVal val="-90"/>
                                          </p:val>
                                        </p:tav>
                                        <p:tav tm="100000">
                                          <p:val>
                                            <p:fltVal val="0"/>
                                          </p:val>
                                        </p:tav>
                                      </p:tavLst>
                                    </p:anim>
                                    <p:anim calcmode="lin" valueType="num">
                                      <p:cBhvr>
                                        <p:cTn id="9" dur="800" decel="100000" fill="hold"/>
                                        <p:tgtEl>
                                          <p:spTgt spid="49172"/>
                                        </p:tgtEl>
                                        <p:attrNameLst>
                                          <p:attrName>ppt_x</p:attrName>
                                        </p:attrNameLst>
                                      </p:cBhvr>
                                      <p:tavLst>
                                        <p:tav tm="0">
                                          <p:val>
                                            <p:strVal val="#ppt_x+0.4"/>
                                          </p:val>
                                        </p:tav>
                                        <p:tav tm="100000">
                                          <p:val>
                                            <p:strVal val="#ppt_x-0.05"/>
                                          </p:val>
                                        </p:tav>
                                      </p:tavLst>
                                    </p:anim>
                                    <p:anim calcmode="lin" valueType="num">
                                      <p:cBhvr>
                                        <p:cTn id="10" dur="800" decel="100000" fill="hold"/>
                                        <p:tgtEl>
                                          <p:spTgt spid="4917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917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917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49173"/>
                                        </p:tgtEl>
                                        <p:attrNameLst>
                                          <p:attrName>style.visibility</p:attrName>
                                        </p:attrNameLst>
                                      </p:cBhvr>
                                      <p:to>
                                        <p:strVal val="visible"/>
                                      </p:to>
                                    </p:set>
                                    <p:animEffect transition="in" filter="fade">
                                      <p:cBhvr>
                                        <p:cTn id="15" dur="800" decel="100000"/>
                                        <p:tgtEl>
                                          <p:spTgt spid="49173"/>
                                        </p:tgtEl>
                                      </p:cBhvr>
                                    </p:animEffect>
                                    <p:anim calcmode="lin" valueType="num">
                                      <p:cBhvr>
                                        <p:cTn id="16" dur="800" decel="100000" fill="hold"/>
                                        <p:tgtEl>
                                          <p:spTgt spid="49173"/>
                                        </p:tgtEl>
                                        <p:attrNameLst>
                                          <p:attrName>style.rotation</p:attrName>
                                        </p:attrNameLst>
                                      </p:cBhvr>
                                      <p:tavLst>
                                        <p:tav tm="0">
                                          <p:val>
                                            <p:fltVal val="-90"/>
                                          </p:val>
                                        </p:tav>
                                        <p:tav tm="100000">
                                          <p:val>
                                            <p:fltVal val="0"/>
                                          </p:val>
                                        </p:tav>
                                      </p:tavLst>
                                    </p:anim>
                                    <p:anim calcmode="lin" valueType="num">
                                      <p:cBhvr>
                                        <p:cTn id="17" dur="800" decel="100000" fill="hold"/>
                                        <p:tgtEl>
                                          <p:spTgt spid="49173"/>
                                        </p:tgtEl>
                                        <p:attrNameLst>
                                          <p:attrName>ppt_x</p:attrName>
                                        </p:attrNameLst>
                                      </p:cBhvr>
                                      <p:tavLst>
                                        <p:tav tm="0">
                                          <p:val>
                                            <p:strVal val="#ppt_x+0.4"/>
                                          </p:val>
                                        </p:tav>
                                        <p:tav tm="100000">
                                          <p:val>
                                            <p:strVal val="#ppt_x-0.05"/>
                                          </p:val>
                                        </p:tav>
                                      </p:tavLst>
                                    </p:anim>
                                    <p:anim calcmode="lin" valueType="num">
                                      <p:cBhvr>
                                        <p:cTn id="18" dur="800" decel="100000" fill="hold"/>
                                        <p:tgtEl>
                                          <p:spTgt spid="4917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917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917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2" grpId="0" animBg="1"/>
      <p:bldP spid="491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2"/>
          <p:cNvGraphicFramePr>
            <a:graphicFrameLocks noChangeAspect="1"/>
          </p:cNvGraphicFramePr>
          <p:nvPr/>
        </p:nvGraphicFramePr>
        <p:xfrm>
          <a:off x="8335926" y="4822825"/>
          <a:ext cx="152023" cy="215900"/>
        </p:xfrm>
        <a:graphic>
          <a:graphicData uri="http://schemas.openxmlformats.org/presentationml/2006/ole">
            <mc:AlternateContent xmlns:mc="http://schemas.openxmlformats.org/markup-compatibility/2006">
              <mc:Choice xmlns:v="urn:schemas-microsoft-com:vml" Requires="v">
                <p:oleObj spid="_x0000_s2056" name="Equation" r:id="rId4" imgW="114120" imgH="215640" progId="Equation.3">
                  <p:embed/>
                </p:oleObj>
              </mc:Choice>
              <mc:Fallback>
                <p:oleObj name="Equation" r:id="rId4" imgW="114120" imgH="215640" progId="Equation.3">
                  <p:embed/>
                  <p:pic>
                    <p:nvPicPr>
                      <p:cNvPr id="0" name="Object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5926" y="4822825"/>
                        <a:ext cx="152023"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23"/>
          <p:cNvGraphicFramePr>
            <a:graphicFrameLocks noChangeAspect="1"/>
          </p:cNvGraphicFramePr>
          <p:nvPr/>
        </p:nvGraphicFramePr>
        <p:xfrm>
          <a:off x="8335926" y="4822825"/>
          <a:ext cx="152023" cy="215900"/>
        </p:xfrm>
        <a:graphic>
          <a:graphicData uri="http://schemas.openxmlformats.org/presentationml/2006/ole">
            <mc:AlternateContent xmlns:mc="http://schemas.openxmlformats.org/markup-compatibility/2006">
              <mc:Choice xmlns:v="urn:schemas-microsoft-com:vml" Requires="v">
                <p:oleObj spid="_x0000_s2057" name="Equation" r:id="rId6" imgW="114120" imgH="215640" progId="Equation.3">
                  <p:embed/>
                </p:oleObj>
              </mc:Choice>
              <mc:Fallback>
                <p:oleObj name="Equation" r:id="rId6" imgW="114120" imgH="215640" progId="Equation.3">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35926" y="4822825"/>
                        <a:ext cx="152023"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74" name="Text Box 62"/>
          <p:cNvSpPr txBox="1">
            <a:spLocks noChangeArrowheads="1"/>
          </p:cNvSpPr>
          <p:nvPr/>
        </p:nvSpPr>
        <p:spPr bwMode="auto">
          <a:xfrm>
            <a:off x="580193" y="785794"/>
            <a:ext cx="10844306" cy="1077218"/>
          </a:xfrm>
          <a:prstGeom prst="rect">
            <a:avLst/>
          </a:prstGeom>
          <a:solidFill>
            <a:srgbClr val="FFFF00"/>
          </a:solidFill>
          <a:ln w="9525" algn="ctr">
            <a:noFill/>
            <a:miter lim="800000"/>
            <a:headEnd/>
            <a:tailEnd/>
          </a:ln>
        </p:spPr>
        <p:txBody>
          <a:bodyPr>
            <a:spAutoFit/>
          </a:bodyPr>
          <a:lstStyle/>
          <a:p>
            <a:pPr eaLnBrk="0" hangingPunct="0">
              <a:spcBef>
                <a:spcPct val="50000"/>
              </a:spcBef>
            </a:pPr>
            <a:r>
              <a:rPr lang="en-US" sz="2800" b="1">
                <a:solidFill>
                  <a:srgbClr val="CC3300"/>
                </a:solidFill>
                <a:latin typeface="Times New Roman" pitchFamily="18" charset="0"/>
              </a:rPr>
              <a:t>Trong bài toán liên quan đến rút về đơn vị được giải bằng hai bước:</a:t>
            </a:r>
          </a:p>
          <a:p>
            <a:pPr eaLnBrk="0" hangingPunct="0">
              <a:spcBef>
                <a:spcPct val="50000"/>
              </a:spcBef>
            </a:pPr>
            <a:r>
              <a:rPr lang="en-US" sz="2400" b="1">
                <a:solidFill>
                  <a:srgbClr val="000000"/>
                </a:solidFill>
                <a:latin typeface="Times New Roman" pitchFamily="18" charset="0"/>
              </a:rPr>
              <a:t> </a:t>
            </a:r>
          </a:p>
        </p:txBody>
      </p:sp>
      <p:sp>
        <p:nvSpPr>
          <p:cNvPr id="320575" name="Text Box 63"/>
          <p:cNvSpPr txBox="1">
            <a:spLocks noChangeArrowheads="1"/>
          </p:cNvSpPr>
          <p:nvPr/>
        </p:nvSpPr>
        <p:spPr bwMode="auto">
          <a:xfrm>
            <a:off x="7094405" y="2362200"/>
            <a:ext cx="2939111" cy="457200"/>
          </a:xfrm>
          <a:prstGeom prst="rect">
            <a:avLst/>
          </a:prstGeom>
          <a:noFill/>
          <a:ln w="9525" algn="ctr">
            <a:noFill/>
            <a:miter lim="800000"/>
            <a:headEnd/>
            <a:tailEnd/>
          </a:ln>
        </p:spPr>
        <p:txBody>
          <a:bodyPr>
            <a:spAutoFit/>
          </a:bodyPr>
          <a:lstStyle/>
          <a:p>
            <a:pPr algn="ctr" eaLnBrk="0" hangingPunct="0">
              <a:spcBef>
                <a:spcPct val="50000"/>
              </a:spcBef>
            </a:pPr>
            <a:r>
              <a:rPr lang="en-US" sz="2400" b="1" u="sng">
                <a:solidFill>
                  <a:srgbClr val="000000"/>
                </a:solidFill>
                <a:latin typeface="Times New Roman" pitchFamily="18" charset="0"/>
              </a:rPr>
              <a:t>Bài giải</a:t>
            </a:r>
          </a:p>
        </p:txBody>
      </p:sp>
      <p:sp>
        <p:nvSpPr>
          <p:cNvPr id="320576" name="Text Box 64"/>
          <p:cNvSpPr txBox="1">
            <a:spLocks noChangeArrowheads="1"/>
          </p:cNvSpPr>
          <p:nvPr/>
        </p:nvSpPr>
        <p:spPr bwMode="auto">
          <a:xfrm>
            <a:off x="5776873" y="2971800"/>
            <a:ext cx="5675524" cy="457200"/>
          </a:xfrm>
          <a:prstGeom prst="rect">
            <a:avLst/>
          </a:prstGeom>
          <a:noFill/>
          <a:ln w="9525" algn="ctr">
            <a:noFill/>
            <a:miter lim="800000"/>
            <a:headEnd/>
            <a:tailEnd/>
          </a:ln>
        </p:spPr>
        <p:txBody>
          <a:bodyPr>
            <a:spAutoFit/>
          </a:bodyPr>
          <a:lstStyle/>
          <a:p>
            <a:pPr algn="ctr" eaLnBrk="0" hangingPunct="0">
              <a:spcBef>
                <a:spcPct val="50000"/>
              </a:spcBef>
            </a:pPr>
            <a:r>
              <a:rPr lang="en-US" sz="2400" b="1" i="1">
                <a:solidFill>
                  <a:srgbClr val="000000"/>
                </a:solidFill>
                <a:latin typeface="Times New Roman" pitchFamily="18" charset="0"/>
              </a:rPr>
              <a:t>Số lít mật ong trong mỗi can là:</a:t>
            </a:r>
          </a:p>
        </p:txBody>
      </p:sp>
      <p:sp>
        <p:nvSpPr>
          <p:cNvPr id="320577" name="Text Box 65"/>
          <p:cNvSpPr txBox="1">
            <a:spLocks noChangeArrowheads="1"/>
          </p:cNvSpPr>
          <p:nvPr/>
        </p:nvSpPr>
        <p:spPr bwMode="auto">
          <a:xfrm>
            <a:off x="5675525" y="3352800"/>
            <a:ext cx="5675524" cy="457200"/>
          </a:xfrm>
          <a:prstGeom prst="rect">
            <a:avLst/>
          </a:prstGeom>
          <a:noFill/>
          <a:ln w="9525" algn="ctr">
            <a:noFill/>
            <a:miter lim="800000"/>
            <a:headEnd/>
            <a:tailEnd/>
          </a:ln>
        </p:spPr>
        <p:txBody>
          <a:bodyPr>
            <a:spAutoFit/>
          </a:bodyPr>
          <a:lstStyle/>
          <a:p>
            <a:pPr algn="ctr" eaLnBrk="0" hangingPunct="0">
              <a:spcBef>
                <a:spcPct val="50000"/>
              </a:spcBef>
            </a:pPr>
            <a:r>
              <a:rPr lang="en-US" sz="2400" b="1" i="1">
                <a:solidFill>
                  <a:srgbClr val="000000"/>
                </a:solidFill>
                <a:latin typeface="Times New Roman" pitchFamily="18" charset="0"/>
              </a:rPr>
              <a:t>35 : 7 = 5 (l)</a:t>
            </a:r>
          </a:p>
        </p:txBody>
      </p:sp>
      <p:sp>
        <p:nvSpPr>
          <p:cNvPr id="320579" name="AutoShape 67"/>
          <p:cNvSpPr>
            <a:spLocks noChangeArrowheads="1"/>
          </p:cNvSpPr>
          <p:nvPr/>
        </p:nvSpPr>
        <p:spPr bwMode="auto">
          <a:xfrm>
            <a:off x="0" y="2819400"/>
            <a:ext cx="4864735" cy="2209800"/>
          </a:xfrm>
          <a:prstGeom prst="wedgeEllipseCallout">
            <a:avLst>
              <a:gd name="adj1" fmla="val 70704"/>
              <a:gd name="adj2" fmla="val -30745"/>
            </a:avLst>
          </a:prstGeom>
          <a:solidFill>
            <a:srgbClr val="CCFFFF"/>
          </a:solidFill>
          <a:ln w="9525" algn="ctr">
            <a:solidFill>
              <a:schemeClr val="tx1"/>
            </a:solidFill>
            <a:miter lim="800000"/>
            <a:headEnd/>
            <a:tailEnd/>
          </a:ln>
        </p:spPr>
        <p:txBody>
          <a:bodyPr anchor="ctr"/>
          <a:lstStyle/>
          <a:p>
            <a:pPr algn="ctr" eaLnBrk="0" hangingPunct="0"/>
            <a:endParaRPr lang="en-US" sz="2000" b="1">
              <a:solidFill>
                <a:srgbClr val="000000"/>
              </a:solidFill>
              <a:latin typeface="Times New Roman" pitchFamily="18" charset="0"/>
            </a:endParaRPr>
          </a:p>
          <a:p>
            <a:pPr algn="ctr" eaLnBrk="0" hangingPunct="0"/>
            <a:r>
              <a:rPr lang="en-US" sz="2400" b="1">
                <a:solidFill>
                  <a:srgbClr val="000000"/>
                </a:solidFill>
                <a:latin typeface="Times New Roman" pitchFamily="18" charset="0"/>
              </a:rPr>
              <a:t>Bước 1: Bước rút về đơn vị</a:t>
            </a:r>
            <a:r>
              <a:rPr lang="en-US" sz="2400">
                <a:latin typeface="Times New Roman" pitchFamily="18" charset="0"/>
              </a:rPr>
              <a:t> </a:t>
            </a:r>
            <a:endParaRPr lang="en-US" sz="2400" b="1">
              <a:solidFill>
                <a:srgbClr val="000000"/>
              </a:solidFill>
              <a:latin typeface="Times New Roman" pitchFamily="18" charset="0"/>
            </a:endParaRPr>
          </a:p>
          <a:p>
            <a:pPr algn="ctr" eaLnBrk="0" hangingPunct="0"/>
            <a:r>
              <a:rPr lang="en-US" sz="2400" b="1">
                <a:solidFill>
                  <a:srgbClr val="000000"/>
                </a:solidFill>
                <a:latin typeface="Times New Roman" pitchFamily="18" charset="0"/>
              </a:rPr>
              <a:t>(tìm giá trị của 1 phần - thực hiện bằng phép chia)</a:t>
            </a:r>
          </a:p>
          <a:p>
            <a:pPr algn="ctr" eaLnBrk="0" hangingPunct="0"/>
            <a:endParaRPr lang="en-US" sz="2400">
              <a:solidFill>
                <a:srgbClr val="000000"/>
              </a:solidFill>
              <a:latin typeface="Times New Roman" pitchFamily="18" charset="0"/>
            </a:endParaRPr>
          </a:p>
        </p:txBody>
      </p:sp>
      <p:sp>
        <p:nvSpPr>
          <p:cNvPr id="320581" name="Text Box 69"/>
          <p:cNvSpPr txBox="1">
            <a:spLocks noChangeArrowheads="1"/>
          </p:cNvSpPr>
          <p:nvPr/>
        </p:nvSpPr>
        <p:spPr bwMode="auto">
          <a:xfrm>
            <a:off x="5776873" y="4419600"/>
            <a:ext cx="5675524" cy="457200"/>
          </a:xfrm>
          <a:prstGeom prst="rect">
            <a:avLst/>
          </a:prstGeom>
          <a:noFill/>
          <a:ln w="9525" algn="ctr">
            <a:noFill/>
            <a:miter lim="800000"/>
            <a:headEnd/>
            <a:tailEnd/>
          </a:ln>
        </p:spPr>
        <p:txBody>
          <a:bodyPr>
            <a:spAutoFit/>
          </a:bodyPr>
          <a:lstStyle/>
          <a:p>
            <a:pPr algn="ctr" eaLnBrk="0" hangingPunct="0">
              <a:spcBef>
                <a:spcPct val="50000"/>
              </a:spcBef>
            </a:pPr>
            <a:r>
              <a:rPr lang="en-US" sz="2400" b="1" i="1">
                <a:solidFill>
                  <a:srgbClr val="000000"/>
                </a:solidFill>
                <a:latin typeface="Times New Roman" pitchFamily="18" charset="0"/>
              </a:rPr>
              <a:t>  10 : 5 = 2 (can)</a:t>
            </a:r>
          </a:p>
        </p:txBody>
      </p:sp>
      <p:sp>
        <p:nvSpPr>
          <p:cNvPr id="320582" name="Text Box 70"/>
          <p:cNvSpPr txBox="1">
            <a:spLocks noChangeArrowheads="1"/>
          </p:cNvSpPr>
          <p:nvPr/>
        </p:nvSpPr>
        <p:spPr bwMode="auto">
          <a:xfrm>
            <a:off x="8006543" y="4876800"/>
            <a:ext cx="2939111" cy="457200"/>
          </a:xfrm>
          <a:prstGeom prst="rect">
            <a:avLst/>
          </a:prstGeom>
          <a:noFill/>
          <a:ln w="9525" algn="ctr">
            <a:noFill/>
            <a:miter lim="800000"/>
            <a:headEnd/>
            <a:tailEnd/>
          </a:ln>
        </p:spPr>
        <p:txBody>
          <a:bodyPr>
            <a:spAutoFit/>
          </a:bodyPr>
          <a:lstStyle/>
          <a:p>
            <a:pPr algn="ctr" eaLnBrk="0" hangingPunct="0">
              <a:spcBef>
                <a:spcPct val="50000"/>
              </a:spcBef>
            </a:pPr>
            <a:r>
              <a:rPr lang="en-US" sz="2400" b="1" i="1">
                <a:solidFill>
                  <a:srgbClr val="000000"/>
                </a:solidFill>
                <a:latin typeface="Times New Roman" pitchFamily="18" charset="0"/>
              </a:rPr>
              <a:t>Đáp số: 2 can</a:t>
            </a:r>
          </a:p>
        </p:txBody>
      </p:sp>
      <p:sp>
        <p:nvSpPr>
          <p:cNvPr id="320584" name="Text Box 72"/>
          <p:cNvSpPr txBox="1">
            <a:spLocks noChangeArrowheads="1"/>
          </p:cNvSpPr>
          <p:nvPr/>
        </p:nvSpPr>
        <p:spPr bwMode="auto">
          <a:xfrm>
            <a:off x="4966084" y="3886200"/>
            <a:ext cx="7195754" cy="457200"/>
          </a:xfrm>
          <a:prstGeom prst="rect">
            <a:avLst/>
          </a:prstGeom>
          <a:noFill/>
          <a:ln w="9525" algn="ctr">
            <a:noFill/>
            <a:miter lim="800000"/>
            <a:headEnd/>
            <a:tailEnd/>
          </a:ln>
        </p:spPr>
        <p:txBody>
          <a:bodyPr>
            <a:spAutoFit/>
          </a:bodyPr>
          <a:lstStyle/>
          <a:p>
            <a:pPr algn="ctr" eaLnBrk="0" hangingPunct="0">
              <a:spcBef>
                <a:spcPct val="50000"/>
              </a:spcBef>
            </a:pPr>
            <a:r>
              <a:rPr lang="en-US" sz="2400" b="1" i="1">
                <a:solidFill>
                  <a:srgbClr val="000000"/>
                </a:solidFill>
                <a:latin typeface="Times New Roman" pitchFamily="18" charset="0"/>
              </a:rPr>
              <a:t>Số can cần có để đựng 10 lít mật ong là:</a:t>
            </a:r>
          </a:p>
        </p:txBody>
      </p:sp>
      <p:sp>
        <p:nvSpPr>
          <p:cNvPr id="320585" name="AutoShape 73"/>
          <p:cNvSpPr>
            <a:spLocks noChangeArrowheads="1"/>
          </p:cNvSpPr>
          <p:nvPr/>
        </p:nvSpPr>
        <p:spPr bwMode="auto">
          <a:xfrm>
            <a:off x="101349" y="5105400"/>
            <a:ext cx="4864735" cy="1752600"/>
          </a:xfrm>
          <a:prstGeom prst="wedgeEllipseCallout">
            <a:avLst>
              <a:gd name="adj1" fmla="val 91190"/>
              <a:gd name="adj2" fmla="val -90310"/>
            </a:avLst>
          </a:prstGeom>
          <a:solidFill>
            <a:srgbClr val="CCFFFF"/>
          </a:solidFill>
          <a:ln w="9525" algn="ctr">
            <a:solidFill>
              <a:schemeClr val="tx1"/>
            </a:solidFill>
            <a:miter lim="800000"/>
            <a:headEnd/>
            <a:tailEnd/>
          </a:ln>
        </p:spPr>
        <p:txBody>
          <a:bodyPr anchor="ctr"/>
          <a:lstStyle/>
          <a:p>
            <a:pPr algn="ctr" eaLnBrk="0" hangingPunct="0"/>
            <a:r>
              <a:rPr lang="en-US" sz="2400" b="1">
                <a:solidFill>
                  <a:srgbClr val="000000"/>
                </a:solidFill>
                <a:latin typeface="Times New Roman" pitchFamily="18" charset="0"/>
              </a:rPr>
              <a:t>Bước 2: </a:t>
            </a:r>
          </a:p>
          <a:p>
            <a:pPr algn="ctr" eaLnBrk="0" hangingPunct="0"/>
            <a:r>
              <a:rPr lang="en-US" sz="2400" b="1">
                <a:solidFill>
                  <a:srgbClr val="000000"/>
                </a:solidFill>
                <a:latin typeface="Times New Roman" pitchFamily="18" charset="0"/>
              </a:rPr>
              <a:t>Tìm số phần bằng nhau (thực hiện bằng phép chia)</a:t>
            </a:r>
          </a:p>
          <a:p>
            <a:pPr algn="ctr" eaLnBrk="0" hangingPunct="0"/>
            <a:endParaRPr lang="en-US" sz="2400">
              <a:solidFill>
                <a:srgbClr val="00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20574">
                                            <p:txEl>
                                              <p:pRg st="0" end="0"/>
                                            </p:txEl>
                                          </p:spTgt>
                                        </p:tgtEl>
                                        <p:attrNameLst>
                                          <p:attrName>style.visibility</p:attrName>
                                        </p:attrNameLst>
                                      </p:cBhvr>
                                      <p:to>
                                        <p:strVal val="visible"/>
                                      </p:to>
                                    </p:set>
                                    <p:animEffect transition="in" filter="diamond(in)">
                                      <p:cBhvr>
                                        <p:cTn id="7" dur="2000"/>
                                        <p:tgtEl>
                                          <p:spTgt spid="3205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20579"/>
                                        </p:tgtEl>
                                        <p:attrNameLst>
                                          <p:attrName>style.visibility</p:attrName>
                                        </p:attrNameLst>
                                      </p:cBhvr>
                                      <p:to>
                                        <p:strVal val="visible"/>
                                      </p:to>
                                    </p:set>
                                    <p:animEffect transition="in" filter="box(in)">
                                      <p:cBhvr>
                                        <p:cTn id="12" dur="500"/>
                                        <p:tgtEl>
                                          <p:spTgt spid="32057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320575"/>
                                        </p:tgtEl>
                                        <p:attrNameLst>
                                          <p:attrName>style.visibility</p:attrName>
                                        </p:attrNameLst>
                                      </p:cBhvr>
                                      <p:to>
                                        <p:strVal val="visible"/>
                                      </p:to>
                                    </p:set>
                                    <p:animEffect transition="in" filter="box(in)">
                                      <p:cBhvr>
                                        <p:cTn id="15" dur="500"/>
                                        <p:tgtEl>
                                          <p:spTgt spid="32057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20576"/>
                                        </p:tgtEl>
                                        <p:attrNameLst>
                                          <p:attrName>style.visibility</p:attrName>
                                        </p:attrNameLst>
                                      </p:cBhvr>
                                      <p:to>
                                        <p:strVal val="visible"/>
                                      </p:to>
                                    </p:set>
                                    <p:animEffect transition="in" filter="box(in)">
                                      <p:cBhvr>
                                        <p:cTn id="18" dur="500"/>
                                        <p:tgtEl>
                                          <p:spTgt spid="32057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320577"/>
                                        </p:tgtEl>
                                        <p:attrNameLst>
                                          <p:attrName>style.visibility</p:attrName>
                                        </p:attrNameLst>
                                      </p:cBhvr>
                                      <p:to>
                                        <p:strVal val="visible"/>
                                      </p:to>
                                    </p:set>
                                    <p:animEffect transition="in" filter="box(in)">
                                      <p:cBhvr>
                                        <p:cTn id="21" dur="500"/>
                                        <p:tgtEl>
                                          <p:spTgt spid="32057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20585"/>
                                        </p:tgtEl>
                                        <p:attrNameLst>
                                          <p:attrName>style.visibility</p:attrName>
                                        </p:attrNameLst>
                                      </p:cBhvr>
                                      <p:to>
                                        <p:strVal val="visible"/>
                                      </p:to>
                                    </p:set>
                                    <p:anim calcmode="lin" valueType="num">
                                      <p:cBhvr additive="base">
                                        <p:cTn id="26" dur="500" fill="hold"/>
                                        <p:tgtEl>
                                          <p:spTgt spid="320585"/>
                                        </p:tgtEl>
                                        <p:attrNameLst>
                                          <p:attrName>ppt_x</p:attrName>
                                        </p:attrNameLst>
                                      </p:cBhvr>
                                      <p:tavLst>
                                        <p:tav tm="0">
                                          <p:val>
                                            <p:strVal val="#ppt_x"/>
                                          </p:val>
                                        </p:tav>
                                        <p:tav tm="100000">
                                          <p:val>
                                            <p:strVal val="#ppt_x"/>
                                          </p:val>
                                        </p:tav>
                                      </p:tavLst>
                                    </p:anim>
                                    <p:anim calcmode="lin" valueType="num">
                                      <p:cBhvr additive="base">
                                        <p:cTn id="27" dur="500" fill="hold"/>
                                        <p:tgtEl>
                                          <p:spTgt spid="320585"/>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20584"/>
                                        </p:tgtEl>
                                        <p:attrNameLst>
                                          <p:attrName>style.visibility</p:attrName>
                                        </p:attrNameLst>
                                      </p:cBhvr>
                                      <p:to>
                                        <p:strVal val="visible"/>
                                      </p:to>
                                    </p:set>
                                    <p:anim calcmode="lin" valueType="num">
                                      <p:cBhvr additive="base">
                                        <p:cTn id="30" dur="500" fill="hold"/>
                                        <p:tgtEl>
                                          <p:spTgt spid="320584"/>
                                        </p:tgtEl>
                                        <p:attrNameLst>
                                          <p:attrName>ppt_x</p:attrName>
                                        </p:attrNameLst>
                                      </p:cBhvr>
                                      <p:tavLst>
                                        <p:tav tm="0">
                                          <p:val>
                                            <p:strVal val="#ppt_x"/>
                                          </p:val>
                                        </p:tav>
                                        <p:tav tm="100000">
                                          <p:val>
                                            <p:strVal val="#ppt_x"/>
                                          </p:val>
                                        </p:tav>
                                      </p:tavLst>
                                    </p:anim>
                                    <p:anim calcmode="lin" valueType="num">
                                      <p:cBhvr additive="base">
                                        <p:cTn id="31" dur="500" fill="hold"/>
                                        <p:tgtEl>
                                          <p:spTgt spid="32058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0581"/>
                                        </p:tgtEl>
                                        <p:attrNameLst>
                                          <p:attrName>style.visibility</p:attrName>
                                        </p:attrNameLst>
                                      </p:cBhvr>
                                      <p:to>
                                        <p:strVal val="visible"/>
                                      </p:to>
                                    </p:set>
                                    <p:anim calcmode="lin" valueType="num">
                                      <p:cBhvr additive="base">
                                        <p:cTn id="34" dur="500" fill="hold"/>
                                        <p:tgtEl>
                                          <p:spTgt spid="320581"/>
                                        </p:tgtEl>
                                        <p:attrNameLst>
                                          <p:attrName>ppt_x</p:attrName>
                                        </p:attrNameLst>
                                      </p:cBhvr>
                                      <p:tavLst>
                                        <p:tav tm="0">
                                          <p:val>
                                            <p:strVal val="#ppt_x"/>
                                          </p:val>
                                        </p:tav>
                                        <p:tav tm="100000">
                                          <p:val>
                                            <p:strVal val="#ppt_x"/>
                                          </p:val>
                                        </p:tav>
                                      </p:tavLst>
                                    </p:anim>
                                    <p:anim calcmode="lin" valueType="num">
                                      <p:cBhvr additive="base">
                                        <p:cTn id="35" dur="500" fill="hold"/>
                                        <p:tgtEl>
                                          <p:spTgt spid="32058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20582"/>
                                        </p:tgtEl>
                                        <p:attrNameLst>
                                          <p:attrName>style.visibility</p:attrName>
                                        </p:attrNameLst>
                                      </p:cBhvr>
                                      <p:to>
                                        <p:strVal val="visible"/>
                                      </p:to>
                                    </p:set>
                                    <p:anim calcmode="lin" valueType="num">
                                      <p:cBhvr additive="base">
                                        <p:cTn id="38" dur="500" fill="hold"/>
                                        <p:tgtEl>
                                          <p:spTgt spid="320582"/>
                                        </p:tgtEl>
                                        <p:attrNameLst>
                                          <p:attrName>ppt_x</p:attrName>
                                        </p:attrNameLst>
                                      </p:cBhvr>
                                      <p:tavLst>
                                        <p:tav tm="0">
                                          <p:val>
                                            <p:strVal val="#ppt_x"/>
                                          </p:val>
                                        </p:tav>
                                        <p:tav tm="100000">
                                          <p:val>
                                            <p:strVal val="#ppt_x"/>
                                          </p:val>
                                        </p:tav>
                                      </p:tavLst>
                                    </p:anim>
                                    <p:anim calcmode="lin" valueType="num">
                                      <p:cBhvr additive="base">
                                        <p:cTn id="39" dur="500" fill="hold"/>
                                        <p:tgtEl>
                                          <p:spTgt spid="3205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75" grpId="0"/>
      <p:bldP spid="320576" grpId="0"/>
      <p:bldP spid="320577" grpId="0"/>
      <p:bldP spid="320579" grpId="0" animBg="1"/>
      <p:bldP spid="320581" grpId="0"/>
      <p:bldP spid="320582" grpId="0"/>
      <p:bldP spid="320584" grpId="0"/>
      <p:bldP spid="3205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74" name="Text Box 62"/>
          <p:cNvSpPr txBox="1">
            <a:spLocks noChangeArrowheads="1"/>
          </p:cNvSpPr>
          <p:nvPr/>
        </p:nvSpPr>
        <p:spPr bwMode="auto">
          <a:xfrm>
            <a:off x="0" y="2428868"/>
            <a:ext cx="3500462" cy="2369880"/>
          </a:xfrm>
          <a:prstGeom prst="rect">
            <a:avLst/>
          </a:prstGeom>
          <a:solidFill>
            <a:srgbClr val="FFFF00"/>
          </a:solidFill>
          <a:ln w="9525" algn="ctr">
            <a:noFill/>
            <a:miter lim="800000"/>
            <a:headEnd/>
            <a:tailEnd/>
          </a:ln>
        </p:spPr>
        <p:txBody>
          <a:bodyPr wrap="square">
            <a:spAutoFit/>
          </a:bodyPr>
          <a:lstStyle/>
          <a:p>
            <a:pPr eaLnBrk="0" hangingPunct="0">
              <a:spcBef>
                <a:spcPct val="50000"/>
              </a:spcBef>
            </a:pPr>
            <a:r>
              <a:rPr lang="en-US" sz="2800" b="1">
                <a:solidFill>
                  <a:srgbClr val="CC3300"/>
                </a:solidFill>
                <a:latin typeface="Times New Roman" pitchFamily="18" charset="0"/>
              </a:rPr>
              <a:t>Trong bài toán liên quan đến rút về đơn vị được giải bằng hai bước:</a:t>
            </a:r>
          </a:p>
          <a:p>
            <a:pPr eaLnBrk="0" hangingPunct="0">
              <a:spcBef>
                <a:spcPct val="50000"/>
              </a:spcBef>
            </a:pPr>
            <a:r>
              <a:rPr lang="en-US" sz="2400" b="1">
                <a:solidFill>
                  <a:srgbClr val="000000"/>
                </a:solidFill>
                <a:latin typeface="Times New Roman" pitchFamily="18" charset="0"/>
              </a:rPr>
              <a:t> </a:t>
            </a:r>
          </a:p>
        </p:txBody>
      </p:sp>
      <p:sp>
        <p:nvSpPr>
          <p:cNvPr id="47112" name="Rectangle 8"/>
          <p:cNvSpPr>
            <a:spLocks noChangeArrowheads="1"/>
          </p:cNvSpPr>
          <p:nvPr/>
        </p:nvSpPr>
        <p:spPr bwMode="auto">
          <a:xfrm>
            <a:off x="4366407" y="857232"/>
            <a:ext cx="7500990" cy="1938992"/>
          </a:xfrm>
          <a:prstGeom prst="rect">
            <a:avLst/>
          </a:prstGeom>
          <a:solidFill>
            <a:srgbClr val="92D050"/>
          </a:solidFill>
          <a:ln w="9525">
            <a:noFill/>
            <a:miter lim="800000"/>
            <a:headEnd/>
            <a:tailEnd/>
          </a:ln>
          <a:effectLst/>
        </p:spPr>
        <p:txBody>
          <a:bodyPr wrap="square">
            <a:spAutoFit/>
          </a:bodyPr>
          <a:lstStyle/>
          <a:p>
            <a:r>
              <a:rPr lang="en-US" sz="4000">
                <a:solidFill>
                  <a:srgbClr val="000000"/>
                </a:solidFill>
              </a:rPr>
              <a:t> </a:t>
            </a:r>
            <a:r>
              <a:rPr lang="en-US" sz="4000">
                <a:solidFill>
                  <a:srgbClr val="0000CC"/>
                </a:solidFill>
                <a:latin typeface="Times New Roman" pitchFamily="18" charset="0"/>
              </a:rPr>
              <a:t>- Bước 1: Bước rút về đơn vị </a:t>
            </a:r>
          </a:p>
          <a:p>
            <a:r>
              <a:rPr lang="en-US" sz="4000">
                <a:solidFill>
                  <a:srgbClr val="0000CC"/>
                </a:solidFill>
                <a:latin typeface="Times New Roman" pitchFamily="18" charset="0"/>
              </a:rPr>
              <a:t>(tìm giá trị của 1 phần - thực hiện bằng phép chia)</a:t>
            </a:r>
          </a:p>
        </p:txBody>
      </p:sp>
      <p:sp>
        <p:nvSpPr>
          <p:cNvPr id="47114" name="Rectangle 10"/>
          <p:cNvSpPr>
            <a:spLocks noChangeArrowheads="1"/>
          </p:cNvSpPr>
          <p:nvPr/>
        </p:nvSpPr>
        <p:spPr bwMode="auto">
          <a:xfrm>
            <a:off x="4366407" y="4357694"/>
            <a:ext cx="7195754" cy="1938992"/>
          </a:xfrm>
          <a:prstGeom prst="rect">
            <a:avLst/>
          </a:prstGeom>
          <a:solidFill>
            <a:srgbClr val="92D050"/>
          </a:solidFill>
          <a:ln w="9525">
            <a:noFill/>
            <a:miter lim="800000"/>
            <a:headEnd/>
            <a:tailEnd/>
          </a:ln>
          <a:effectLst/>
        </p:spPr>
        <p:txBody>
          <a:bodyPr>
            <a:spAutoFit/>
          </a:bodyPr>
          <a:lstStyle/>
          <a:p>
            <a:r>
              <a:rPr lang="en-US" sz="4000">
                <a:solidFill>
                  <a:srgbClr val="000000"/>
                </a:solidFill>
              </a:rPr>
              <a:t> </a:t>
            </a:r>
            <a:r>
              <a:rPr lang="en-US" sz="4000">
                <a:solidFill>
                  <a:srgbClr val="0000CC"/>
                </a:solidFill>
              </a:rPr>
              <a:t>- </a:t>
            </a:r>
            <a:r>
              <a:rPr lang="en-US" sz="4000">
                <a:solidFill>
                  <a:srgbClr val="0000CC"/>
                </a:solidFill>
                <a:latin typeface="Times New Roman" pitchFamily="18" charset="0"/>
              </a:rPr>
              <a:t>Bước 2: Tìm số phần bằng nhau </a:t>
            </a:r>
          </a:p>
          <a:p>
            <a:r>
              <a:rPr lang="en-US" sz="4000">
                <a:solidFill>
                  <a:srgbClr val="0000CC"/>
                </a:solidFill>
                <a:latin typeface="Times New Roman" pitchFamily="18" charset="0"/>
              </a:rPr>
              <a:t>         (thực hiện bằng phép chia)</a:t>
            </a:r>
          </a:p>
          <a:p>
            <a:endParaRPr lang="en-US" sz="4000">
              <a:solidFill>
                <a:srgbClr val="0000CC"/>
              </a:solidFill>
              <a:latin typeface="Times New Roman" pitchFamily="18" charset="0"/>
            </a:endParaRPr>
          </a:p>
        </p:txBody>
      </p:sp>
      <p:cxnSp>
        <p:nvCxnSpPr>
          <p:cNvPr id="8" name="Straight Arrow Connector 7"/>
          <p:cNvCxnSpPr/>
          <p:nvPr/>
        </p:nvCxnSpPr>
        <p:spPr>
          <a:xfrm rot="5400000" flipH="1" flipV="1">
            <a:off x="3401994" y="2393149"/>
            <a:ext cx="1071570" cy="8572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3080523" y="3714752"/>
            <a:ext cx="1571636" cy="71438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74" name="Text Box 62"/>
          <p:cNvSpPr txBox="1">
            <a:spLocks noChangeArrowheads="1"/>
          </p:cNvSpPr>
          <p:nvPr/>
        </p:nvSpPr>
        <p:spPr bwMode="auto">
          <a:xfrm>
            <a:off x="794507" y="500042"/>
            <a:ext cx="10644262" cy="1323439"/>
          </a:xfrm>
          <a:prstGeom prst="rect">
            <a:avLst/>
          </a:prstGeom>
          <a:solidFill>
            <a:srgbClr val="FFFF00"/>
          </a:solidFill>
          <a:ln w="9525" algn="ctr">
            <a:noFill/>
            <a:miter lim="800000"/>
            <a:headEnd/>
            <a:tailEnd/>
          </a:ln>
        </p:spPr>
        <p:txBody>
          <a:bodyPr wrap="square">
            <a:spAutoFit/>
          </a:bodyPr>
          <a:lstStyle/>
          <a:p>
            <a:pPr eaLnBrk="0" hangingPunct="0">
              <a:spcBef>
                <a:spcPct val="50000"/>
              </a:spcBef>
            </a:pPr>
            <a:r>
              <a:rPr lang="en-US" sz="4000">
                <a:solidFill>
                  <a:srgbClr val="CC3300"/>
                </a:solidFill>
                <a:latin typeface="Times New Roman" pitchFamily="18" charset="0"/>
              </a:rPr>
              <a:t>Hai dạng bài toán liên quan đến rút về đơn vị có điểm giống nhau và khác nhau là:</a:t>
            </a:r>
            <a:r>
              <a:rPr lang="en-US" sz="3600" b="1">
                <a:solidFill>
                  <a:srgbClr val="000000"/>
                </a:solidFill>
                <a:latin typeface="Times New Roman" pitchFamily="18" charset="0"/>
              </a:rPr>
              <a:t> </a:t>
            </a:r>
          </a:p>
        </p:txBody>
      </p:sp>
      <p:sp>
        <p:nvSpPr>
          <p:cNvPr id="48137" name="Rectangle 9"/>
          <p:cNvSpPr>
            <a:spLocks noChangeArrowheads="1"/>
          </p:cNvSpPr>
          <p:nvPr/>
        </p:nvSpPr>
        <p:spPr bwMode="auto">
          <a:xfrm>
            <a:off x="1824276" y="2376488"/>
            <a:ext cx="2026973" cy="519112"/>
          </a:xfrm>
          <a:prstGeom prst="rect">
            <a:avLst/>
          </a:prstGeom>
          <a:solidFill>
            <a:srgbClr val="FFFF00"/>
          </a:solidFill>
          <a:ln w="9525">
            <a:noFill/>
            <a:miter lim="800000"/>
            <a:headEnd/>
            <a:tailEnd/>
          </a:ln>
          <a:effectLst/>
        </p:spPr>
        <p:txBody>
          <a:bodyPr>
            <a:spAutoFit/>
          </a:bodyPr>
          <a:lstStyle/>
          <a:p>
            <a:r>
              <a:rPr lang="en-US" sz="2800">
                <a:solidFill>
                  <a:srgbClr val="000000"/>
                </a:solidFill>
              </a:rPr>
              <a:t> </a:t>
            </a:r>
            <a:r>
              <a:rPr lang="en-US" sz="2800">
                <a:solidFill>
                  <a:srgbClr val="0000CC"/>
                </a:solidFill>
                <a:latin typeface="Times New Roman" pitchFamily="18" charset="0"/>
              </a:rPr>
              <a:t>Dạng 1:</a:t>
            </a:r>
          </a:p>
        </p:txBody>
      </p:sp>
      <p:sp>
        <p:nvSpPr>
          <p:cNvPr id="48138" name="Rectangle 10"/>
          <p:cNvSpPr>
            <a:spLocks noChangeArrowheads="1"/>
          </p:cNvSpPr>
          <p:nvPr/>
        </p:nvSpPr>
        <p:spPr bwMode="auto">
          <a:xfrm>
            <a:off x="7803846" y="2362201"/>
            <a:ext cx="2026973" cy="519113"/>
          </a:xfrm>
          <a:prstGeom prst="rect">
            <a:avLst/>
          </a:prstGeom>
          <a:solidFill>
            <a:srgbClr val="FFFF00"/>
          </a:solidFill>
          <a:ln w="9525">
            <a:noFill/>
            <a:miter lim="800000"/>
            <a:headEnd/>
            <a:tailEnd/>
          </a:ln>
          <a:effectLst/>
        </p:spPr>
        <p:txBody>
          <a:bodyPr>
            <a:spAutoFit/>
          </a:bodyPr>
          <a:lstStyle/>
          <a:p>
            <a:r>
              <a:rPr lang="en-US" sz="2800">
                <a:solidFill>
                  <a:srgbClr val="000000"/>
                </a:solidFill>
              </a:rPr>
              <a:t> </a:t>
            </a:r>
            <a:r>
              <a:rPr lang="en-US" sz="2800">
                <a:solidFill>
                  <a:srgbClr val="0000CC"/>
                </a:solidFill>
                <a:latin typeface="Times New Roman" pitchFamily="18" charset="0"/>
              </a:rPr>
              <a:t>Dạng 2:</a:t>
            </a:r>
          </a:p>
        </p:txBody>
      </p:sp>
      <p:sp>
        <p:nvSpPr>
          <p:cNvPr id="48139" name="Line 11"/>
          <p:cNvSpPr>
            <a:spLocks noChangeShapeType="1"/>
          </p:cNvSpPr>
          <p:nvPr/>
        </p:nvSpPr>
        <p:spPr bwMode="auto">
          <a:xfrm>
            <a:off x="6080919" y="2514600"/>
            <a:ext cx="0" cy="4343400"/>
          </a:xfrm>
          <a:prstGeom prst="line">
            <a:avLst/>
          </a:prstGeom>
          <a:noFill/>
          <a:ln w="9525">
            <a:solidFill>
              <a:schemeClr val="tx1"/>
            </a:solidFill>
            <a:round/>
            <a:headEnd/>
            <a:tailEnd/>
          </a:ln>
          <a:effectLst/>
        </p:spPr>
        <p:txBody>
          <a:bodyPr/>
          <a:lstStyle/>
          <a:p>
            <a:endParaRPr lang="en-US"/>
          </a:p>
        </p:txBody>
      </p:sp>
      <p:sp>
        <p:nvSpPr>
          <p:cNvPr id="48143" name="Rectangle 15"/>
          <p:cNvSpPr>
            <a:spLocks noChangeArrowheads="1"/>
          </p:cNvSpPr>
          <p:nvPr/>
        </p:nvSpPr>
        <p:spPr bwMode="auto">
          <a:xfrm>
            <a:off x="5776873" y="4251326"/>
            <a:ext cx="6587662" cy="1311275"/>
          </a:xfrm>
          <a:prstGeom prst="rect">
            <a:avLst/>
          </a:prstGeom>
          <a:noFill/>
          <a:ln w="9525">
            <a:noFill/>
            <a:miter lim="800000"/>
            <a:headEnd/>
            <a:tailEnd/>
          </a:ln>
          <a:effectLst/>
        </p:spPr>
        <p:txBody>
          <a:bodyPr>
            <a:spAutoFit/>
          </a:bodyPr>
          <a:lstStyle/>
          <a:p>
            <a:r>
              <a:rPr lang="en-US" sz="2800">
                <a:solidFill>
                  <a:srgbClr val="000000"/>
                </a:solidFill>
              </a:rPr>
              <a:t>   </a:t>
            </a:r>
            <a:r>
              <a:rPr lang="en-US" sz="2400" b="1">
                <a:solidFill>
                  <a:srgbClr val="0000CC"/>
                </a:solidFill>
              </a:rPr>
              <a:t>- </a:t>
            </a:r>
            <a:r>
              <a:rPr lang="en-US" sz="2400" b="1">
                <a:solidFill>
                  <a:srgbClr val="0000CC"/>
                </a:solidFill>
                <a:latin typeface="Times New Roman" pitchFamily="18" charset="0"/>
              </a:rPr>
              <a:t>Bước 2: Tìm số phần bằng nhau </a:t>
            </a:r>
          </a:p>
          <a:p>
            <a:r>
              <a:rPr lang="en-US" sz="2400" b="1">
                <a:solidFill>
                  <a:srgbClr val="0000CC"/>
                </a:solidFill>
                <a:latin typeface="Times New Roman" pitchFamily="18" charset="0"/>
              </a:rPr>
              <a:t>              (thực hiện bằng phép chia)</a:t>
            </a:r>
          </a:p>
          <a:p>
            <a:endParaRPr lang="en-US" sz="2800" b="1">
              <a:solidFill>
                <a:srgbClr val="0000CC"/>
              </a:solidFill>
              <a:latin typeface="Times New Roman" pitchFamily="18" charset="0"/>
            </a:endParaRPr>
          </a:p>
        </p:txBody>
      </p:sp>
      <p:sp>
        <p:nvSpPr>
          <p:cNvPr id="48144" name="Rectangle 16"/>
          <p:cNvSpPr>
            <a:spLocks noChangeArrowheads="1"/>
          </p:cNvSpPr>
          <p:nvPr/>
        </p:nvSpPr>
        <p:spPr bwMode="auto">
          <a:xfrm>
            <a:off x="0" y="4343400"/>
            <a:ext cx="6384965" cy="884238"/>
          </a:xfrm>
          <a:prstGeom prst="rect">
            <a:avLst/>
          </a:prstGeom>
          <a:noFill/>
          <a:ln w="9525">
            <a:noFill/>
            <a:miter lim="800000"/>
            <a:headEnd/>
            <a:tailEnd/>
          </a:ln>
          <a:effectLst/>
        </p:spPr>
        <p:txBody>
          <a:bodyPr>
            <a:spAutoFit/>
          </a:bodyPr>
          <a:lstStyle/>
          <a:p>
            <a:r>
              <a:rPr lang="en-US" sz="2800" b="1">
                <a:solidFill>
                  <a:srgbClr val="0000CC"/>
                </a:solidFill>
                <a:latin typeface="Times New Roman" pitchFamily="18" charset="0"/>
              </a:rPr>
              <a:t>- </a:t>
            </a:r>
            <a:r>
              <a:rPr lang="en-US" sz="2400" b="1">
                <a:solidFill>
                  <a:srgbClr val="0000CC"/>
                </a:solidFill>
                <a:latin typeface="Times New Roman" pitchFamily="18" charset="0"/>
              </a:rPr>
              <a:t>Bước 2: Tìm giá trị nhiều phần (thực hiện bằng phép nhân)</a:t>
            </a:r>
          </a:p>
        </p:txBody>
      </p:sp>
      <p:sp>
        <p:nvSpPr>
          <p:cNvPr id="48145" name="Rectangle 17"/>
          <p:cNvSpPr>
            <a:spLocks noChangeArrowheads="1"/>
          </p:cNvSpPr>
          <p:nvPr/>
        </p:nvSpPr>
        <p:spPr bwMode="auto">
          <a:xfrm>
            <a:off x="6080919" y="2971801"/>
            <a:ext cx="6080919" cy="1261884"/>
          </a:xfrm>
          <a:prstGeom prst="rect">
            <a:avLst/>
          </a:prstGeom>
          <a:noFill/>
          <a:ln w="9525">
            <a:noFill/>
            <a:miter lim="800000"/>
            <a:headEnd/>
            <a:tailEnd/>
          </a:ln>
          <a:effectLst/>
        </p:spPr>
        <p:txBody>
          <a:bodyPr>
            <a:spAutoFit/>
          </a:bodyPr>
          <a:lstStyle/>
          <a:p>
            <a:r>
              <a:rPr lang="en-US" sz="2800">
                <a:solidFill>
                  <a:srgbClr val="0000CC"/>
                </a:solidFill>
                <a:latin typeface="Times New Roman" pitchFamily="18" charset="0"/>
              </a:rPr>
              <a:t>- </a:t>
            </a:r>
            <a:r>
              <a:rPr lang="en-US" sz="2400" b="1">
                <a:solidFill>
                  <a:srgbClr val="0000CC"/>
                </a:solidFill>
                <a:latin typeface="Times New Roman" pitchFamily="18" charset="0"/>
              </a:rPr>
              <a:t>Bước 1: Rút về đơn vị </a:t>
            </a:r>
          </a:p>
          <a:p>
            <a:r>
              <a:rPr lang="en-US" sz="2400" b="1">
                <a:solidFill>
                  <a:srgbClr val="0000CC"/>
                </a:solidFill>
                <a:latin typeface="Times New Roman" pitchFamily="18" charset="0"/>
              </a:rPr>
              <a:t>           (tìm giá trị của 1 phần –</a:t>
            </a:r>
          </a:p>
          <a:p>
            <a:r>
              <a:rPr lang="en-US" sz="2400" b="1">
                <a:solidFill>
                  <a:srgbClr val="0000CC"/>
                </a:solidFill>
                <a:latin typeface="Times New Roman" pitchFamily="18" charset="0"/>
              </a:rPr>
              <a:t>           thực hiện bằng phép chia)</a:t>
            </a:r>
          </a:p>
        </p:txBody>
      </p:sp>
      <p:sp>
        <p:nvSpPr>
          <p:cNvPr id="48146" name="Rectangle 18"/>
          <p:cNvSpPr>
            <a:spLocks noChangeArrowheads="1"/>
          </p:cNvSpPr>
          <p:nvPr/>
        </p:nvSpPr>
        <p:spPr bwMode="auto">
          <a:xfrm>
            <a:off x="0" y="2941638"/>
            <a:ext cx="5574176" cy="1261884"/>
          </a:xfrm>
          <a:prstGeom prst="rect">
            <a:avLst/>
          </a:prstGeom>
          <a:noFill/>
          <a:ln w="9525">
            <a:noFill/>
            <a:miter lim="800000"/>
            <a:headEnd/>
            <a:tailEnd/>
          </a:ln>
          <a:effectLst/>
        </p:spPr>
        <p:txBody>
          <a:bodyPr>
            <a:spAutoFit/>
          </a:bodyPr>
          <a:lstStyle/>
          <a:p>
            <a:r>
              <a:rPr lang="en-US" sz="2800">
                <a:solidFill>
                  <a:srgbClr val="000000"/>
                </a:solidFill>
              </a:rPr>
              <a:t> </a:t>
            </a:r>
            <a:r>
              <a:rPr lang="en-US" sz="2800" b="1">
                <a:solidFill>
                  <a:srgbClr val="0000CC"/>
                </a:solidFill>
                <a:latin typeface="Times New Roman" pitchFamily="18" charset="0"/>
              </a:rPr>
              <a:t>- </a:t>
            </a:r>
            <a:r>
              <a:rPr lang="en-US" sz="2400" b="1">
                <a:solidFill>
                  <a:srgbClr val="0000CC"/>
                </a:solidFill>
                <a:latin typeface="Times New Roman" pitchFamily="18" charset="0"/>
              </a:rPr>
              <a:t>Bước 1: Rút về đơn vị </a:t>
            </a:r>
          </a:p>
          <a:p>
            <a:r>
              <a:rPr lang="en-US" sz="2400" b="1">
                <a:solidFill>
                  <a:srgbClr val="0000CC"/>
                </a:solidFill>
                <a:latin typeface="Times New Roman" pitchFamily="18" charset="0"/>
              </a:rPr>
              <a:t>   (tìm giá trị của 1 phần - thực hiện bằng phép chia)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46"/>
                                        </p:tgtEl>
                                        <p:attrNameLst>
                                          <p:attrName>style.visibility</p:attrName>
                                        </p:attrNameLst>
                                      </p:cBhvr>
                                      <p:to>
                                        <p:strVal val="visible"/>
                                      </p:to>
                                    </p:set>
                                    <p:anim calcmode="lin" valueType="num">
                                      <p:cBhvr additive="base">
                                        <p:cTn id="7" dur="500" fill="hold"/>
                                        <p:tgtEl>
                                          <p:spTgt spid="48146"/>
                                        </p:tgtEl>
                                        <p:attrNameLst>
                                          <p:attrName>ppt_x</p:attrName>
                                        </p:attrNameLst>
                                      </p:cBhvr>
                                      <p:tavLst>
                                        <p:tav tm="0">
                                          <p:val>
                                            <p:strVal val="#ppt_x"/>
                                          </p:val>
                                        </p:tav>
                                        <p:tav tm="100000">
                                          <p:val>
                                            <p:strVal val="#ppt_x"/>
                                          </p:val>
                                        </p:tav>
                                      </p:tavLst>
                                    </p:anim>
                                    <p:anim calcmode="lin" valueType="num">
                                      <p:cBhvr additive="base">
                                        <p:cTn id="8" dur="500" fill="hold"/>
                                        <p:tgtEl>
                                          <p:spTgt spid="4814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145"/>
                                        </p:tgtEl>
                                        <p:attrNameLst>
                                          <p:attrName>style.visibility</p:attrName>
                                        </p:attrNameLst>
                                      </p:cBhvr>
                                      <p:to>
                                        <p:strVal val="visible"/>
                                      </p:to>
                                    </p:set>
                                    <p:anim calcmode="lin" valueType="num">
                                      <p:cBhvr additive="base">
                                        <p:cTn id="11" dur="500" fill="hold"/>
                                        <p:tgtEl>
                                          <p:spTgt spid="48145"/>
                                        </p:tgtEl>
                                        <p:attrNameLst>
                                          <p:attrName>ppt_x</p:attrName>
                                        </p:attrNameLst>
                                      </p:cBhvr>
                                      <p:tavLst>
                                        <p:tav tm="0">
                                          <p:val>
                                            <p:strVal val="#ppt_x"/>
                                          </p:val>
                                        </p:tav>
                                        <p:tav tm="100000">
                                          <p:val>
                                            <p:strVal val="#ppt_x"/>
                                          </p:val>
                                        </p:tav>
                                      </p:tavLst>
                                    </p:anim>
                                    <p:anim calcmode="lin" valueType="num">
                                      <p:cBhvr additive="base">
                                        <p:cTn id="12" dur="500" fill="hold"/>
                                        <p:tgtEl>
                                          <p:spTgt spid="4814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8144"/>
                                        </p:tgtEl>
                                        <p:attrNameLst>
                                          <p:attrName>style.visibility</p:attrName>
                                        </p:attrNameLst>
                                      </p:cBhvr>
                                      <p:to>
                                        <p:strVal val="visible"/>
                                      </p:to>
                                    </p:set>
                                    <p:animEffect transition="in" filter="diamond(in)">
                                      <p:cBhvr>
                                        <p:cTn id="17" dur="2000"/>
                                        <p:tgtEl>
                                          <p:spTgt spid="4814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48143"/>
                                        </p:tgtEl>
                                        <p:attrNameLst>
                                          <p:attrName>style.visibility</p:attrName>
                                        </p:attrNameLst>
                                      </p:cBhvr>
                                      <p:to>
                                        <p:strVal val="visible"/>
                                      </p:to>
                                    </p:set>
                                    <p:animEffect transition="in" filter="diamond(in)">
                                      <p:cBhvr>
                                        <p:cTn id="20" dur="2000"/>
                                        <p:tgtEl>
                                          <p:spTgt spid="48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3" grpId="0"/>
      <p:bldP spid="48144" grpId="0"/>
      <p:bldP spid="48145" grpId="0"/>
      <p:bldP spid="48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3"/>
          <p:cNvSpPr>
            <a:spLocks noChangeArrowheads="1"/>
          </p:cNvSpPr>
          <p:nvPr/>
        </p:nvSpPr>
        <p:spPr bwMode="auto">
          <a:xfrm>
            <a:off x="9784368" y="246064"/>
            <a:ext cx="6068250" cy="1015663"/>
          </a:xfrm>
          <a:prstGeom prst="rect">
            <a:avLst/>
          </a:prstGeom>
          <a:noFill/>
          <a:ln w="9525" algn="ctr">
            <a:noFill/>
            <a:miter lim="800000"/>
            <a:headEnd/>
            <a:tailEnd/>
          </a:ln>
        </p:spPr>
        <p:txBody>
          <a:bodyPr>
            <a:spAutoFit/>
          </a:bodyPr>
          <a:lstStyle/>
          <a:p>
            <a:pPr>
              <a:spcBef>
                <a:spcPct val="50000"/>
              </a:spcBef>
            </a:pPr>
            <a:r>
              <a:rPr lang="en-US" sz="2400" b="1" i="1">
                <a:solidFill>
                  <a:schemeClr val="bg1"/>
                </a:solidFill>
                <a:latin typeface=".VnAvant" pitchFamily="34" charset="0"/>
              </a:rPr>
              <a:t>…. năm…</a:t>
            </a:r>
          </a:p>
          <a:p>
            <a:pPr>
              <a:spcBef>
                <a:spcPct val="50000"/>
              </a:spcBef>
            </a:pPr>
            <a:r>
              <a:rPr lang="en-US" sz="2400" b="1" i="1">
                <a:solidFill>
                  <a:schemeClr val="bg1"/>
                </a:solidFill>
                <a:latin typeface=".VnAvant" pitchFamily="34" charset="0"/>
              </a:rPr>
              <a:t>To</a:t>
            </a:r>
            <a:r>
              <a:rPr lang="vi-VN" sz="2400" b="1" i="1">
                <a:solidFill>
                  <a:schemeClr val="bg1"/>
                </a:solidFill>
                <a:latin typeface=".VnAvant" pitchFamily="34" charset="0"/>
              </a:rPr>
              <a:t>án</a:t>
            </a:r>
          </a:p>
        </p:txBody>
      </p:sp>
      <p:sp>
        <p:nvSpPr>
          <p:cNvPr id="324656" name="Text Box 48"/>
          <p:cNvSpPr txBox="1">
            <a:spLocks noChangeArrowheads="1"/>
          </p:cNvSpPr>
          <p:nvPr/>
        </p:nvSpPr>
        <p:spPr bwMode="auto">
          <a:xfrm>
            <a:off x="304046" y="571480"/>
            <a:ext cx="11857792" cy="946150"/>
          </a:xfrm>
          <a:prstGeom prst="rect">
            <a:avLst/>
          </a:prstGeom>
          <a:solidFill>
            <a:srgbClr val="FFFF00"/>
          </a:solidFill>
          <a:ln w="9525" algn="ctr">
            <a:noFill/>
            <a:miter lim="800000"/>
            <a:headEnd/>
            <a:tailEnd/>
          </a:ln>
        </p:spPr>
        <p:txBody>
          <a:bodyPr>
            <a:spAutoFit/>
          </a:bodyPr>
          <a:lstStyle/>
          <a:p>
            <a:pPr eaLnBrk="0" hangingPunct="0">
              <a:spcBef>
                <a:spcPct val="50000"/>
              </a:spcBef>
            </a:pPr>
            <a:r>
              <a:rPr lang="en-US" sz="2800">
                <a:solidFill>
                  <a:srgbClr val="000000"/>
                </a:solidFill>
                <a:latin typeface="Times New Roman" pitchFamily="18" charset="0"/>
              </a:rPr>
              <a:t>Bài 1: Có 40kg đường đựng đều trong 8 túi. Hỏi 15kg đường đựng trong mấy túi như thế?</a:t>
            </a:r>
          </a:p>
        </p:txBody>
      </p:sp>
      <p:sp>
        <p:nvSpPr>
          <p:cNvPr id="324657" name="Text Box 49"/>
          <p:cNvSpPr txBox="1">
            <a:spLocks noChangeArrowheads="1"/>
          </p:cNvSpPr>
          <p:nvPr/>
        </p:nvSpPr>
        <p:spPr bwMode="auto">
          <a:xfrm>
            <a:off x="294441" y="2285992"/>
            <a:ext cx="2939111" cy="519113"/>
          </a:xfrm>
          <a:prstGeom prst="rect">
            <a:avLst/>
          </a:prstGeom>
          <a:noFill/>
          <a:ln w="9525" algn="ctr">
            <a:noFill/>
            <a:miter lim="800000"/>
            <a:headEnd/>
            <a:tailEnd/>
          </a:ln>
        </p:spPr>
        <p:txBody>
          <a:bodyPr>
            <a:spAutoFit/>
          </a:bodyPr>
          <a:lstStyle/>
          <a:p>
            <a:pPr algn="ctr" eaLnBrk="0" hangingPunct="0">
              <a:spcBef>
                <a:spcPct val="50000"/>
              </a:spcBef>
            </a:pPr>
            <a:r>
              <a:rPr lang="en-US" sz="2800" b="1" u="sng">
                <a:solidFill>
                  <a:srgbClr val="000000"/>
                </a:solidFill>
                <a:latin typeface="Times New Roman" pitchFamily="18" charset="0"/>
              </a:rPr>
              <a:t>Tóm tắt</a:t>
            </a:r>
            <a:endParaRPr lang="en-US" sz="2800" b="1">
              <a:solidFill>
                <a:srgbClr val="000000"/>
              </a:solidFill>
              <a:latin typeface="Times New Roman" pitchFamily="18" charset="0"/>
            </a:endParaRPr>
          </a:p>
        </p:txBody>
      </p:sp>
      <p:sp>
        <p:nvSpPr>
          <p:cNvPr id="324658" name="Text Box 50"/>
          <p:cNvSpPr txBox="1">
            <a:spLocks noChangeArrowheads="1"/>
          </p:cNvSpPr>
          <p:nvPr/>
        </p:nvSpPr>
        <p:spPr bwMode="auto">
          <a:xfrm>
            <a:off x="223003" y="3214686"/>
            <a:ext cx="2939111" cy="519113"/>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000000"/>
                </a:solidFill>
                <a:latin typeface="Times New Roman" pitchFamily="18" charset="0"/>
              </a:rPr>
              <a:t>40kg:   8 túi</a:t>
            </a:r>
          </a:p>
        </p:txBody>
      </p:sp>
      <p:sp>
        <p:nvSpPr>
          <p:cNvPr id="324659" name="Text Box 51"/>
          <p:cNvSpPr txBox="1">
            <a:spLocks noChangeArrowheads="1"/>
          </p:cNvSpPr>
          <p:nvPr/>
        </p:nvSpPr>
        <p:spPr bwMode="auto">
          <a:xfrm>
            <a:off x="223003" y="3929066"/>
            <a:ext cx="3141808" cy="519113"/>
          </a:xfrm>
          <a:prstGeom prst="rect">
            <a:avLst/>
          </a:prstGeom>
          <a:noFill/>
          <a:ln w="9525" algn="ctr">
            <a:noFill/>
            <a:miter lim="800000"/>
            <a:headEnd/>
            <a:tailEnd/>
          </a:ln>
        </p:spPr>
        <p:txBody>
          <a:bodyPr>
            <a:spAutoFit/>
          </a:bodyPr>
          <a:lstStyle/>
          <a:p>
            <a:pPr algn="ctr" eaLnBrk="0" hangingPunct="0">
              <a:spcBef>
                <a:spcPct val="50000"/>
              </a:spcBef>
            </a:pPr>
            <a:r>
              <a:rPr lang="en-US" sz="2800">
                <a:solidFill>
                  <a:srgbClr val="000000"/>
                </a:solidFill>
                <a:latin typeface="Times New Roman" pitchFamily="18" charset="0"/>
              </a:rPr>
              <a:t>15kg: ...  túi?</a:t>
            </a:r>
          </a:p>
        </p:txBody>
      </p:sp>
      <p:sp>
        <p:nvSpPr>
          <p:cNvPr id="324660" name="Text Box 52"/>
          <p:cNvSpPr txBox="1">
            <a:spLocks noChangeArrowheads="1"/>
          </p:cNvSpPr>
          <p:nvPr/>
        </p:nvSpPr>
        <p:spPr bwMode="auto">
          <a:xfrm>
            <a:off x="7081051" y="2285992"/>
            <a:ext cx="2939111" cy="519113"/>
          </a:xfrm>
          <a:prstGeom prst="rect">
            <a:avLst/>
          </a:prstGeom>
          <a:noFill/>
          <a:ln w="9525" algn="ctr">
            <a:noFill/>
            <a:miter lim="800000"/>
            <a:headEnd/>
            <a:tailEnd/>
          </a:ln>
        </p:spPr>
        <p:txBody>
          <a:bodyPr>
            <a:spAutoFit/>
          </a:bodyPr>
          <a:lstStyle/>
          <a:p>
            <a:pPr algn="ctr" eaLnBrk="0" hangingPunct="0">
              <a:spcBef>
                <a:spcPct val="50000"/>
              </a:spcBef>
            </a:pPr>
            <a:r>
              <a:rPr lang="en-US" sz="2800" b="1" u="sng">
                <a:solidFill>
                  <a:srgbClr val="000000"/>
                </a:solidFill>
                <a:latin typeface="Times New Roman" pitchFamily="18" charset="0"/>
              </a:rPr>
              <a:t>Bài giải</a:t>
            </a:r>
          </a:p>
        </p:txBody>
      </p:sp>
      <p:sp>
        <p:nvSpPr>
          <p:cNvPr id="324661" name="Text Box 53"/>
          <p:cNvSpPr txBox="1">
            <a:spLocks noChangeArrowheads="1"/>
          </p:cNvSpPr>
          <p:nvPr/>
        </p:nvSpPr>
        <p:spPr bwMode="auto">
          <a:xfrm>
            <a:off x="4560689" y="2857496"/>
            <a:ext cx="7601149" cy="519113"/>
          </a:xfrm>
          <a:prstGeom prst="rect">
            <a:avLst/>
          </a:prstGeom>
          <a:noFill/>
          <a:ln w="9525" algn="ctr">
            <a:noFill/>
            <a:miter lim="800000"/>
            <a:headEnd/>
            <a:tailEnd/>
          </a:ln>
        </p:spPr>
        <p:txBody>
          <a:bodyPr>
            <a:spAutoFit/>
          </a:bodyPr>
          <a:lstStyle/>
          <a:p>
            <a:pPr algn="ctr" eaLnBrk="0" hangingPunct="0">
              <a:spcBef>
                <a:spcPct val="50000"/>
              </a:spcBef>
            </a:pPr>
            <a:r>
              <a:rPr lang="en-US" sz="2800" i="1">
                <a:solidFill>
                  <a:srgbClr val="000000"/>
                </a:solidFill>
                <a:latin typeface="Times New Roman" pitchFamily="18" charset="0"/>
              </a:rPr>
              <a:t>Số kg đường đựng trong mỗi túi là:</a:t>
            </a:r>
          </a:p>
        </p:txBody>
      </p:sp>
      <p:sp>
        <p:nvSpPr>
          <p:cNvPr id="324666" name="Text Box 58"/>
          <p:cNvSpPr txBox="1">
            <a:spLocks noChangeArrowheads="1"/>
          </p:cNvSpPr>
          <p:nvPr/>
        </p:nvSpPr>
        <p:spPr bwMode="auto">
          <a:xfrm>
            <a:off x="5723729" y="3571876"/>
            <a:ext cx="5675524" cy="519113"/>
          </a:xfrm>
          <a:prstGeom prst="rect">
            <a:avLst/>
          </a:prstGeom>
          <a:noFill/>
          <a:ln w="9525" algn="ctr">
            <a:noFill/>
            <a:miter lim="800000"/>
            <a:headEnd/>
            <a:tailEnd/>
          </a:ln>
        </p:spPr>
        <p:txBody>
          <a:bodyPr>
            <a:spAutoFit/>
          </a:bodyPr>
          <a:lstStyle/>
          <a:p>
            <a:pPr algn="ctr" eaLnBrk="0" hangingPunct="0">
              <a:spcBef>
                <a:spcPct val="50000"/>
              </a:spcBef>
            </a:pPr>
            <a:r>
              <a:rPr lang="en-US" sz="2800" i="1">
                <a:solidFill>
                  <a:srgbClr val="000000"/>
                </a:solidFill>
                <a:latin typeface="Times New Roman" pitchFamily="18" charset="0"/>
              </a:rPr>
              <a:t>40 : 8 = 5 (kg)</a:t>
            </a:r>
          </a:p>
        </p:txBody>
      </p:sp>
      <p:sp>
        <p:nvSpPr>
          <p:cNvPr id="324667" name="Text Box 59"/>
          <p:cNvSpPr txBox="1">
            <a:spLocks noChangeArrowheads="1"/>
          </p:cNvSpPr>
          <p:nvPr/>
        </p:nvSpPr>
        <p:spPr bwMode="auto">
          <a:xfrm>
            <a:off x="4560689" y="4357694"/>
            <a:ext cx="7601149" cy="519113"/>
          </a:xfrm>
          <a:prstGeom prst="rect">
            <a:avLst/>
          </a:prstGeom>
          <a:noFill/>
          <a:ln w="9525" algn="ctr">
            <a:noFill/>
            <a:miter lim="800000"/>
            <a:headEnd/>
            <a:tailEnd/>
          </a:ln>
        </p:spPr>
        <p:txBody>
          <a:bodyPr>
            <a:spAutoFit/>
          </a:bodyPr>
          <a:lstStyle/>
          <a:p>
            <a:pPr algn="ctr" eaLnBrk="0" hangingPunct="0">
              <a:spcBef>
                <a:spcPct val="50000"/>
              </a:spcBef>
            </a:pPr>
            <a:r>
              <a:rPr lang="en-US" sz="2800" i="1">
                <a:solidFill>
                  <a:srgbClr val="000000"/>
                </a:solidFill>
                <a:latin typeface="Times New Roman" pitchFamily="18" charset="0"/>
              </a:rPr>
              <a:t>Số túi cần để đựng 15 kg đường là:</a:t>
            </a:r>
          </a:p>
        </p:txBody>
      </p:sp>
      <p:sp>
        <p:nvSpPr>
          <p:cNvPr id="324668" name="Text Box 60"/>
          <p:cNvSpPr txBox="1">
            <a:spLocks noChangeArrowheads="1"/>
          </p:cNvSpPr>
          <p:nvPr/>
        </p:nvSpPr>
        <p:spPr bwMode="auto">
          <a:xfrm>
            <a:off x="5723729" y="5000636"/>
            <a:ext cx="5675524" cy="519113"/>
          </a:xfrm>
          <a:prstGeom prst="rect">
            <a:avLst/>
          </a:prstGeom>
          <a:noFill/>
          <a:ln w="9525" algn="ctr">
            <a:noFill/>
            <a:miter lim="800000"/>
            <a:headEnd/>
            <a:tailEnd/>
          </a:ln>
        </p:spPr>
        <p:txBody>
          <a:bodyPr>
            <a:spAutoFit/>
          </a:bodyPr>
          <a:lstStyle/>
          <a:p>
            <a:pPr algn="ctr" eaLnBrk="0" hangingPunct="0">
              <a:spcBef>
                <a:spcPct val="50000"/>
              </a:spcBef>
            </a:pPr>
            <a:r>
              <a:rPr lang="en-US" sz="2800" i="1">
                <a:solidFill>
                  <a:srgbClr val="000000"/>
                </a:solidFill>
                <a:latin typeface="Times New Roman" pitchFamily="18" charset="0"/>
              </a:rPr>
              <a:t>15 : 5 = 3 (túi)</a:t>
            </a:r>
          </a:p>
        </p:txBody>
      </p:sp>
      <p:sp>
        <p:nvSpPr>
          <p:cNvPr id="324669" name="Text Box 61"/>
          <p:cNvSpPr txBox="1">
            <a:spLocks noChangeArrowheads="1"/>
          </p:cNvSpPr>
          <p:nvPr/>
        </p:nvSpPr>
        <p:spPr bwMode="auto">
          <a:xfrm>
            <a:off x="8411938" y="5638801"/>
            <a:ext cx="3344505" cy="519113"/>
          </a:xfrm>
          <a:prstGeom prst="rect">
            <a:avLst/>
          </a:prstGeom>
          <a:noFill/>
          <a:ln w="9525" algn="ctr">
            <a:noFill/>
            <a:miter lim="800000"/>
            <a:headEnd/>
            <a:tailEnd/>
          </a:ln>
        </p:spPr>
        <p:txBody>
          <a:bodyPr>
            <a:spAutoFit/>
          </a:bodyPr>
          <a:lstStyle/>
          <a:p>
            <a:pPr algn="ctr" eaLnBrk="0" hangingPunct="0">
              <a:spcBef>
                <a:spcPct val="50000"/>
              </a:spcBef>
            </a:pPr>
            <a:r>
              <a:rPr lang="en-US" sz="2800" i="1">
                <a:solidFill>
                  <a:srgbClr val="000000"/>
                </a:solidFill>
                <a:latin typeface="Times New Roman" pitchFamily="18" charset="0"/>
              </a:rPr>
              <a:t>Đáp số: 3 túi</a:t>
            </a:r>
          </a:p>
        </p:txBody>
      </p:sp>
      <p:sp>
        <p:nvSpPr>
          <p:cNvPr id="7185" name="Line 17"/>
          <p:cNvSpPr>
            <a:spLocks noChangeShapeType="1"/>
          </p:cNvSpPr>
          <p:nvPr/>
        </p:nvSpPr>
        <p:spPr bwMode="auto">
          <a:xfrm>
            <a:off x="3866341" y="2928934"/>
            <a:ext cx="0" cy="33528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4656"/>
                                        </p:tgtEl>
                                        <p:attrNameLst>
                                          <p:attrName>style.visibility</p:attrName>
                                        </p:attrNameLst>
                                      </p:cBhvr>
                                      <p:to>
                                        <p:strVal val="visible"/>
                                      </p:to>
                                    </p:set>
                                    <p:animEffect transition="in" filter="blinds(horizontal)">
                                      <p:cBhvr>
                                        <p:cTn id="7" dur="500"/>
                                        <p:tgtEl>
                                          <p:spTgt spid="3246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4657"/>
                                        </p:tgtEl>
                                        <p:attrNameLst>
                                          <p:attrName>style.visibility</p:attrName>
                                        </p:attrNameLst>
                                      </p:cBhvr>
                                      <p:to>
                                        <p:strVal val="visible"/>
                                      </p:to>
                                    </p:set>
                                    <p:anim calcmode="lin" valueType="num">
                                      <p:cBhvr additive="base">
                                        <p:cTn id="12" dur="500" fill="hold"/>
                                        <p:tgtEl>
                                          <p:spTgt spid="324657"/>
                                        </p:tgtEl>
                                        <p:attrNameLst>
                                          <p:attrName>ppt_x</p:attrName>
                                        </p:attrNameLst>
                                      </p:cBhvr>
                                      <p:tavLst>
                                        <p:tav tm="0">
                                          <p:val>
                                            <p:strVal val="#ppt_x"/>
                                          </p:val>
                                        </p:tav>
                                        <p:tav tm="100000">
                                          <p:val>
                                            <p:strVal val="#ppt_x"/>
                                          </p:val>
                                        </p:tav>
                                      </p:tavLst>
                                    </p:anim>
                                    <p:anim calcmode="lin" valueType="num">
                                      <p:cBhvr additive="base">
                                        <p:cTn id="13" dur="500" fill="hold"/>
                                        <p:tgtEl>
                                          <p:spTgt spid="324657"/>
                                        </p:tgtEl>
                                        <p:attrNameLst>
                                          <p:attrName>ppt_y</p:attrName>
                                        </p:attrNameLst>
                                      </p:cBhvr>
                                      <p:tavLst>
                                        <p:tav tm="0">
                                          <p:val>
                                            <p:strVal val="1+#ppt_h/2"/>
                                          </p:val>
                                        </p:tav>
                                        <p:tav tm="100000">
                                          <p:val>
                                            <p:strVal val="#ppt_y"/>
                                          </p:val>
                                        </p:tav>
                                      </p:tavLst>
                                    </p:anim>
                                  </p:childTnLst>
                                </p:cTn>
                              </p:par>
                              <p:par>
                                <p:cTn id="14" presetID="4" presetClass="entr" presetSubtype="16" fill="hold" grpId="0" nodeType="withEffect">
                                  <p:stCondLst>
                                    <p:cond delay="0"/>
                                  </p:stCondLst>
                                  <p:childTnLst>
                                    <p:set>
                                      <p:cBhvr>
                                        <p:cTn id="15" dur="1" fill="hold">
                                          <p:stCondLst>
                                            <p:cond delay="0"/>
                                          </p:stCondLst>
                                        </p:cTn>
                                        <p:tgtEl>
                                          <p:spTgt spid="7185"/>
                                        </p:tgtEl>
                                        <p:attrNameLst>
                                          <p:attrName>style.visibility</p:attrName>
                                        </p:attrNameLst>
                                      </p:cBhvr>
                                      <p:to>
                                        <p:strVal val="visible"/>
                                      </p:to>
                                    </p:set>
                                    <p:animEffect transition="in" filter="box(in)">
                                      <p:cBhvr>
                                        <p:cTn id="16" dur="500"/>
                                        <p:tgtEl>
                                          <p:spTgt spid="7185"/>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24658"/>
                                        </p:tgtEl>
                                        <p:attrNameLst>
                                          <p:attrName>style.visibility</p:attrName>
                                        </p:attrNameLst>
                                      </p:cBhvr>
                                      <p:to>
                                        <p:strVal val="visible"/>
                                      </p:to>
                                    </p:set>
                                    <p:animEffect transition="in" filter="blinds(horizontal)">
                                      <p:cBhvr>
                                        <p:cTn id="21" dur="500"/>
                                        <p:tgtEl>
                                          <p:spTgt spid="324658"/>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24659"/>
                                        </p:tgtEl>
                                        <p:attrNameLst>
                                          <p:attrName>style.visibility</p:attrName>
                                        </p:attrNameLst>
                                      </p:cBhvr>
                                      <p:to>
                                        <p:strVal val="visible"/>
                                      </p:to>
                                    </p:set>
                                    <p:animEffect transition="in" filter="box(in)">
                                      <p:cBhvr>
                                        <p:cTn id="26" dur="500"/>
                                        <p:tgtEl>
                                          <p:spTgt spid="324659"/>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324660"/>
                                        </p:tgtEl>
                                        <p:attrNameLst>
                                          <p:attrName>style.visibility</p:attrName>
                                        </p:attrNameLst>
                                      </p:cBhvr>
                                      <p:to>
                                        <p:strVal val="visible"/>
                                      </p:to>
                                    </p:set>
                                    <p:animEffect transition="in" filter="box(in)">
                                      <p:cBhvr>
                                        <p:cTn id="31" dur="500"/>
                                        <p:tgtEl>
                                          <p:spTgt spid="324660"/>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324661"/>
                                        </p:tgtEl>
                                        <p:attrNameLst>
                                          <p:attrName>style.visibility</p:attrName>
                                        </p:attrNameLst>
                                      </p:cBhvr>
                                      <p:to>
                                        <p:strVal val="visible"/>
                                      </p:to>
                                    </p:set>
                                    <p:animEffect transition="in" filter="box(in)">
                                      <p:cBhvr>
                                        <p:cTn id="34" dur="500"/>
                                        <p:tgtEl>
                                          <p:spTgt spid="324661"/>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324666"/>
                                        </p:tgtEl>
                                        <p:attrNameLst>
                                          <p:attrName>style.visibility</p:attrName>
                                        </p:attrNameLst>
                                      </p:cBhvr>
                                      <p:to>
                                        <p:strVal val="visible"/>
                                      </p:to>
                                    </p:set>
                                    <p:animEffect transition="in" filter="box(in)">
                                      <p:cBhvr>
                                        <p:cTn id="37" dur="500"/>
                                        <p:tgtEl>
                                          <p:spTgt spid="324666"/>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324667"/>
                                        </p:tgtEl>
                                        <p:attrNameLst>
                                          <p:attrName>style.visibility</p:attrName>
                                        </p:attrNameLst>
                                      </p:cBhvr>
                                      <p:to>
                                        <p:strVal val="visible"/>
                                      </p:to>
                                    </p:set>
                                    <p:animEffect transition="in" filter="box(in)">
                                      <p:cBhvr>
                                        <p:cTn id="40" dur="500"/>
                                        <p:tgtEl>
                                          <p:spTgt spid="324667"/>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324668"/>
                                        </p:tgtEl>
                                        <p:attrNameLst>
                                          <p:attrName>style.visibility</p:attrName>
                                        </p:attrNameLst>
                                      </p:cBhvr>
                                      <p:to>
                                        <p:strVal val="visible"/>
                                      </p:to>
                                    </p:set>
                                    <p:animEffect transition="in" filter="box(in)">
                                      <p:cBhvr>
                                        <p:cTn id="43" dur="500"/>
                                        <p:tgtEl>
                                          <p:spTgt spid="324668"/>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324669"/>
                                        </p:tgtEl>
                                        <p:attrNameLst>
                                          <p:attrName>style.visibility</p:attrName>
                                        </p:attrNameLst>
                                      </p:cBhvr>
                                      <p:to>
                                        <p:strVal val="visible"/>
                                      </p:to>
                                    </p:set>
                                    <p:animEffect transition="in" filter="box(in)">
                                      <p:cBhvr>
                                        <p:cTn id="46" dur="500"/>
                                        <p:tgtEl>
                                          <p:spTgt spid="324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56" grpId="0" animBg="1"/>
      <p:bldP spid="324657" grpId="0"/>
      <p:bldP spid="324658" grpId="0"/>
      <p:bldP spid="324659" grpId="0"/>
      <p:bldP spid="324660" grpId="0"/>
      <p:bldP spid="324661" grpId="0"/>
      <p:bldP spid="324666" grpId="0"/>
      <p:bldP spid="324667" grpId="0"/>
      <p:bldP spid="324668" grpId="0"/>
      <p:bldP spid="324669" grpId="0"/>
      <p:bldP spid="7185"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6672" name="Text Box 16"/>
          <p:cNvSpPr txBox="1">
            <a:spLocks noChangeArrowheads="1"/>
          </p:cNvSpPr>
          <p:nvPr/>
        </p:nvSpPr>
        <p:spPr bwMode="auto">
          <a:xfrm>
            <a:off x="506743" y="500042"/>
            <a:ext cx="11655095" cy="1200329"/>
          </a:xfrm>
          <a:prstGeom prst="rect">
            <a:avLst/>
          </a:prstGeom>
          <a:solidFill>
            <a:srgbClr val="FFFF00"/>
          </a:solidFill>
          <a:ln w="9525" algn="ctr">
            <a:noFill/>
            <a:miter lim="800000"/>
            <a:headEnd/>
            <a:tailEnd/>
          </a:ln>
        </p:spPr>
        <p:txBody>
          <a:bodyPr>
            <a:spAutoFit/>
          </a:bodyPr>
          <a:lstStyle/>
          <a:p>
            <a:pPr eaLnBrk="0" hangingPunct="0">
              <a:spcBef>
                <a:spcPct val="50000"/>
              </a:spcBef>
            </a:pPr>
            <a:r>
              <a:rPr lang="en-US" sz="3600" b="1" u="sng">
                <a:solidFill>
                  <a:srgbClr val="000000"/>
                </a:solidFill>
                <a:latin typeface="Times New Roman" pitchFamily="18" charset="0"/>
              </a:rPr>
              <a:t>Bài 2</a:t>
            </a:r>
            <a:r>
              <a:rPr lang="en-US" sz="3600" b="1">
                <a:solidFill>
                  <a:srgbClr val="000000"/>
                </a:solidFill>
                <a:latin typeface="Times New Roman" pitchFamily="18" charset="0"/>
              </a:rPr>
              <a:t>:  Cứ 4 cái áo như nhau thì cần có 24 cúc áo. Hỏi có 42 cúc áo thì dùng cho mấy cái áo như thế?</a:t>
            </a:r>
          </a:p>
        </p:txBody>
      </p:sp>
      <p:sp>
        <p:nvSpPr>
          <p:cNvPr id="326674" name="Text Box 18"/>
          <p:cNvSpPr txBox="1">
            <a:spLocks noChangeArrowheads="1"/>
          </p:cNvSpPr>
          <p:nvPr/>
        </p:nvSpPr>
        <p:spPr bwMode="auto">
          <a:xfrm>
            <a:off x="230870" y="2014527"/>
            <a:ext cx="2939111"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u="sng">
                <a:solidFill>
                  <a:srgbClr val="0000CC"/>
                </a:solidFill>
                <a:latin typeface="Times New Roman" pitchFamily="18" charset="0"/>
              </a:rPr>
              <a:t>Tóm tắt</a:t>
            </a:r>
            <a:endParaRPr lang="en-US" sz="3600" b="1">
              <a:solidFill>
                <a:srgbClr val="0000CC"/>
              </a:solidFill>
              <a:latin typeface="Times New Roman" pitchFamily="18" charset="0"/>
            </a:endParaRPr>
          </a:p>
        </p:txBody>
      </p:sp>
      <p:sp>
        <p:nvSpPr>
          <p:cNvPr id="326677" name="Text Box 21"/>
          <p:cNvSpPr txBox="1">
            <a:spLocks noChangeArrowheads="1"/>
          </p:cNvSpPr>
          <p:nvPr/>
        </p:nvSpPr>
        <p:spPr bwMode="auto">
          <a:xfrm>
            <a:off x="-275874" y="2547927"/>
            <a:ext cx="4459341"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a:solidFill>
                  <a:srgbClr val="000000"/>
                </a:solidFill>
                <a:latin typeface="Times New Roman" pitchFamily="18" charset="0"/>
              </a:rPr>
              <a:t>24 cúc áo: 4 cái áo</a:t>
            </a:r>
          </a:p>
        </p:txBody>
      </p:sp>
      <p:sp>
        <p:nvSpPr>
          <p:cNvPr id="326678" name="Text Box 22"/>
          <p:cNvSpPr txBox="1">
            <a:spLocks noChangeArrowheads="1"/>
          </p:cNvSpPr>
          <p:nvPr/>
        </p:nvSpPr>
        <p:spPr bwMode="auto">
          <a:xfrm>
            <a:off x="-244202" y="2990840"/>
            <a:ext cx="4763388"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a:solidFill>
                  <a:srgbClr val="000000"/>
                </a:solidFill>
                <a:latin typeface="Times New Roman" pitchFamily="18" charset="0"/>
              </a:rPr>
              <a:t>42 cúc áo: ... cái áo?</a:t>
            </a:r>
          </a:p>
        </p:txBody>
      </p:sp>
      <p:sp>
        <p:nvSpPr>
          <p:cNvPr id="326679" name="Text Box 23"/>
          <p:cNvSpPr txBox="1">
            <a:spLocks noChangeArrowheads="1"/>
          </p:cNvSpPr>
          <p:nvPr/>
        </p:nvSpPr>
        <p:spPr bwMode="auto">
          <a:xfrm>
            <a:off x="7223927" y="2000240"/>
            <a:ext cx="2939111"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u="sng">
                <a:solidFill>
                  <a:srgbClr val="0000CC"/>
                </a:solidFill>
                <a:latin typeface="Times New Roman" pitchFamily="18" charset="0"/>
              </a:rPr>
              <a:t>Bài giải</a:t>
            </a:r>
          </a:p>
        </p:txBody>
      </p:sp>
      <p:sp>
        <p:nvSpPr>
          <p:cNvPr id="326680" name="Text Box 24"/>
          <p:cNvSpPr txBox="1">
            <a:spLocks noChangeArrowheads="1"/>
          </p:cNvSpPr>
          <p:nvPr/>
        </p:nvSpPr>
        <p:spPr bwMode="auto">
          <a:xfrm>
            <a:off x="4487513" y="2609840"/>
            <a:ext cx="7803846"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a:solidFill>
                  <a:srgbClr val="000000"/>
                </a:solidFill>
                <a:latin typeface="Times New Roman" pitchFamily="18" charset="0"/>
              </a:rPr>
              <a:t>Số cúc áo dùng cho mỗi cái áo là:</a:t>
            </a:r>
          </a:p>
        </p:txBody>
      </p:sp>
      <p:sp>
        <p:nvSpPr>
          <p:cNvPr id="326681" name="Text Box 25"/>
          <p:cNvSpPr txBox="1">
            <a:spLocks noChangeArrowheads="1"/>
          </p:cNvSpPr>
          <p:nvPr/>
        </p:nvSpPr>
        <p:spPr bwMode="auto">
          <a:xfrm>
            <a:off x="5196954" y="3143240"/>
            <a:ext cx="5675524"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a:solidFill>
                  <a:srgbClr val="000000"/>
                </a:solidFill>
                <a:latin typeface="Times New Roman" pitchFamily="18" charset="0"/>
              </a:rPr>
              <a:t>24 : 4 = 6 (cúc áo)</a:t>
            </a:r>
          </a:p>
        </p:txBody>
      </p:sp>
      <p:sp>
        <p:nvSpPr>
          <p:cNvPr id="326684" name="Text Box 28"/>
          <p:cNvSpPr txBox="1">
            <a:spLocks noChangeArrowheads="1"/>
          </p:cNvSpPr>
          <p:nvPr/>
        </p:nvSpPr>
        <p:spPr bwMode="auto">
          <a:xfrm>
            <a:off x="3676724" y="3600440"/>
            <a:ext cx="8715984"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a:solidFill>
                  <a:srgbClr val="000000"/>
                </a:solidFill>
                <a:latin typeface="Times New Roman" pitchFamily="18" charset="0"/>
              </a:rPr>
              <a:t> </a:t>
            </a:r>
            <a:r>
              <a:rPr lang="en-US" sz="3600" b="1">
                <a:solidFill>
                  <a:srgbClr val="000000"/>
                </a:solidFill>
                <a:latin typeface="Times New Roman" pitchFamily="18" charset="0"/>
              </a:rPr>
              <a:t>42 cúc áo dùng cho số cái áo là:</a:t>
            </a:r>
          </a:p>
        </p:txBody>
      </p:sp>
      <p:sp>
        <p:nvSpPr>
          <p:cNvPr id="326685" name="Text Box 29"/>
          <p:cNvSpPr txBox="1">
            <a:spLocks noChangeArrowheads="1"/>
          </p:cNvSpPr>
          <p:nvPr/>
        </p:nvSpPr>
        <p:spPr bwMode="auto">
          <a:xfrm>
            <a:off x="5095605" y="4133840"/>
            <a:ext cx="5675524"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a:solidFill>
                  <a:srgbClr val="000000"/>
                </a:solidFill>
                <a:latin typeface="Times New Roman" pitchFamily="18" charset="0"/>
              </a:rPr>
              <a:t>42 : 6 = 7 (cái áo)</a:t>
            </a:r>
          </a:p>
        </p:txBody>
      </p:sp>
      <p:sp>
        <p:nvSpPr>
          <p:cNvPr id="326686" name="Text Box 30"/>
          <p:cNvSpPr txBox="1">
            <a:spLocks noChangeArrowheads="1"/>
          </p:cNvSpPr>
          <p:nvPr/>
        </p:nvSpPr>
        <p:spPr bwMode="auto">
          <a:xfrm>
            <a:off x="7325275" y="4667240"/>
            <a:ext cx="4459341"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a:solidFill>
                  <a:srgbClr val="000000"/>
                </a:solidFill>
                <a:latin typeface="Times New Roman" pitchFamily="18" charset="0"/>
              </a:rPr>
              <a:t>Đáp số: 7 cái áo</a:t>
            </a:r>
          </a:p>
        </p:txBody>
      </p:sp>
      <p:sp>
        <p:nvSpPr>
          <p:cNvPr id="8209" name="Line 17"/>
          <p:cNvSpPr>
            <a:spLocks noChangeShapeType="1"/>
          </p:cNvSpPr>
          <p:nvPr/>
        </p:nvSpPr>
        <p:spPr bwMode="auto">
          <a:xfrm>
            <a:off x="4386165" y="2228839"/>
            <a:ext cx="0" cy="3657600"/>
          </a:xfrm>
          <a:prstGeom prst="line">
            <a:avLst/>
          </a:prstGeom>
          <a:noFill/>
          <a:ln w="9525">
            <a:solidFill>
              <a:schemeClr val="tx1"/>
            </a:solidFill>
            <a:round/>
            <a:headEnd/>
            <a:tailEnd/>
          </a:ln>
          <a:effectLst/>
        </p:spPr>
        <p:txBody>
          <a:bodyPr/>
          <a:lstStyle/>
          <a:p>
            <a:endParaRPr lang="en-US" sz="2400" b="1"/>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6672"/>
                                        </p:tgtEl>
                                        <p:attrNameLst>
                                          <p:attrName>style.visibility</p:attrName>
                                        </p:attrNameLst>
                                      </p:cBhvr>
                                      <p:to>
                                        <p:strVal val="visible"/>
                                      </p:to>
                                    </p:set>
                                    <p:animEffect transition="in" filter="blinds(horizontal)">
                                      <p:cBhvr>
                                        <p:cTn id="7" dur="500"/>
                                        <p:tgtEl>
                                          <p:spTgt spid="3266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6674"/>
                                        </p:tgtEl>
                                        <p:attrNameLst>
                                          <p:attrName>style.visibility</p:attrName>
                                        </p:attrNameLst>
                                      </p:cBhvr>
                                      <p:to>
                                        <p:strVal val="visible"/>
                                      </p:to>
                                    </p:set>
                                    <p:animEffect transition="in" filter="blinds(horizontal)">
                                      <p:cBhvr>
                                        <p:cTn id="12" dur="500"/>
                                        <p:tgtEl>
                                          <p:spTgt spid="32667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8209"/>
                                        </p:tgtEl>
                                        <p:attrNameLst>
                                          <p:attrName>style.visibility</p:attrName>
                                        </p:attrNameLst>
                                      </p:cBhvr>
                                      <p:to>
                                        <p:strVal val="visible"/>
                                      </p:to>
                                    </p:set>
                                    <p:animEffect transition="in" filter="box(in)">
                                      <p:cBhvr>
                                        <p:cTn id="15" dur="500"/>
                                        <p:tgtEl>
                                          <p:spTgt spid="8209"/>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326677"/>
                                        </p:tgtEl>
                                        <p:attrNameLst>
                                          <p:attrName>style.visibility</p:attrName>
                                        </p:attrNameLst>
                                      </p:cBhvr>
                                      <p:to>
                                        <p:strVal val="visible"/>
                                      </p:to>
                                    </p:set>
                                    <p:animEffect transition="in" filter="box(in)">
                                      <p:cBhvr>
                                        <p:cTn id="20" dur="500"/>
                                        <p:tgtEl>
                                          <p:spTgt spid="32667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26678"/>
                                        </p:tgtEl>
                                        <p:attrNameLst>
                                          <p:attrName>style.visibility</p:attrName>
                                        </p:attrNameLst>
                                      </p:cBhvr>
                                      <p:to>
                                        <p:strVal val="visible"/>
                                      </p:to>
                                    </p:set>
                                    <p:animEffect transition="in" filter="checkerboard(across)">
                                      <p:cBhvr>
                                        <p:cTn id="25" dur="500"/>
                                        <p:tgtEl>
                                          <p:spTgt spid="326678"/>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26679"/>
                                        </p:tgtEl>
                                        <p:attrNameLst>
                                          <p:attrName>style.visibility</p:attrName>
                                        </p:attrNameLst>
                                      </p:cBhvr>
                                      <p:to>
                                        <p:strVal val="visible"/>
                                      </p:to>
                                    </p:set>
                                    <p:anim calcmode="lin" valueType="num">
                                      <p:cBhvr additive="base">
                                        <p:cTn id="30" dur="500" fill="hold"/>
                                        <p:tgtEl>
                                          <p:spTgt spid="326679"/>
                                        </p:tgtEl>
                                        <p:attrNameLst>
                                          <p:attrName>ppt_x</p:attrName>
                                        </p:attrNameLst>
                                      </p:cBhvr>
                                      <p:tavLst>
                                        <p:tav tm="0">
                                          <p:val>
                                            <p:strVal val="#ppt_x"/>
                                          </p:val>
                                        </p:tav>
                                        <p:tav tm="100000">
                                          <p:val>
                                            <p:strVal val="#ppt_x"/>
                                          </p:val>
                                        </p:tav>
                                      </p:tavLst>
                                    </p:anim>
                                    <p:anim calcmode="lin" valueType="num">
                                      <p:cBhvr additive="base">
                                        <p:cTn id="31" dur="500" fill="hold"/>
                                        <p:tgtEl>
                                          <p:spTgt spid="326679"/>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26680"/>
                                        </p:tgtEl>
                                        <p:attrNameLst>
                                          <p:attrName>style.visibility</p:attrName>
                                        </p:attrNameLst>
                                      </p:cBhvr>
                                      <p:to>
                                        <p:strVal val="visible"/>
                                      </p:to>
                                    </p:set>
                                    <p:anim calcmode="lin" valueType="num">
                                      <p:cBhvr additive="base">
                                        <p:cTn id="34" dur="500" fill="hold"/>
                                        <p:tgtEl>
                                          <p:spTgt spid="326680"/>
                                        </p:tgtEl>
                                        <p:attrNameLst>
                                          <p:attrName>ppt_x</p:attrName>
                                        </p:attrNameLst>
                                      </p:cBhvr>
                                      <p:tavLst>
                                        <p:tav tm="0">
                                          <p:val>
                                            <p:strVal val="#ppt_x"/>
                                          </p:val>
                                        </p:tav>
                                        <p:tav tm="100000">
                                          <p:val>
                                            <p:strVal val="#ppt_x"/>
                                          </p:val>
                                        </p:tav>
                                      </p:tavLst>
                                    </p:anim>
                                    <p:anim calcmode="lin" valueType="num">
                                      <p:cBhvr additive="base">
                                        <p:cTn id="35" dur="500" fill="hold"/>
                                        <p:tgtEl>
                                          <p:spTgt spid="326680"/>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26681"/>
                                        </p:tgtEl>
                                        <p:attrNameLst>
                                          <p:attrName>style.visibility</p:attrName>
                                        </p:attrNameLst>
                                      </p:cBhvr>
                                      <p:to>
                                        <p:strVal val="visible"/>
                                      </p:to>
                                    </p:set>
                                    <p:anim calcmode="lin" valueType="num">
                                      <p:cBhvr additive="base">
                                        <p:cTn id="38" dur="500" fill="hold"/>
                                        <p:tgtEl>
                                          <p:spTgt spid="326681"/>
                                        </p:tgtEl>
                                        <p:attrNameLst>
                                          <p:attrName>ppt_x</p:attrName>
                                        </p:attrNameLst>
                                      </p:cBhvr>
                                      <p:tavLst>
                                        <p:tav tm="0">
                                          <p:val>
                                            <p:strVal val="#ppt_x"/>
                                          </p:val>
                                        </p:tav>
                                        <p:tav tm="100000">
                                          <p:val>
                                            <p:strVal val="#ppt_x"/>
                                          </p:val>
                                        </p:tav>
                                      </p:tavLst>
                                    </p:anim>
                                    <p:anim calcmode="lin" valueType="num">
                                      <p:cBhvr additive="base">
                                        <p:cTn id="39" dur="500" fill="hold"/>
                                        <p:tgtEl>
                                          <p:spTgt spid="326681"/>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26684"/>
                                        </p:tgtEl>
                                        <p:attrNameLst>
                                          <p:attrName>style.visibility</p:attrName>
                                        </p:attrNameLst>
                                      </p:cBhvr>
                                      <p:to>
                                        <p:strVal val="visible"/>
                                      </p:to>
                                    </p:set>
                                    <p:anim calcmode="lin" valueType="num">
                                      <p:cBhvr additive="base">
                                        <p:cTn id="42" dur="500" fill="hold"/>
                                        <p:tgtEl>
                                          <p:spTgt spid="326684"/>
                                        </p:tgtEl>
                                        <p:attrNameLst>
                                          <p:attrName>ppt_x</p:attrName>
                                        </p:attrNameLst>
                                      </p:cBhvr>
                                      <p:tavLst>
                                        <p:tav tm="0">
                                          <p:val>
                                            <p:strVal val="#ppt_x"/>
                                          </p:val>
                                        </p:tav>
                                        <p:tav tm="100000">
                                          <p:val>
                                            <p:strVal val="#ppt_x"/>
                                          </p:val>
                                        </p:tav>
                                      </p:tavLst>
                                    </p:anim>
                                    <p:anim calcmode="lin" valueType="num">
                                      <p:cBhvr additive="base">
                                        <p:cTn id="43" dur="500" fill="hold"/>
                                        <p:tgtEl>
                                          <p:spTgt spid="32668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26685"/>
                                        </p:tgtEl>
                                        <p:attrNameLst>
                                          <p:attrName>style.visibility</p:attrName>
                                        </p:attrNameLst>
                                      </p:cBhvr>
                                      <p:to>
                                        <p:strVal val="visible"/>
                                      </p:to>
                                    </p:set>
                                    <p:anim calcmode="lin" valueType="num">
                                      <p:cBhvr additive="base">
                                        <p:cTn id="46" dur="500" fill="hold"/>
                                        <p:tgtEl>
                                          <p:spTgt spid="326685"/>
                                        </p:tgtEl>
                                        <p:attrNameLst>
                                          <p:attrName>ppt_x</p:attrName>
                                        </p:attrNameLst>
                                      </p:cBhvr>
                                      <p:tavLst>
                                        <p:tav tm="0">
                                          <p:val>
                                            <p:strVal val="#ppt_x"/>
                                          </p:val>
                                        </p:tav>
                                        <p:tav tm="100000">
                                          <p:val>
                                            <p:strVal val="#ppt_x"/>
                                          </p:val>
                                        </p:tav>
                                      </p:tavLst>
                                    </p:anim>
                                    <p:anim calcmode="lin" valueType="num">
                                      <p:cBhvr additive="base">
                                        <p:cTn id="47" dur="500" fill="hold"/>
                                        <p:tgtEl>
                                          <p:spTgt spid="326685"/>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6686"/>
                                        </p:tgtEl>
                                        <p:attrNameLst>
                                          <p:attrName>style.visibility</p:attrName>
                                        </p:attrNameLst>
                                      </p:cBhvr>
                                      <p:to>
                                        <p:strVal val="visible"/>
                                      </p:to>
                                    </p:set>
                                    <p:anim calcmode="lin" valueType="num">
                                      <p:cBhvr additive="base">
                                        <p:cTn id="50" dur="500" fill="hold"/>
                                        <p:tgtEl>
                                          <p:spTgt spid="326686"/>
                                        </p:tgtEl>
                                        <p:attrNameLst>
                                          <p:attrName>ppt_x</p:attrName>
                                        </p:attrNameLst>
                                      </p:cBhvr>
                                      <p:tavLst>
                                        <p:tav tm="0">
                                          <p:val>
                                            <p:strVal val="#ppt_x"/>
                                          </p:val>
                                        </p:tav>
                                        <p:tav tm="100000">
                                          <p:val>
                                            <p:strVal val="#ppt_x"/>
                                          </p:val>
                                        </p:tav>
                                      </p:tavLst>
                                    </p:anim>
                                    <p:anim calcmode="lin" valueType="num">
                                      <p:cBhvr additive="base">
                                        <p:cTn id="51" dur="500" fill="hold"/>
                                        <p:tgtEl>
                                          <p:spTgt spid="3266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72" grpId="0" animBg="1"/>
      <p:bldP spid="326674" grpId="0"/>
      <p:bldP spid="326677" grpId="0"/>
      <p:bldP spid="326678" grpId="0"/>
      <p:bldP spid="326679" grpId="0"/>
      <p:bldP spid="326680" grpId="0"/>
      <p:bldP spid="326681" grpId="0"/>
      <p:bldP spid="326684" grpId="0"/>
      <p:bldP spid="326685" grpId="0"/>
      <p:bldP spid="326686" grpId="0"/>
      <p:bldP spid="82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p:cNvSpPr>
          <p:nvPr/>
        </p:nvSpPr>
        <p:spPr bwMode="auto">
          <a:xfrm>
            <a:off x="294441" y="500042"/>
            <a:ext cx="10356565" cy="785812"/>
          </a:xfrm>
          <a:prstGeom prst="rect">
            <a:avLst/>
          </a:prstGeom>
          <a:solidFill>
            <a:srgbClr val="FFFF00"/>
          </a:solidFill>
          <a:ln w="9525">
            <a:noFill/>
            <a:miter lim="800000"/>
            <a:headEnd/>
            <a:tailEnd/>
          </a:ln>
        </p:spPr>
        <p:txBody>
          <a:bodyPr/>
          <a:lstStyle/>
          <a:p>
            <a:pPr algn="ctr">
              <a:spcBef>
                <a:spcPct val="20000"/>
              </a:spcBef>
            </a:pPr>
            <a:r>
              <a:rPr lang="en-US" sz="4000" u="sng">
                <a:solidFill>
                  <a:srgbClr val="0000CC"/>
                </a:solidFill>
                <a:effectLst>
                  <a:outerShdw blurRad="38100" dist="38100" dir="2700000" algn="tl">
                    <a:srgbClr val="C0C0C0"/>
                  </a:outerShdw>
                </a:effectLst>
                <a:latin typeface="Times New Roman" pitchFamily="18" charset="0"/>
                <a:cs typeface="Times New Roman" pitchFamily="18" charset="0"/>
              </a:rPr>
              <a:t>Bài 3</a:t>
            </a:r>
            <a:r>
              <a:rPr lang="en-US" sz="4000">
                <a:solidFill>
                  <a:srgbClr val="0000CC"/>
                </a:solidFill>
                <a:effectLst>
                  <a:outerShdw blurRad="38100" dist="38100" dir="2700000" algn="tl">
                    <a:srgbClr val="C0C0C0"/>
                  </a:outerShdw>
                </a:effectLst>
                <a:latin typeface="Times New Roman" pitchFamily="18" charset="0"/>
                <a:cs typeface="Times New Roman" pitchFamily="18" charset="0"/>
              </a:rPr>
              <a:t>:</a:t>
            </a:r>
            <a:r>
              <a:rPr lang="en-US" sz="4000" b="1">
                <a:solidFill>
                  <a:srgbClr val="898989"/>
                </a:solidFill>
                <a:effectLst>
                  <a:outerShdw blurRad="38100" dist="38100" dir="2700000" algn="tl">
                    <a:srgbClr val="C0C0C0"/>
                  </a:outerShdw>
                </a:effectLst>
                <a:latin typeface="Times New Roman" pitchFamily="18" charset="0"/>
                <a:cs typeface="Times New Roman" pitchFamily="18" charset="0"/>
              </a:rPr>
              <a:t> </a:t>
            </a:r>
            <a:r>
              <a:rPr lang="en-US" sz="4000" b="1">
                <a:solidFill>
                  <a:srgbClr val="000000"/>
                </a:solidFill>
                <a:effectLst>
                  <a:outerShdw blurRad="38100" dist="38100" dir="2700000" algn="tl">
                    <a:srgbClr val="C0C0C0"/>
                  </a:outerShdw>
                </a:effectLst>
                <a:latin typeface="Times New Roman" pitchFamily="18" charset="0"/>
                <a:cs typeface="Times New Roman" pitchFamily="18" charset="0"/>
              </a:rPr>
              <a:t>Cách làm nào đúng, cách làm nào sai?</a:t>
            </a:r>
            <a:endParaRPr lang="vi-VN" sz="4000" b="1">
              <a:solidFill>
                <a:srgbClr val="000000"/>
              </a:solidFill>
              <a:effectLst>
                <a:outerShdw blurRad="38100" dist="38100" dir="2700000" algn="tl">
                  <a:srgbClr val="C0C0C0"/>
                </a:outerShdw>
              </a:effectLst>
              <a:latin typeface="Times New Roman" pitchFamily="18" charset="0"/>
              <a:cs typeface="Times New Roman" pitchFamily="18" charset="0"/>
            </a:endParaRPr>
          </a:p>
        </p:txBody>
      </p:sp>
      <p:sp>
        <p:nvSpPr>
          <p:cNvPr id="5" name="Rectangle 4"/>
          <p:cNvSpPr>
            <a:spLocks noChangeArrowheads="1"/>
          </p:cNvSpPr>
          <p:nvPr/>
        </p:nvSpPr>
        <p:spPr bwMode="auto">
          <a:xfrm>
            <a:off x="516600" y="2014528"/>
            <a:ext cx="4849939" cy="1323439"/>
          </a:xfrm>
          <a:prstGeom prst="rect">
            <a:avLst/>
          </a:prstGeom>
          <a:noFill/>
          <a:ln w="9525">
            <a:noFill/>
            <a:miter lim="800000"/>
            <a:headEnd/>
            <a:tailEnd/>
          </a:ln>
        </p:spPr>
        <p:txBody>
          <a:bodyPr wrap="square">
            <a:spAutoFit/>
          </a:bodyPr>
          <a:lstStyle/>
          <a:p>
            <a:r>
              <a:rPr lang="en-US" sz="4000" b="1">
                <a:solidFill>
                  <a:srgbClr val="0D0D0D"/>
                </a:solidFill>
                <a:latin typeface="Times New Roman" pitchFamily="18" charset="0"/>
                <a:cs typeface="Times New Roman" pitchFamily="18" charset="0"/>
              </a:rPr>
              <a:t>a) 24 : 6 : 2 = 4 : 2</a:t>
            </a:r>
          </a:p>
          <a:p>
            <a:r>
              <a:rPr lang="en-US" sz="4000" b="1">
                <a:solidFill>
                  <a:srgbClr val="0D0D0D"/>
                </a:solidFill>
                <a:latin typeface="Times New Roman" pitchFamily="18" charset="0"/>
                <a:cs typeface="Times New Roman" pitchFamily="18" charset="0"/>
              </a:rPr>
              <a:t>                    = 2</a:t>
            </a:r>
            <a:endParaRPr lang="vi-VN" sz="4000" b="1">
              <a:solidFill>
                <a:srgbClr val="0D0D0D"/>
              </a:solidFill>
              <a:latin typeface="Times New Roman" pitchFamily="18" charset="0"/>
              <a:cs typeface="Times New Roman" pitchFamily="18" charset="0"/>
            </a:endParaRPr>
          </a:p>
        </p:txBody>
      </p:sp>
      <p:sp>
        <p:nvSpPr>
          <p:cNvPr id="7" name="Rectangle 6"/>
          <p:cNvSpPr>
            <a:spLocks noChangeArrowheads="1"/>
          </p:cNvSpPr>
          <p:nvPr/>
        </p:nvSpPr>
        <p:spPr bwMode="auto">
          <a:xfrm>
            <a:off x="6223795" y="2000240"/>
            <a:ext cx="4857784" cy="1323439"/>
          </a:xfrm>
          <a:prstGeom prst="rect">
            <a:avLst/>
          </a:prstGeom>
          <a:noFill/>
          <a:ln w="9525">
            <a:noFill/>
            <a:miter lim="800000"/>
            <a:headEnd/>
            <a:tailEnd/>
          </a:ln>
        </p:spPr>
        <p:txBody>
          <a:bodyPr wrap="square">
            <a:spAutoFit/>
          </a:bodyPr>
          <a:lstStyle/>
          <a:p>
            <a:r>
              <a:rPr lang="en-US" sz="4000" b="1">
                <a:solidFill>
                  <a:srgbClr val="0D0D0D"/>
                </a:solidFill>
                <a:latin typeface="Times New Roman" pitchFamily="18" charset="0"/>
                <a:cs typeface="Times New Roman" pitchFamily="18" charset="0"/>
              </a:rPr>
              <a:t>b) 24 : 6 : 2 = 24 : 3</a:t>
            </a:r>
          </a:p>
          <a:p>
            <a:r>
              <a:rPr lang="en-US" sz="4000" b="1">
                <a:solidFill>
                  <a:srgbClr val="0D0D0D"/>
                </a:solidFill>
                <a:latin typeface="Times New Roman" pitchFamily="18" charset="0"/>
                <a:cs typeface="Times New Roman" pitchFamily="18" charset="0"/>
              </a:rPr>
              <a:t>                   = 8      </a:t>
            </a:r>
            <a:endParaRPr lang="vi-VN" sz="4000" b="1">
              <a:solidFill>
                <a:srgbClr val="0D0D0D"/>
              </a:solidFill>
              <a:latin typeface="Times New Roman" pitchFamily="18" charset="0"/>
              <a:cs typeface="Times New Roman" pitchFamily="18" charset="0"/>
            </a:endParaRPr>
          </a:p>
        </p:txBody>
      </p:sp>
      <p:sp>
        <p:nvSpPr>
          <p:cNvPr id="8" name="Rectangle 7"/>
          <p:cNvSpPr>
            <a:spLocks noChangeArrowheads="1"/>
          </p:cNvSpPr>
          <p:nvPr/>
        </p:nvSpPr>
        <p:spPr bwMode="auto">
          <a:xfrm>
            <a:off x="560940" y="3443278"/>
            <a:ext cx="5662855" cy="1323439"/>
          </a:xfrm>
          <a:prstGeom prst="rect">
            <a:avLst/>
          </a:prstGeom>
          <a:noFill/>
          <a:ln w="9525">
            <a:noFill/>
            <a:miter lim="800000"/>
            <a:headEnd/>
            <a:tailEnd/>
          </a:ln>
        </p:spPr>
        <p:txBody>
          <a:bodyPr wrap="square">
            <a:spAutoFit/>
          </a:bodyPr>
          <a:lstStyle/>
          <a:p>
            <a:r>
              <a:rPr lang="en-US" sz="4000" b="1">
                <a:solidFill>
                  <a:srgbClr val="0D0D0D"/>
                </a:solidFill>
                <a:latin typeface="Times New Roman" pitchFamily="18" charset="0"/>
                <a:cs typeface="Times New Roman" pitchFamily="18" charset="0"/>
              </a:rPr>
              <a:t>c) 18 : 3 x 2 = 18 : 6</a:t>
            </a:r>
          </a:p>
          <a:p>
            <a:r>
              <a:rPr lang="en-US" sz="4000" b="1">
                <a:solidFill>
                  <a:srgbClr val="0D0D0D"/>
                </a:solidFill>
                <a:latin typeface="Times New Roman" pitchFamily="18" charset="0"/>
                <a:cs typeface="Times New Roman" pitchFamily="18" charset="0"/>
              </a:rPr>
              <a:t>                    = 3</a:t>
            </a:r>
            <a:endParaRPr lang="vi-VN" sz="4000" b="1">
              <a:solidFill>
                <a:srgbClr val="0D0D0D"/>
              </a:solidFill>
              <a:latin typeface="Times New Roman" pitchFamily="18" charset="0"/>
              <a:cs typeface="Times New Roman" pitchFamily="18" charset="0"/>
            </a:endParaRPr>
          </a:p>
        </p:txBody>
      </p:sp>
      <p:sp>
        <p:nvSpPr>
          <p:cNvPr id="9" name="Rectangle 8"/>
          <p:cNvSpPr>
            <a:spLocks noChangeArrowheads="1"/>
          </p:cNvSpPr>
          <p:nvPr/>
        </p:nvSpPr>
        <p:spPr bwMode="auto">
          <a:xfrm>
            <a:off x="6217462" y="3514715"/>
            <a:ext cx="4435489" cy="1323439"/>
          </a:xfrm>
          <a:prstGeom prst="rect">
            <a:avLst/>
          </a:prstGeom>
          <a:noFill/>
          <a:ln w="9525">
            <a:noFill/>
            <a:miter lim="800000"/>
            <a:headEnd/>
            <a:tailEnd/>
          </a:ln>
        </p:spPr>
        <p:txBody>
          <a:bodyPr wrap="square">
            <a:spAutoFit/>
          </a:bodyPr>
          <a:lstStyle/>
          <a:p>
            <a:r>
              <a:rPr lang="en-US" sz="4000" b="1">
                <a:solidFill>
                  <a:srgbClr val="0D0D0D"/>
                </a:solidFill>
                <a:latin typeface="Times New Roman" pitchFamily="18" charset="0"/>
                <a:cs typeface="Times New Roman" pitchFamily="18" charset="0"/>
              </a:rPr>
              <a:t>d) 18 : 3 x 2 = 6 x 2</a:t>
            </a:r>
          </a:p>
          <a:p>
            <a:r>
              <a:rPr lang="en-US" sz="4000" b="1">
                <a:solidFill>
                  <a:srgbClr val="0D0D0D"/>
                </a:solidFill>
                <a:latin typeface="Times New Roman" pitchFamily="18" charset="0"/>
                <a:cs typeface="Times New Roman" pitchFamily="18" charset="0"/>
              </a:rPr>
              <a:t>                     = 12</a:t>
            </a:r>
            <a:endParaRPr lang="vi-VN" sz="4000" b="1">
              <a:solidFill>
                <a:srgbClr val="0D0D0D"/>
              </a:solidFill>
              <a:latin typeface="Times New Roman" pitchFamily="18" charset="0"/>
              <a:cs typeface="Times New Roman" pitchFamily="18" charset="0"/>
            </a:endParaRPr>
          </a:p>
        </p:txBody>
      </p:sp>
      <p:sp>
        <p:nvSpPr>
          <p:cNvPr id="10" name="Rectangle 9"/>
          <p:cNvSpPr>
            <a:spLocks noChangeArrowheads="1"/>
          </p:cNvSpPr>
          <p:nvPr/>
        </p:nvSpPr>
        <p:spPr bwMode="auto">
          <a:xfrm>
            <a:off x="4580721" y="2357430"/>
            <a:ext cx="1615243" cy="707886"/>
          </a:xfrm>
          <a:prstGeom prst="rect">
            <a:avLst/>
          </a:prstGeom>
          <a:noFill/>
          <a:ln w="9525">
            <a:noFill/>
            <a:miter lim="800000"/>
            <a:headEnd/>
            <a:tailEnd/>
          </a:ln>
        </p:spPr>
        <p:txBody>
          <a:bodyPr>
            <a:spAutoFit/>
          </a:bodyPr>
          <a:lstStyle/>
          <a:p>
            <a:r>
              <a:rPr lang="en-US" sz="4000">
                <a:solidFill>
                  <a:srgbClr val="C00000"/>
                </a:solidFill>
                <a:latin typeface="Times New Roman" pitchFamily="18" charset="0"/>
                <a:cs typeface="Times New Roman" pitchFamily="18" charset="0"/>
              </a:rPr>
              <a:t>Đúng   </a:t>
            </a:r>
            <a:endParaRPr lang="vi-VN" sz="4000">
              <a:latin typeface="Times New Roman" pitchFamily="18" charset="0"/>
              <a:cs typeface="Times New Roman" pitchFamily="18" charset="0"/>
            </a:endParaRPr>
          </a:p>
        </p:txBody>
      </p:sp>
      <p:sp>
        <p:nvSpPr>
          <p:cNvPr id="12" name="Rectangle 11"/>
          <p:cNvSpPr>
            <a:spLocks noChangeArrowheads="1"/>
          </p:cNvSpPr>
          <p:nvPr/>
        </p:nvSpPr>
        <p:spPr bwMode="auto">
          <a:xfrm>
            <a:off x="10724389" y="2428868"/>
            <a:ext cx="840295" cy="707886"/>
          </a:xfrm>
          <a:prstGeom prst="rect">
            <a:avLst/>
          </a:prstGeom>
          <a:noFill/>
          <a:ln w="9525">
            <a:noFill/>
            <a:miter lim="800000"/>
            <a:headEnd/>
            <a:tailEnd/>
          </a:ln>
        </p:spPr>
        <p:txBody>
          <a:bodyPr wrap="none">
            <a:spAutoFit/>
          </a:bodyPr>
          <a:lstStyle/>
          <a:p>
            <a:r>
              <a:rPr lang="en-US" sz="4000">
                <a:solidFill>
                  <a:srgbClr val="C00000"/>
                </a:solidFill>
                <a:latin typeface="Times New Roman" pitchFamily="18" charset="0"/>
                <a:cs typeface="Times New Roman" pitchFamily="18" charset="0"/>
              </a:rPr>
              <a:t>Sai</a:t>
            </a:r>
            <a:endParaRPr lang="vi-VN" sz="4000">
              <a:latin typeface="Times New Roman" pitchFamily="18" charset="0"/>
              <a:cs typeface="Times New Roman" pitchFamily="18" charset="0"/>
            </a:endParaRPr>
          </a:p>
        </p:txBody>
      </p:sp>
      <p:sp>
        <p:nvSpPr>
          <p:cNvPr id="13" name="Rectangle 12"/>
          <p:cNvSpPr>
            <a:spLocks noChangeArrowheads="1"/>
          </p:cNvSpPr>
          <p:nvPr/>
        </p:nvSpPr>
        <p:spPr bwMode="auto">
          <a:xfrm>
            <a:off x="5080787" y="4000504"/>
            <a:ext cx="840295" cy="707886"/>
          </a:xfrm>
          <a:prstGeom prst="rect">
            <a:avLst/>
          </a:prstGeom>
          <a:noFill/>
          <a:ln w="9525">
            <a:noFill/>
            <a:miter lim="800000"/>
            <a:headEnd/>
            <a:tailEnd/>
          </a:ln>
        </p:spPr>
        <p:txBody>
          <a:bodyPr wrap="none">
            <a:spAutoFit/>
          </a:bodyPr>
          <a:lstStyle/>
          <a:p>
            <a:r>
              <a:rPr lang="en-US" sz="4000">
                <a:solidFill>
                  <a:srgbClr val="C00000"/>
                </a:solidFill>
                <a:latin typeface="Times New Roman" pitchFamily="18" charset="0"/>
                <a:cs typeface="Times New Roman" pitchFamily="18" charset="0"/>
              </a:rPr>
              <a:t>Sai</a:t>
            </a:r>
            <a:endParaRPr lang="vi-VN" sz="4000">
              <a:latin typeface="Times New Roman" pitchFamily="18" charset="0"/>
              <a:cs typeface="Times New Roman" pitchFamily="18" charset="0"/>
            </a:endParaRPr>
          </a:p>
        </p:txBody>
      </p:sp>
      <p:sp>
        <p:nvSpPr>
          <p:cNvPr id="11" name="Rectangle 10"/>
          <p:cNvSpPr>
            <a:spLocks noChangeArrowheads="1"/>
          </p:cNvSpPr>
          <p:nvPr/>
        </p:nvSpPr>
        <p:spPr bwMode="auto">
          <a:xfrm>
            <a:off x="10438637" y="3929066"/>
            <a:ext cx="1324402" cy="707886"/>
          </a:xfrm>
          <a:prstGeom prst="rect">
            <a:avLst/>
          </a:prstGeom>
          <a:noFill/>
          <a:ln w="9525">
            <a:noFill/>
            <a:miter lim="800000"/>
            <a:headEnd/>
            <a:tailEnd/>
          </a:ln>
        </p:spPr>
        <p:txBody>
          <a:bodyPr wrap="none">
            <a:spAutoFit/>
          </a:bodyPr>
          <a:lstStyle/>
          <a:p>
            <a:r>
              <a:rPr lang="en-US" sz="4000">
                <a:solidFill>
                  <a:srgbClr val="C00000"/>
                </a:solidFill>
                <a:latin typeface="Times New Roman" pitchFamily="18" charset="0"/>
                <a:cs typeface="Times New Roman" pitchFamily="18" charset="0"/>
              </a:rPr>
              <a:t>Đúng</a:t>
            </a:r>
            <a:endParaRPr lang="vi-VN" sz="40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0"/>
                            </p:stCondLst>
                            <p:childTnLst>
                              <p:par>
                                <p:cTn id="12" presetID="2"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P spid="7" grpId="0"/>
      <p:bldP spid="8" grpId="0"/>
      <p:bldP spid="9" grpId="0"/>
      <p:bldP spid="10" grpId="0"/>
      <p:bldP spid="12" grpId="0"/>
      <p:bldP spid="13"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8" name="Picture 2" descr="PINE-03"/>
          <p:cNvPicPr>
            <a:picLocks noChangeAspect="1" noChangeArrowheads="1"/>
          </p:cNvPicPr>
          <p:nvPr/>
        </p:nvPicPr>
        <p:blipFill>
          <a:blip r:embed="rId4"/>
          <a:srcRect/>
          <a:stretch>
            <a:fillRect/>
          </a:stretch>
        </p:blipFill>
        <p:spPr bwMode="auto">
          <a:xfrm>
            <a:off x="0" y="-9525"/>
            <a:ext cx="12161838" cy="6867525"/>
          </a:xfrm>
          <a:prstGeom prst="rect">
            <a:avLst/>
          </a:prstGeom>
          <a:solidFill>
            <a:srgbClr val="99CCFF"/>
          </a:solidFill>
          <a:ln w="9525">
            <a:noFill/>
            <a:miter lim="800000"/>
            <a:headEnd/>
            <a:tailEnd/>
          </a:ln>
        </p:spPr>
      </p:pic>
      <p:sp>
        <p:nvSpPr>
          <p:cNvPr id="15364" name="WordArt 4"/>
          <p:cNvSpPr>
            <a:spLocks noChangeArrowheads="1" noChangeShapeType="1" noTextEdit="1"/>
          </p:cNvSpPr>
          <p:nvPr/>
        </p:nvSpPr>
        <p:spPr bwMode="auto">
          <a:xfrm>
            <a:off x="1722927" y="3505200"/>
            <a:ext cx="8918681" cy="2743200"/>
          </a:xfrm>
          <a:prstGeom prst="rect">
            <a:avLst/>
          </a:prstGeom>
        </p:spPr>
        <p:txBody>
          <a:bodyPr wrap="none" fromWordArt="1">
            <a:prstTxWarp prst="textCanDown">
              <a:avLst>
                <a:gd name="adj" fmla="val 33333"/>
              </a:avLst>
            </a:prstTxWarp>
          </a:bodyPr>
          <a:lstStyle/>
          <a:p>
            <a:pPr algn="ctr"/>
            <a:r>
              <a:rPr lang="vi-VN" sz="3600" b="1" kern="10">
                <a:ln w="9525">
                  <a:solidFill>
                    <a:srgbClr val="FF0000"/>
                  </a:solidFill>
                  <a:round/>
                  <a:headEnd/>
                  <a:tailEnd/>
                </a:ln>
                <a:solidFill>
                  <a:srgbClr val="FF00FF"/>
                </a:solidFill>
                <a:latin typeface="Times New Roman"/>
                <a:cs typeface="Times New Roman"/>
              </a:rPr>
              <a:t>Chúc các em chăm ngoan, học giỏi.</a:t>
            </a:r>
            <a:endParaRPr lang="en-US" sz="3600" b="1" kern="10">
              <a:ln w="9525">
                <a:solidFill>
                  <a:srgbClr val="FF0000"/>
                </a:solidFill>
                <a:round/>
                <a:headEnd/>
                <a:tailEnd/>
              </a:ln>
              <a:solidFill>
                <a:srgbClr val="FF00FF"/>
              </a:solidFill>
              <a:latin typeface="Times New Roman"/>
              <a:cs typeface="Times New Roman"/>
            </a:endParaRPr>
          </a:p>
        </p:txBody>
      </p:sp>
      <p:pic>
        <p:nvPicPr>
          <p:cNvPr id="14340" name="Picture 12" descr="POINSET2"/>
          <p:cNvPicPr>
            <a:picLocks noChangeAspect="1" noChangeArrowheads="1"/>
          </p:cNvPicPr>
          <p:nvPr/>
        </p:nvPicPr>
        <p:blipFill>
          <a:blip r:embed="rId5"/>
          <a:srcRect/>
          <a:stretch>
            <a:fillRect/>
          </a:stretch>
        </p:blipFill>
        <p:spPr bwMode="auto">
          <a:xfrm rot="5400000">
            <a:off x="9858984" y="-321654"/>
            <a:ext cx="1981200" cy="2624507"/>
          </a:xfrm>
          <a:prstGeom prst="rect">
            <a:avLst/>
          </a:prstGeom>
          <a:noFill/>
          <a:ln w="9525">
            <a:noFill/>
            <a:miter lim="800000"/>
            <a:headEnd/>
            <a:tailEnd/>
          </a:ln>
        </p:spPr>
      </p:pic>
      <p:pic>
        <p:nvPicPr>
          <p:cNvPr id="14341" name="Picture 3" descr="POINSET3"/>
          <p:cNvPicPr>
            <a:picLocks noChangeAspect="1" noChangeArrowheads="1"/>
          </p:cNvPicPr>
          <p:nvPr/>
        </p:nvPicPr>
        <p:blipFill>
          <a:blip r:embed="rId6"/>
          <a:srcRect/>
          <a:stretch>
            <a:fillRect/>
          </a:stretch>
        </p:blipFill>
        <p:spPr bwMode="auto">
          <a:xfrm>
            <a:off x="9501436" y="4800600"/>
            <a:ext cx="2660402" cy="1981200"/>
          </a:xfrm>
          <a:prstGeom prst="rect">
            <a:avLst/>
          </a:prstGeom>
          <a:noFill/>
          <a:ln w="9525">
            <a:noFill/>
            <a:miter lim="800000"/>
            <a:headEnd/>
            <a:tailEnd/>
          </a:ln>
        </p:spPr>
      </p:pic>
      <p:pic>
        <p:nvPicPr>
          <p:cNvPr id="14342" name="Picture 3" descr="POINSET3"/>
          <p:cNvPicPr>
            <a:picLocks noChangeAspect="1" noChangeArrowheads="1"/>
          </p:cNvPicPr>
          <p:nvPr/>
        </p:nvPicPr>
        <p:blipFill>
          <a:blip r:embed="rId6"/>
          <a:srcRect/>
          <a:stretch>
            <a:fillRect/>
          </a:stretch>
        </p:blipFill>
        <p:spPr bwMode="auto">
          <a:xfrm flipH="1">
            <a:off x="0" y="4876800"/>
            <a:ext cx="2660402" cy="1981200"/>
          </a:xfrm>
          <a:prstGeom prst="rect">
            <a:avLst/>
          </a:prstGeom>
          <a:noFill/>
          <a:ln w="9525">
            <a:noFill/>
            <a:miter lim="800000"/>
            <a:headEnd/>
            <a:tailEnd/>
          </a:ln>
        </p:spPr>
      </p:pic>
      <p:pic>
        <p:nvPicPr>
          <p:cNvPr id="14343" name="Picture 12" descr="POINSET2"/>
          <p:cNvPicPr>
            <a:picLocks noChangeAspect="1" noChangeArrowheads="1"/>
          </p:cNvPicPr>
          <p:nvPr/>
        </p:nvPicPr>
        <p:blipFill>
          <a:blip r:embed="rId5"/>
          <a:srcRect/>
          <a:stretch>
            <a:fillRect/>
          </a:stretch>
        </p:blipFill>
        <p:spPr bwMode="auto">
          <a:xfrm rot="16200000" flipH="1">
            <a:off x="321655" y="-321654"/>
            <a:ext cx="1981200" cy="2624508"/>
          </a:xfrm>
          <a:prstGeom prst="rect">
            <a:avLst/>
          </a:prstGeom>
          <a:noFill/>
          <a:ln w="9525">
            <a:noFill/>
            <a:miter lim="800000"/>
            <a:headEnd/>
            <a:tailEnd/>
          </a:ln>
        </p:spPr>
      </p:pic>
      <p:pic>
        <p:nvPicPr>
          <p:cNvPr id="14344" name="Picture 10" descr="bird"/>
          <p:cNvPicPr>
            <a:picLocks noChangeAspect="1" noChangeArrowheads="1" noCrop="1"/>
          </p:cNvPicPr>
          <p:nvPr/>
        </p:nvPicPr>
        <p:blipFill>
          <a:blip r:embed="rId7">
            <a:lum bright="-42000"/>
          </a:blip>
          <a:srcRect/>
          <a:stretch>
            <a:fillRect/>
          </a:stretch>
        </p:blipFill>
        <p:spPr bwMode="auto">
          <a:xfrm>
            <a:off x="3445854" y="3810000"/>
            <a:ext cx="709441" cy="533400"/>
          </a:xfrm>
          <a:prstGeom prst="rect">
            <a:avLst/>
          </a:prstGeom>
          <a:noFill/>
          <a:ln w="9525">
            <a:noFill/>
            <a:miter lim="800000"/>
            <a:headEnd/>
            <a:tailEnd/>
          </a:ln>
        </p:spPr>
      </p:pic>
      <p:pic>
        <p:nvPicPr>
          <p:cNvPr id="14345" name="Picture 11" descr="bird"/>
          <p:cNvPicPr>
            <a:picLocks noChangeAspect="1" noChangeArrowheads="1" noCrop="1"/>
          </p:cNvPicPr>
          <p:nvPr/>
        </p:nvPicPr>
        <p:blipFill>
          <a:blip r:embed="rId7">
            <a:lum bright="-42000"/>
          </a:blip>
          <a:srcRect/>
          <a:stretch>
            <a:fillRect/>
          </a:stretch>
        </p:blipFill>
        <p:spPr bwMode="auto">
          <a:xfrm>
            <a:off x="4560689" y="1981200"/>
            <a:ext cx="709441" cy="533400"/>
          </a:xfrm>
          <a:prstGeom prst="rect">
            <a:avLst/>
          </a:prstGeom>
          <a:noFill/>
          <a:ln w="9525">
            <a:noFill/>
            <a:miter lim="800000"/>
            <a:headEnd/>
            <a:tailEnd/>
          </a:ln>
        </p:spPr>
      </p:pic>
      <p:pic>
        <p:nvPicPr>
          <p:cNvPr id="14346" name="Picture 12" descr="bird"/>
          <p:cNvPicPr>
            <a:picLocks noChangeAspect="1" noChangeArrowheads="1" noCrop="1"/>
          </p:cNvPicPr>
          <p:nvPr/>
        </p:nvPicPr>
        <p:blipFill>
          <a:blip r:embed="rId7">
            <a:lum bright="-42000"/>
          </a:blip>
          <a:srcRect/>
          <a:stretch>
            <a:fillRect/>
          </a:stretch>
        </p:blipFill>
        <p:spPr bwMode="auto">
          <a:xfrm>
            <a:off x="2432367" y="152400"/>
            <a:ext cx="709441" cy="533400"/>
          </a:xfrm>
          <a:prstGeom prst="rect">
            <a:avLst/>
          </a:prstGeom>
          <a:noFill/>
          <a:ln w="9525">
            <a:noFill/>
            <a:miter lim="800000"/>
            <a:headEnd/>
            <a:tailEnd/>
          </a:ln>
        </p:spPr>
      </p:pic>
      <p:pic>
        <p:nvPicPr>
          <p:cNvPr id="14347" name="Picture 13" descr="bird"/>
          <p:cNvPicPr>
            <a:picLocks noChangeAspect="1" noChangeArrowheads="1" noCrop="1"/>
          </p:cNvPicPr>
          <p:nvPr/>
        </p:nvPicPr>
        <p:blipFill>
          <a:blip r:embed="rId7">
            <a:lum bright="-42000"/>
          </a:blip>
          <a:srcRect/>
          <a:stretch>
            <a:fillRect/>
          </a:stretch>
        </p:blipFill>
        <p:spPr bwMode="auto">
          <a:xfrm>
            <a:off x="8918681" y="1219200"/>
            <a:ext cx="709441" cy="533400"/>
          </a:xfrm>
          <a:prstGeom prst="rect">
            <a:avLst/>
          </a:prstGeom>
          <a:noFill/>
          <a:ln w="9525">
            <a:noFill/>
            <a:miter lim="800000"/>
            <a:headEnd/>
            <a:tailEnd/>
          </a:ln>
        </p:spPr>
      </p:pic>
      <p:pic>
        <p:nvPicPr>
          <p:cNvPr id="14348" name="Picture 14" descr="bird"/>
          <p:cNvPicPr>
            <a:picLocks noChangeAspect="1" noChangeArrowheads="1" noCrop="1"/>
          </p:cNvPicPr>
          <p:nvPr/>
        </p:nvPicPr>
        <p:blipFill>
          <a:blip r:embed="rId7">
            <a:lum bright="-42000"/>
          </a:blip>
          <a:srcRect/>
          <a:stretch>
            <a:fillRect/>
          </a:stretch>
        </p:blipFill>
        <p:spPr bwMode="auto">
          <a:xfrm>
            <a:off x="7094405" y="3581400"/>
            <a:ext cx="709441" cy="533400"/>
          </a:xfrm>
          <a:prstGeom prst="rect">
            <a:avLst/>
          </a:prstGeom>
          <a:noFill/>
          <a:ln w="9525">
            <a:noFill/>
            <a:miter lim="800000"/>
            <a:headEnd/>
            <a:tailEnd/>
          </a:ln>
        </p:spPr>
      </p:pic>
      <p:pic>
        <p:nvPicPr>
          <p:cNvPr id="14349" name="Picture 15" descr="3d butterfly"/>
          <p:cNvPicPr>
            <a:picLocks noChangeAspect="1" noChangeArrowheads="1" noCrop="1"/>
          </p:cNvPicPr>
          <p:nvPr/>
        </p:nvPicPr>
        <p:blipFill>
          <a:blip r:embed="rId8"/>
          <a:srcRect/>
          <a:stretch>
            <a:fillRect/>
          </a:stretch>
        </p:blipFill>
        <p:spPr bwMode="auto">
          <a:xfrm>
            <a:off x="9729470" y="5334000"/>
            <a:ext cx="608092" cy="266700"/>
          </a:xfrm>
          <a:prstGeom prst="rect">
            <a:avLst/>
          </a:prstGeom>
          <a:noFill/>
          <a:ln w="9525">
            <a:noFill/>
            <a:miter lim="800000"/>
            <a:headEnd/>
            <a:tailEnd/>
          </a:ln>
        </p:spPr>
      </p:pic>
      <p:pic>
        <p:nvPicPr>
          <p:cNvPr id="14350" name="Picture 16" descr="3d butterfly"/>
          <p:cNvPicPr>
            <a:picLocks noChangeAspect="1" noChangeArrowheads="1" noCrop="1"/>
          </p:cNvPicPr>
          <p:nvPr/>
        </p:nvPicPr>
        <p:blipFill>
          <a:blip r:embed="rId8"/>
          <a:srcRect/>
          <a:stretch>
            <a:fillRect/>
          </a:stretch>
        </p:blipFill>
        <p:spPr bwMode="auto">
          <a:xfrm>
            <a:off x="9932168" y="5486400"/>
            <a:ext cx="608092" cy="266700"/>
          </a:xfrm>
          <a:prstGeom prst="rect">
            <a:avLst/>
          </a:prstGeom>
          <a:noFill/>
          <a:ln w="9525">
            <a:noFill/>
            <a:miter lim="800000"/>
            <a:headEnd/>
            <a:tailEnd/>
          </a:ln>
        </p:spPr>
      </p:pic>
      <p:pic>
        <p:nvPicPr>
          <p:cNvPr id="14351" name="Picture 17" descr="3d butterfly"/>
          <p:cNvPicPr>
            <a:picLocks noChangeAspect="1" noChangeArrowheads="1" noCrop="1"/>
          </p:cNvPicPr>
          <p:nvPr/>
        </p:nvPicPr>
        <p:blipFill>
          <a:blip r:embed="rId8"/>
          <a:srcRect/>
          <a:stretch>
            <a:fillRect/>
          </a:stretch>
        </p:blipFill>
        <p:spPr bwMode="auto">
          <a:xfrm>
            <a:off x="9526773" y="1524000"/>
            <a:ext cx="608092" cy="266700"/>
          </a:xfrm>
          <a:prstGeom prst="rect">
            <a:avLst/>
          </a:prstGeom>
          <a:noFill/>
          <a:ln w="9525">
            <a:noFill/>
            <a:miter lim="800000"/>
            <a:headEnd/>
            <a:tailEnd/>
          </a:ln>
        </p:spPr>
      </p:pic>
      <p:pic>
        <p:nvPicPr>
          <p:cNvPr id="14352" name="Picture 18" descr="3d butterfly"/>
          <p:cNvPicPr>
            <a:picLocks noChangeAspect="1" noChangeArrowheads="1" noCrop="1"/>
          </p:cNvPicPr>
          <p:nvPr/>
        </p:nvPicPr>
        <p:blipFill>
          <a:blip r:embed="rId8"/>
          <a:srcRect/>
          <a:stretch>
            <a:fillRect/>
          </a:stretch>
        </p:blipFill>
        <p:spPr bwMode="auto">
          <a:xfrm>
            <a:off x="2128322" y="1447800"/>
            <a:ext cx="608092" cy="266700"/>
          </a:xfrm>
          <a:prstGeom prst="rect">
            <a:avLst/>
          </a:prstGeom>
          <a:noFill/>
          <a:ln w="9525">
            <a:noFill/>
            <a:miter lim="800000"/>
            <a:headEnd/>
            <a:tailEnd/>
          </a:ln>
        </p:spPr>
      </p:pic>
      <p:pic>
        <p:nvPicPr>
          <p:cNvPr id="14353" name="Picture 19" descr="bird"/>
          <p:cNvPicPr>
            <a:picLocks noChangeAspect="1" noChangeArrowheads="1" noCrop="1"/>
          </p:cNvPicPr>
          <p:nvPr/>
        </p:nvPicPr>
        <p:blipFill>
          <a:blip r:embed="rId7">
            <a:lum bright="-42000"/>
          </a:blip>
          <a:srcRect/>
          <a:stretch>
            <a:fillRect/>
          </a:stretch>
        </p:blipFill>
        <p:spPr bwMode="auto">
          <a:xfrm>
            <a:off x="912138" y="1981200"/>
            <a:ext cx="709441" cy="533400"/>
          </a:xfrm>
          <a:prstGeom prst="rect">
            <a:avLst/>
          </a:prstGeom>
          <a:noFill/>
          <a:ln w="9525">
            <a:noFill/>
            <a:miter lim="800000"/>
            <a:headEnd/>
            <a:tailEnd/>
          </a:ln>
        </p:spPr>
      </p:pic>
      <p:pic>
        <p:nvPicPr>
          <p:cNvPr id="14354" name="Picture 20" descr="bird"/>
          <p:cNvPicPr>
            <a:picLocks noChangeAspect="1" noChangeArrowheads="1" noCrop="1"/>
          </p:cNvPicPr>
          <p:nvPr/>
        </p:nvPicPr>
        <p:blipFill>
          <a:blip r:embed="rId7">
            <a:lum bright="-42000"/>
          </a:blip>
          <a:srcRect/>
          <a:stretch>
            <a:fillRect/>
          </a:stretch>
        </p:blipFill>
        <p:spPr bwMode="auto">
          <a:xfrm>
            <a:off x="1114835" y="3505200"/>
            <a:ext cx="709441" cy="533400"/>
          </a:xfrm>
          <a:prstGeom prst="rect">
            <a:avLst/>
          </a:prstGeom>
          <a:noFill/>
          <a:ln w="9525">
            <a:noFill/>
            <a:miter lim="800000"/>
            <a:headEnd/>
            <a:tailEnd/>
          </a:ln>
        </p:spPr>
      </p:pic>
      <p:sp>
        <p:nvSpPr>
          <p:cNvPr id="15381" name="WordArt 21"/>
          <p:cNvSpPr>
            <a:spLocks noChangeArrowheads="1" noChangeShapeType="1" noTextEdit="1"/>
          </p:cNvSpPr>
          <p:nvPr/>
        </p:nvSpPr>
        <p:spPr bwMode="auto">
          <a:xfrm>
            <a:off x="810789" y="838200"/>
            <a:ext cx="10742957" cy="2057400"/>
          </a:xfrm>
          <a:prstGeom prst="rect">
            <a:avLst/>
          </a:prstGeom>
        </p:spPr>
        <p:txBody>
          <a:bodyPr wrap="none" fromWordArt="1">
            <a:prstTxWarp prst="textPlain">
              <a:avLst>
                <a:gd name="adj" fmla="val 50000"/>
              </a:avLst>
            </a:prstTxWarp>
          </a:bodyPr>
          <a:lstStyle/>
          <a:p>
            <a:pPr algn="ctr"/>
            <a:r>
              <a:rPr lang="vi-VN" sz="3600" b="1" kern="10">
                <a:ln w="12700">
                  <a:solidFill>
                    <a:srgbClr val="0000FF"/>
                  </a:solidFill>
                  <a:round/>
                  <a:headEnd/>
                  <a:tailEnd/>
                </a:ln>
                <a:solidFill>
                  <a:srgbClr val="0033CC">
                    <a:alpha val="50195"/>
                  </a:srgbClr>
                </a:solidFill>
                <a:effectLst>
                  <a:outerShdw dist="45791" dir="2021404" algn="ctr" rotWithShape="0">
                    <a:srgbClr val="9999FF"/>
                  </a:outerShdw>
                </a:effectLst>
                <a:latin typeface="Times New Roman"/>
                <a:cs typeface="Times New Roman"/>
              </a:rPr>
              <a:t>Xin chân thành cảm ơn các thầy cô giáo đến dự giờ thăm lớp.</a:t>
            </a:r>
          </a:p>
          <a:p>
            <a:pPr algn="ctr"/>
            <a:r>
              <a:rPr lang="vi-VN" sz="3600" b="1" kern="10">
                <a:ln w="12700">
                  <a:solidFill>
                    <a:srgbClr val="0000FF"/>
                  </a:solidFill>
                  <a:round/>
                  <a:headEnd/>
                  <a:tailEnd/>
                </a:ln>
                <a:solidFill>
                  <a:srgbClr val="0033CC">
                    <a:alpha val="50195"/>
                  </a:srgbClr>
                </a:solidFill>
                <a:effectLst>
                  <a:outerShdw dist="45791" dir="2021404" algn="ctr" rotWithShape="0">
                    <a:srgbClr val="9999FF"/>
                  </a:outerShdw>
                </a:effectLst>
                <a:latin typeface="Times New Roman"/>
                <a:cs typeface="Times New Roman"/>
              </a:rPr>
              <a:t>kính chúc thầy cô  mạnh khỏe.</a:t>
            </a:r>
            <a:endParaRPr lang="en-US" sz="3600" b="1" kern="10">
              <a:ln w="12700">
                <a:solidFill>
                  <a:srgbClr val="0000FF"/>
                </a:solidFill>
                <a:round/>
                <a:headEnd/>
                <a:tailEnd/>
              </a:ln>
              <a:solidFill>
                <a:srgbClr val="0033CC">
                  <a:alpha val="50195"/>
                </a:srgbClr>
              </a:solidFill>
              <a:effectLst>
                <a:outerShdw dist="45791" dir="2021404" algn="ctr" rotWithShape="0">
                  <a:srgbClr val="9999FF"/>
                </a:outerShdw>
              </a:effectLst>
              <a:latin typeface="Times New Roman"/>
              <a:cs typeface="Times New Roman"/>
            </a:endParaRPr>
          </a:p>
        </p:txBody>
      </p:sp>
      <p:pic>
        <p:nvPicPr>
          <p:cNvPr id="344084" name="Ca-Nha-Thuong-Nhau.mp3">
            <a:hlinkClick r:id="" action="ppaction://media"/>
          </p:cNvPr>
          <p:cNvPicPr>
            <a:picLocks noRot="1" noChangeAspect="1" noChangeArrowheads="1"/>
          </p:cNvPicPr>
          <p:nvPr>
            <a:audioFile r:link="rId1"/>
          </p:nvPr>
        </p:nvPicPr>
        <p:blipFill>
          <a:blip r:embed="rId9"/>
          <a:srcRect/>
          <a:stretch>
            <a:fillRect/>
          </a:stretch>
        </p:blipFill>
        <p:spPr bwMode="auto">
          <a:xfrm>
            <a:off x="8411938" y="5867400"/>
            <a:ext cx="1013487" cy="762000"/>
          </a:xfrm>
          <a:prstGeom prst="rect">
            <a:avLst/>
          </a:prstGeom>
          <a:noFill/>
          <a:ln w="9525">
            <a:noFill/>
            <a:miter lim="800000"/>
            <a:headEnd/>
            <a:tailEnd/>
          </a:ln>
        </p:spPr>
      </p:pic>
    </p:spTree>
  </p:cSld>
  <p:clrMapOvr>
    <a:masterClrMapping/>
  </p:clrMapOvr>
  <p:transition>
    <p:diamond/>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381"/>
                                        </p:tgtEl>
                                        <p:attrNameLst>
                                          <p:attrName>style.visibility</p:attrName>
                                        </p:attrNameLst>
                                      </p:cBhvr>
                                      <p:to>
                                        <p:strVal val="visible"/>
                                      </p:to>
                                    </p:set>
                                    <p:animEffect transition="in" filter="wipe(down)">
                                      <p:cBhvr>
                                        <p:cTn id="7" dur="580">
                                          <p:stCondLst>
                                            <p:cond delay="0"/>
                                          </p:stCondLst>
                                        </p:cTn>
                                        <p:tgtEl>
                                          <p:spTgt spid="15381"/>
                                        </p:tgtEl>
                                      </p:cBhvr>
                                    </p:animEffect>
                                    <p:anim calcmode="lin" valueType="num">
                                      <p:cBhvr>
                                        <p:cTn id="8" dur="1822" tmFilter="0,0; 0.14,0.36; 0.43,0.73; 0.71,0.91; 1.0,1.0">
                                          <p:stCondLst>
                                            <p:cond delay="0"/>
                                          </p:stCondLst>
                                        </p:cTn>
                                        <p:tgtEl>
                                          <p:spTgt spid="1538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38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38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38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381"/>
                                        </p:tgtEl>
                                        <p:attrNameLst>
                                          <p:attrName>ppt_y</p:attrName>
                                        </p:attrNameLst>
                                      </p:cBhvr>
                                      <p:tavLst>
                                        <p:tav tm="0" fmla="#ppt_y-sin(pi*$)/81">
                                          <p:val>
                                            <p:fltVal val="0"/>
                                          </p:val>
                                        </p:tav>
                                        <p:tav tm="100000">
                                          <p:val>
                                            <p:fltVal val="1"/>
                                          </p:val>
                                        </p:tav>
                                      </p:tavLst>
                                    </p:anim>
                                    <p:animScale>
                                      <p:cBhvr>
                                        <p:cTn id="13" dur="26">
                                          <p:stCondLst>
                                            <p:cond delay="650"/>
                                          </p:stCondLst>
                                        </p:cTn>
                                        <p:tgtEl>
                                          <p:spTgt spid="15381"/>
                                        </p:tgtEl>
                                      </p:cBhvr>
                                      <p:to x="100000" y="60000"/>
                                    </p:animScale>
                                    <p:animScale>
                                      <p:cBhvr>
                                        <p:cTn id="14" dur="166" decel="50000">
                                          <p:stCondLst>
                                            <p:cond delay="676"/>
                                          </p:stCondLst>
                                        </p:cTn>
                                        <p:tgtEl>
                                          <p:spTgt spid="15381"/>
                                        </p:tgtEl>
                                      </p:cBhvr>
                                      <p:to x="100000" y="100000"/>
                                    </p:animScale>
                                    <p:animScale>
                                      <p:cBhvr>
                                        <p:cTn id="15" dur="26">
                                          <p:stCondLst>
                                            <p:cond delay="1312"/>
                                          </p:stCondLst>
                                        </p:cTn>
                                        <p:tgtEl>
                                          <p:spTgt spid="15381"/>
                                        </p:tgtEl>
                                      </p:cBhvr>
                                      <p:to x="100000" y="80000"/>
                                    </p:animScale>
                                    <p:animScale>
                                      <p:cBhvr>
                                        <p:cTn id="16" dur="166" decel="50000">
                                          <p:stCondLst>
                                            <p:cond delay="1338"/>
                                          </p:stCondLst>
                                        </p:cTn>
                                        <p:tgtEl>
                                          <p:spTgt spid="15381"/>
                                        </p:tgtEl>
                                      </p:cBhvr>
                                      <p:to x="100000" y="100000"/>
                                    </p:animScale>
                                    <p:animScale>
                                      <p:cBhvr>
                                        <p:cTn id="17" dur="26">
                                          <p:stCondLst>
                                            <p:cond delay="1642"/>
                                          </p:stCondLst>
                                        </p:cTn>
                                        <p:tgtEl>
                                          <p:spTgt spid="15381"/>
                                        </p:tgtEl>
                                      </p:cBhvr>
                                      <p:to x="100000" y="90000"/>
                                    </p:animScale>
                                    <p:animScale>
                                      <p:cBhvr>
                                        <p:cTn id="18" dur="166" decel="50000">
                                          <p:stCondLst>
                                            <p:cond delay="1668"/>
                                          </p:stCondLst>
                                        </p:cTn>
                                        <p:tgtEl>
                                          <p:spTgt spid="15381"/>
                                        </p:tgtEl>
                                      </p:cBhvr>
                                      <p:to x="100000" y="100000"/>
                                    </p:animScale>
                                    <p:animScale>
                                      <p:cBhvr>
                                        <p:cTn id="19" dur="26">
                                          <p:stCondLst>
                                            <p:cond delay="1808"/>
                                          </p:stCondLst>
                                        </p:cTn>
                                        <p:tgtEl>
                                          <p:spTgt spid="15381"/>
                                        </p:tgtEl>
                                      </p:cBhvr>
                                      <p:to x="100000" y="95000"/>
                                    </p:animScale>
                                    <p:animScale>
                                      <p:cBhvr>
                                        <p:cTn id="20" dur="166" decel="50000">
                                          <p:stCondLst>
                                            <p:cond delay="1834"/>
                                          </p:stCondLst>
                                        </p:cTn>
                                        <p:tgtEl>
                                          <p:spTgt spid="15381"/>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5364"/>
                                        </p:tgtEl>
                                        <p:attrNameLst>
                                          <p:attrName>style.visibility</p:attrName>
                                        </p:attrNameLst>
                                      </p:cBhvr>
                                      <p:to>
                                        <p:strVal val="visible"/>
                                      </p:to>
                                    </p:set>
                                    <p:animEffect transition="in" filter="wipe(down)">
                                      <p:cBhvr>
                                        <p:cTn id="23" dur="145">
                                          <p:stCondLst>
                                            <p:cond delay="0"/>
                                          </p:stCondLst>
                                        </p:cTn>
                                        <p:tgtEl>
                                          <p:spTgt spid="15364"/>
                                        </p:tgtEl>
                                      </p:cBhvr>
                                    </p:animEffect>
                                    <p:anim calcmode="lin" valueType="num">
                                      <p:cBhvr>
                                        <p:cTn id="24" dur="456" tmFilter="0,0; 0.14,0.36; 0.43,0.73; 0.71,0.91; 1.0,1.0">
                                          <p:stCondLst>
                                            <p:cond delay="0"/>
                                          </p:stCondLst>
                                        </p:cTn>
                                        <p:tgtEl>
                                          <p:spTgt spid="1536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536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536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536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5364"/>
                                        </p:tgtEl>
                                        <p:attrNameLst>
                                          <p:attrName>ppt_y</p:attrName>
                                        </p:attrNameLst>
                                      </p:cBhvr>
                                      <p:tavLst>
                                        <p:tav tm="0" fmla="#ppt_y-sin(pi*$)/81">
                                          <p:val>
                                            <p:fltVal val="0"/>
                                          </p:val>
                                        </p:tav>
                                        <p:tav tm="100000">
                                          <p:val>
                                            <p:fltVal val="1"/>
                                          </p:val>
                                        </p:tav>
                                      </p:tavLst>
                                    </p:anim>
                                    <p:animScale>
                                      <p:cBhvr>
                                        <p:cTn id="29" dur="7">
                                          <p:stCondLst>
                                            <p:cond delay="162"/>
                                          </p:stCondLst>
                                        </p:cTn>
                                        <p:tgtEl>
                                          <p:spTgt spid="15364"/>
                                        </p:tgtEl>
                                      </p:cBhvr>
                                      <p:to x="100000" y="60000"/>
                                    </p:animScale>
                                    <p:animScale>
                                      <p:cBhvr>
                                        <p:cTn id="30" dur="41" decel="50000">
                                          <p:stCondLst>
                                            <p:cond delay="169"/>
                                          </p:stCondLst>
                                        </p:cTn>
                                        <p:tgtEl>
                                          <p:spTgt spid="15364"/>
                                        </p:tgtEl>
                                      </p:cBhvr>
                                      <p:to x="100000" y="100000"/>
                                    </p:animScale>
                                    <p:animScale>
                                      <p:cBhvr>
                                        <p:cTn id="31" dur="7">
                                          <p:stCondLst>
                                            <p:cond delay="328"/>
                                          </p:stCondLst>
                                        </p:cTn>
                                        <p:tgtEl>
                                          <p:spTgt spid="15364"/>
                                        </p:tgtEl>
                                      </p:cBhvr>
                                      <p:to x="100000" y="80000"/>
                                    </p:animScale>
                                    <p:animScale>
                                      <p:cBhvr>
                                        <p:cTn id="32" dur="41" decel="50000">
                                          <p:stCondLst>
                                            <p:cond delay="335"/>
                                          </p:stCondLst>
                                        </p:cTn>
                                        <p:tgtEl>
                                          <p:spTgt spid="15364"/>
                                        </p:tgtEl>
                                      </p:cBhvr>
                                      <p:to x="100000" y="100000"/>
                                    </p:animScale>
                                    <p:animScale>
                                      <p:cBhvr>
                                        <p:cTn id="33" dur="7">
                                          <p:stCondLst>
                                            <p:cond delay="410"/>
                                          </p:stCondLst>
                                        </p:cTn>
                                        <p:tgtEl>
                                          <p:spTgt spid="15364"/>
                                        </p:tgtEl>
                                      </p:cBhvr>
                                      <p:to x="100000" y="90000"/>
                                    </p:animScale>
                                    <p:animScale>
                                      <p:cBhvr>
                                        <p:cTn id="34" dur="41" decel="50000">
                                          <p:stCondLst>
                                            <p:cond delay="417"/>
                                          </p:stCondLst>
                                        </p:cTn>
                                        <p:tgtEl>
                                          <p:spTgt spid="15364"/>
                                        </p:tgtEl>
                                      </p:cBhvr>
                                      <p:to x="100000" y="100000"/>
                                    </p:animScale>
                                    <p:animScale>
                                      <p:cBhvr>
                                        <p:cTn id="35" dur="7">
                                          <p:stCondLst>
                                            <p:cond delay="452"/>
                                          </p:stCondLst>
                                        </p:cTn>
                                        <p:tgtEl>
                                          <p:spTgt spid="15364"/>
                                        </p:tgtEl>
                                      </p:cBhvr>
                                      <p:to x="100000" y="95000"/>
                                    </p:animScale>
                                    <p:animScale>
                                      <p:cBhvr>
                                        <p:cTn id="36" dur="41" decel="50000">
                                          <p:stCondLst>
                                            <p:cond delay="458"/>
                                          </p:stCondLst>
                                        </p:cTn>
                                        <p:tgtEl>
                                          <p:spTgt spid="15364"/>
                                        </p:tgtEl>
                                      </p:cBhvr>
                                      <p:to x="100000" y="100000"/>
                                    </p:animScale>
                                  </p:childTnLst>
                                </p:cTn>
                              </p:par>
                            </p:childTnLst>
                          </p:cTn>
                        </p:par>
                        <p:par>
                          <p:cTn id="37" fill="hold">
                            <p:stCondLst>
                              <p:cond delay="2000"/>
                            </p:stCondLst>
                            <p:childTnLst>
                              <p:par>
                                <p:cTn id="38" presetID="1" presetClass="mediacall" presetSubtype="0" fill="hold" nodeType="afterEffect">
                                  <p:stCondLst>
                                    <p:cond delay="0"/>
                                  </p:stCondLst>
                                  <p:childTnLst>
                                    <p:cmd type="call" cmd="playFrom(0.0)">
                                      <p:cBhvr>
                                        <p:cTn id="39" dur="110378" fill="hold"/>
                                        <p:tgtEl>
                                          <p:spTgt spid="34408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344084"/>
                </p:tgtEl>
              </p:cMediaNode>
            </p:audio>
          </p:childTnLst>
        </p:cTn>
      </p:par>
    </p:tnLst>
    <p:bldLst>
      <p:bldP spid="15364" grpId="0" animBg="1"/>
      <p:bldP spid="153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63187" cy="718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5"/>
          <p:cNvSpPr txBox="1">
            <a:spLocks noChangeArrowheads="1"/>
          </p:cNvSpPr>
          <p:nvPr/>
        </p:nvSpPr>
        <p:spPr bwMode="auto">
          <a:xfrm>
            <a:off x="101349" y="2059519"/>
            <a:ext cx="12060489" cy="132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defTabSz="684213">
              <a:defRPr>
                <a:solidFill>
                  <a:schemeClr val="tx1"/>
                </a:solidFill>
                <a:latin typeface="Arial" pitchFamily="34" charset="0"/>
              </a:defRPr>
            </a:lvl1pPr>
            <a:lvl2pPr marL="742950" indent="-285750" defTabSz="684213">
              <a:defRPr>
                <a:solidFill>
                  <a:schemeClr val="tx1"/>
                </a:solidFill>
                <a:latin typeface="Arial" pitchFamily="34" charset="0"/>
              </a:defRPr>
            </a:lvl2pPr>
            <a:lvl3pPr marL="1143000" indent="-228600" defTabSz="684213">
              <a:defRPr>
                <a:solidFill>
                  <a:schemeClr val="tx1"/>
                </a:solidFill>
                <a:latin typeface="Arial" pitchFamily="34" charset="0"/>
              </a:defRPr>
            </a:lvl3pPr>
            <a:lvl4pPr marL="1600200" indent="-228600" defTabSz="684213">
              <a:defRPr>
                <a:solidFill>
                  <a:schemeClr val="tx1"/>
                </a:solidFill>
                <a:latin typeface="Arial" pitchFamily="34" charset="0"/>
              </a:defRPr>
            </a:lvl4pPr>
            <a:lvl5pPr marL="2057400" indent="-228600" defTabSz="684213">
              <a:defRPr>
                <a:solidFill>
                  <a:schemeClr val="tx1"/>
                </a:solidFill>
                <a:latin typeface="Arial" pitchFamily="34" charset="0"/>
              </a:defRPr>
            </a:lvl5pPr>
            <a:lvl6pPr marL="2514600" indent="-228600" defTabSz="684213" eaLnBrk="0" fontAlgn="base" hangingPunct="0">
              <a:spcBef>
                <a:spcPct val="0"/>
              </a:spcBef>
              <a:spcAft>
                <a:spcPct val="0"/>
              </a:spcAft>
              <a:defRPr>
                <a:solidFill>
                  <a:schemeClr val="tx1"/>
                </a:solidFill>
                <a:latin typeface="Arial" pitchFamily="34" charset="0"/>
              </a:defRPr>
            </a:lvl6pPr>
            <a:lvl7pPr marL="2971800" indent="-228600" defTabSz="684213" eaLnBrk="0" fontAlgn="base" hangingPunct="0">
              <a:spcBef>
                <a:spcPct val="0"/>
              </a:spcBef>
              <a:spcAft>
                <a:spcPct val="0"/>
              </a:spcAft>
              <a:defRPr>
                <a:solidFill>
                  <a:schemeClr val="tx1"/>
                </a:solidFill>
                <a:latin typeface="Arial" pitchFamily="34" charset="0"/>
              </a:defRPr>
            </a:lvl7pPr>
            <a:lvl8pPr marL="3429000" indent="-228600" defTabSz="684213" eaLnBrk="0" fontAlgn="base" hangingPunct="0">
              <a:spcBef>
                <a:spcPct val="0"/>
              </a:spcBef>
              <a:spcAft>
                <a:spcPct val="0"/>
              </a:spcAft>
              <a:defRPr>
                <a:solidFill>
                  <a:schemeClr val="tx1"/>
                </a:solidFill>
                <a:latin typeface="Arial" pitchFamily="34" charset="0"/>
              </a:defRPr>
            </a:lvl8pPr>
            <a:lvl9pPr marL="3886200" indent="-228600" defTabSz="684213"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4000" b="1">
                <a:solidFill>
                  <a:srgbClr val="FF0000"/>
                </a:solidFill>
                <a:latin typeface="Times New Roman" pitchFamily="18" charset="0"/>
                <a:cs typeface="Times New Roman" pitchFamily="18" charset="0"/>
              </a:rPr>
              <a:t>BÀI TOÁN LIÊN QUAN ĐẾN RÚT VỀ ĐƠN VỊ</a:t>
            </a:r>
          </a:p>
          <a:p>
            <a:pPr algn="ctr" eaLnBrk="1" hangingPunct="1"/>
            <a:r>
              <a:rPr lang="en-US" altLang="en-US" sz="4000" b="1">
                <a:solidFill>
                  <a:srgbClr val="FF0000"/>
                </a:solidFill>
                <a:latin typeface="Times New Roman" pitchFamily="18" charset="0"/>
                <a:cs typeface="Times New Roman" pitchFamily="18" charset="0"/>
              </a:rPr>
              <a:t>(TIẾP THEO)</a:t>
            </a:r>
          </a:p>
        </p:txBody>
      </p:sp>
    </p:spTree>
    <p:extLst>
      <p:ext uri="{BB962C8B-B14F-4D97-AF65-F5344CB8AC3E}">
        <p14:creationId xmlns:p14="http://schemas.microsoft.com/office/powerpoint/2010/main" val="40828144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1580325" y="428604"/>
            <a:ext cx="8429684" cy="923330"/>
          </a:xfrm>
          <a:prstGeom prst="rect">
            <a:avLst/>
          </a:prstGeom>
          <a:solidFill>
            <a:srgbClr val="FFFF00"/>
          </a:solidFill>
        </p:spPr>
        <p:txBody>
          <a:bodyPr wrap="square" rtlCol="0">
            <a:spAutoFit/>
          </a:bodyPr>
          <a:lstStyle/>
          <a:p>
            <a:pPr algn="ctr"/>
            <a:r>
              <a:rPr lang="en-US" sz="5400">
                <a:solidFill>
                  <a:srgbClr val="C00000"/>
                </a:solidFill>
                <a:latin typeface="Times New Roman" pitchFamily="18" charset="0"/>
                <a:cs typeface="Times New Roman" pitchFamily="18" charset="0"/>
              </a:rPr>
              <a:t>DẾ MÈN PHIÊU LƯU KÍ</a:t>
            </a:r>
          </a:p>
        </p:txBody>
      </p:sp>
      <p:pic>
        <p:nvPicPr>
          <p:cNvPr id="5" name="Nhac-nen-PowerPoint-vui-nhon-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29481" y="5562600"/>
            <a:ext cx="609600" cy="609600"/>
          </a:xfrm>
          <a:prstGeom prst="rect">
            <a:avLst/>
          </a:prstGeom>
        </p:spPr>
      </p:pic>
      <p:sp>
        <p:nvSpPr>
          <p:cNvPr id="7" name="Rectangle 6"/>
          <p:cNvSpPr/>
          <p:nvPr/>
        </p:nvSpPr>
        <p:spPr>
          <a:xfrm>
            <a:off x="61119" y="4572000"/>
            <a:ext cx="12048958"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bg2">
                    <a:lumMod val="25000"/>
                  </a:schemeClr>
                </a:solidFill>
                <a:latin typeface="Times New Roman" pitchFamily="18" charset="0"/>
                <a:ea typeface="Revue" pitchFamily="18" charset="0"/>
                <a:cs typeface="Times New Roman" pitchFamily="18" charset="0"/>
              </a:rPr>
              <a:t>	Hết dịch bệnh rồi nên Dế Mèn buồn chân buồn tay lắm các bạn ạ. Dế Mèn lại bắt đầu một chuyến phiêu lưu mới. Chúng mình hãy thuyết phục những người bạn kia tham gia chuyến phiêu lưu của Dế Mèn nhé! Để thuyết phục được các bạn ấy, chúng ta phải trả lời thật xuất sắc các câu hỏi mà các bạn ấy đưa ra nhé!</a:t>
            </a:r>
          </a:p>
        </p:txBody>
      </p:sp>
    </p:spTree>
    <p:extLst>
      <p:ext uri="{BB962C8B-B14F-4D97-AF65-F5344CB8AC3E}">
        <p14:creationId xmlns:p14="http://schemas.microsoft.com/office/powerpoint/2010/main" val="155234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5"/>
                                        </p:tgtEl>
                                      </p:cBhvr>
                                    </p:cmd>
                                  </p:childTnLst>
                                </p:cTn>
                              </p:par>
                              <p:par>
                                <p:cTn id="7" presetID="38" presetClass="entr" presetSubtype="0" accel="50000" fill="hold" grpId="0" nodeType="withEffect">
                                  <p:stCondLst>
                                    <p:cond delay="0"/>
                                  </p:stCondLst>
                                  <p:iterate type="lt">
                                    <p:tmPct val="50000"/>
                                  </p:iterate>
                                  <p:childTnLst>
                                    <p:set>
                                      <p:cBhvr>
                                        <p:cTn id="8" dur="1" fill="hold">
                                          <p:stCondLst>
                                            <p:cond delay="0"/>
                                          </p:stCondLst>
                                        </p:cTn>
                                        <p:tgtEl>
                                          <p:spTgt spid="4"/>
                                        </p:tgtEl>
                                        <p:attrNameLst>
                                          <p:attrName>style.visibility</p:attrName>
                                        </p:attrNameLst>
                                      </p:cBhvr>
                                      <p:to>
                                        <p:strVal val="visible"/>
                                      </p:to>
                                    </p:set>
                                    <p:set>
                                      <p:cBhvr>
                                        <p:cTn id="9" dur="114" fill="hold">
                                          <p:stCondLst>
                                            <p:cond delay="0"/>
                                          </p:stCondLst>
                                        </p:cTn>
                                        <p:tgtEl>
                                          <p:spTgt spid="4"/>
                                        </p:tgtEl>
                                        <p:attrNameLst>
                                          <p:attrName>style.rotation</p:attrName>
                                        </p:attrNameLst>
                                      </p:cBhvr>
                                      <p:to>
                                        <p:strVal val="-45.0"/>
                                      </p:to>
                                    </p:set>
                                    <p:anim calcmode="lin" valueType="num">
                                      <p:cBhvr>
                                        <p:cTn id="10" dur="114" fill="hold">
                                          <p:stCondLst>
                                            <p:cond delay="114"/>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1" dur="114"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2" dur="39" decel="50000" autoRev="1" fill="hold">
                                          <p:stCondLst>
                                            <p:cond delay="114"/>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3" dur="34" fill="hold">
                                          <p:stCondLst>
                                            <p:cond delay="216"/>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9811" numSld="999">
                <p:cTn id="14" repeatCount="indefinite" fill="hold" display="0">
                  <p:stCondLst>
                    <p:cond delay="indefinite"/>
                  </p:stCondLst>
                  <p:endCondLst>
                    <p:cond evt="onStopAudio" delay="0">
                      <p:tgtEl>
                        <p:sldTgt/>
                      </p:tgtEl>
                    </p:cond>
                  </p:endCondLst>
                </p:cTn>
                <p:tgtEl>
                  <p:spTgt spid="5"/>
                </p:tgtEl>
              </p:cMediaNode>
            </p:audio>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9119" y="533400"/>
            <a:ext cx="1853808" cy="1879971"/>
          </a:xfrm>
          <a:prstGeom prst="rect">
            <a:avLst/>
          </a:prstGeom>
        </p:spPr>
      </p:pic>
      <p:pic>
        <p:nvPicPr>
          <p:cNvPr id="5" name="Picture 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99668" y="393285"/>
            <a:ext cx="1386251" cy="1080100"/>
          </a:xfrm>
          <a:prstGeom prst="rect">
            <a:avLst/>
          </a:prstGeom>
        </p:spPr>
      </p:pic>
      <p:pic>
        <p:nvPicPr>
          <p:cNvPr id="6" name="Picture 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5945" y="1285860"/>
            <a:ext cx="2388413" cy="2097143"/>
          </a:xfrm>
          <a:prstGeom prst="rect">
            <a:avLst/>
          </a:prstGeom>
        </p:spPr>
      </p:pic>
      <p:pic>
        <p:nvPicPr>
          <p:cNvPr id="7" name="Picture 6">
            <a:hlinkClick r:id="rId9"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18213" y="3185026"/>
            <a:ext cx="2065411" cy="1872639"/>
          </a:xfrm>
          <a:prstGeom prst="rect">
            <a:avLst/>
          </a:prstGeom>
        </p:spPr>
      </p:pic>
      <p:pic>
        <p:nvPicPr>
          <p:cNvPr id="8" name="Picture 7">
            <a:hlinkClick r:id="rId11" action="ppaction://hlinksldjump"/>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045037" y="3934551"/>
            <a:ext cx="2081763" cy="2246227"/>
          </a:xfrm>
          <a:prstGeom prst="rect">
            <a:avLst/>
          </a:prstGeom>
        </p:spPr>
      </p:pic>
      <p:pic>
        <p:nvPicPr>
          <p:cNvPr id="9" name="Picture 8">
            <a:hlinkClick r:id="rId13" action="ppaction://hlinksldjump"/>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805319" y="1944739"/>
            <a:ext cx="810770" cy="1371603"/>
          </a:xfrm>
          <a:prstGeom prst="rect">
            <a:avLst/>
          </a:prstGeom>
        </p:spPr>
      </p:pic>
      <p:pic>
        <p:nvPicPr>
          <p:cNvPr id="10" name="Picture 9">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17">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19555" y="3755477"/>
            <a:ext cx="4012118" cy="2874541"/>
          </a:xfrm>
          <a:prstGeom prst="rect">
            <a:avLst/>
          </a:prstGeom>
        </p:spPr>
      </p:pic>
      <p:pic>
        <p:nvPicPr>
          <p:cNvPr id="11" name="Picture 10">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090319" y="2530450"/>
            <a:ext cx="1602912" cy="1729545"/>
          </a:xfrm>
          <a:prstGeom prst="rect">
            <a:avLst/>
          </a:prstGeom>
        </p:spPr>
      </p:pic>
      <p:grpSp>
        <p:nvGrpSpPr>
          <p:cNvPr id="14" name="Group 13"/>
          <p:cNvGrpSpPr/>
          <p:nvPr/>
        </p:nvGrpSpPr>
        <p:grpSpPr>
          <a:xfrm>
            <a:off x="3080523" y="0"/>
            <a:ext cx="4120769" cy="4446319"/>
            <a:chOff x="3080523" y="0"/>
            <a:chExt cx="4120769" cy="4446319"/>
          </a:xfrm>
        </p:grpSpPr>
        <p:pic>
          <p:nvPicPr>
            <p:cNvPr id="12" name="Picture 11"/>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080523" y="0"/>
              <a:ext cx="4120769" cy="4446319"/>
            </a:xfrm>
            <a:prstGeom prst="rect">
              <a:avLst/>
            </a:prstGeom>
          </p:spPr>
        </p:pic>
        <p:sp>
          <p:nvSpPr>
            <p:cNvPr id="13" name="TextBox 12"/>
            <p:cNvSpPr txBox="1"/>
            <p:nvPr/>
          </p:nvSpPr>
          <p:spPr>
            <a:xfrm>
              <a:off x="3550779" y="762000"/>
              <a:ext cx="3101643" cy="1569660"/>
            </a:xfrm>
            <a:prstGeom prst="rect">
              <a:avLst/>
            </a:prstGeom>
            <a:noFill/>
          </p:spPr>
          <p:txBody>
            <a:bodyPr wrap="square" rtlCol="0">
              <a:spAutoFit/>
            </a:bodyPr>
            <a:lstStyle/>
            <a:p>
              <a:pPr algn="ctr"/>
              <a:r>
                <a:rPr lang="en-US" sz="3200">
                  <a:latin typeface="Times New Roman" pitchFamily="18" charset="0"/>
                  <a:cs typeface="Times New Roman" pitchFamily="18" charset="0"/>
                </a:rPr>
                <a:t>Chúng mình bắt đầu chuyến phiêu lưu thôi nào!</a:t>
              </a:r>
            </a:p>
          </p:txBody>
        </p:sp>
      </p:grpSp>
    </p:spTree>
    <p:extLst>
      <p:ext uri="{BB962C8B-B14F-4D97-AF65-F5344CB8AC3E}">
        <p14:creationId xmlns:p14="http://schemas.microsoft.com/office/powerpoint/2010/main" val="29537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6"/>
                                        </p:tgtEl>
                                        <p:attrNameLst>
                                          <p:attrName>r</p:attrName>
                                        </p:attrNameLst>
                                      </p:cBhvr>
                                    </p:animRot>
                                    <p:animRot by="-240000">
                                      <p:cBhvr>
                                        <p:cTn id="19" dur="200" fill="hold">
                                          <p:stCondLst>
                                            <p:cond delay="200"/>
                                          </p:stCondLst>
                                        </p:cTn>
                                        <p:tgtEl>
                                          <p:spTgt spid="6"/>
                                        </p:tgtEl>
                                        <p:attrNameLst>
                                          <p:attrName>r</p:attrName>
                                        </p:attrNameLst>
                                      </p:cBhvr>
                                    </p:animRot>
                                    <p:animRot by="240000">
                                      <p:cBhvr>
                                        <p:cTn id="20" dur="200" fill="hold">
                                          <p:stCondLst>
                                            <p:cond delay="400"/>
                                          </p:stCondLst>
                                        </p:cTn>
                                        <p:tgtEl>
                                          <p:spTgt spid="6"/>
                                        </p:tgtEl>
                                        <p:attrNameLst>
                                          <p:attrName>r</p:attrName>
                                        </p:attrNameLst>
                                      </p:cBhvr>
                                    </p:animRot>
                                    <p:animRot by="-240000">
                                      <p:cBhvr>
                                        <p:cTn id="21" dur="200" fill="hold">
                                          <p:stCondLst>
                                            <p:cond delay="600"/>
                                          </p:stCondLst>
                                        </p:cTn>
                                        <p:tgtEl>
                                          <p:spTgt spid="6"/>
                                        </p:tgtEl>
                                        <p:attrNameLst>
                                          <p:attrName>r</p:attrName>
                                        </p:attrNameLst>
                                      </p:cBhvr>
                                    </p:animRot>
                                    <p:animRot by="120000">
                                      <p:cBhvr>
                                        <p:cTn id="22" dur="200" fill="hold">
                                          <p:stCondLst>
                                            <p:cond delay="800"/>
                                          </p:stCondLst>
                                        </p:cTn>
                                        <p:tgtEl>
                                          <p:spTgt spid="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7"/>
                                        </p:tgtEl>
                                        <p:attrNameLst>
                                          <p:attrName>r</p:attrName>
                                        </p:attrNameLst>
                                      </p:cBhvr>
                                    </p:animRot>
                                    <p:animRot by="-240000">
                                      <p:cBhvr>
                                        <p:cTn id="25" dur="200" fill="hold">
                                          <p:stCondLst>
                                            <p:cond delay="200"/>
                                          </p:stCondLst>
                                        </p:cTn>
                                        <p:tgtEl>
                                          <p:spTgt spid="7"/>
                                        </p:tgtEl>
                                        <p:attrNameLst>
                                          <p:attrName>r</p:attrName>
                                        </p:attrNameLst>
                                      </p:cBhvr>
                                    </p:animRot>
                                    <p:animRot by="240000">
                                      <p:cBhvr>
                                        <p:cTn id="26" dur="200" fill="hold">
                                          <p:stCondLst>
                                            <p:cond delay="400"/>
                                          </p:stCondLst>
                                        </p:cTn>
                                        <p:tgtEl>
                                          <p:spTgt spid="7"/>
                                        </p:tgtEl>
                                        <p:attrNameLst>
                                          <p:attrName>r</p:attrName>
                                        </p:attrNameLst>
                                      </p:cBhvr>
                                    </p:animRot>
                                    <p:animRot by="-240000">
                                      <p:cBhvr>
                                        <p:cTn id="27" dur="200" fill="hold">
                                          <p:stCondLst>
                                            <p:cond delay="600"/>
                                          </p:stCondLst>
                                        </p:cTn>
                                        <p:tgtEl>
                                          <p:spTgt spid="7"/>
                                        </p:tgtEl>
                                        <p:attrNameLst>
                                          <p:attrName>r</p:attrName>
                                        </p:attrNameLst>
                                      </p:cBhvr>
                                    </p:animRot>
                                    <p:animRot by="120000">
                                      <p:cBhvr>
                                        <p:cTn id="28" dur="200" fill="hold">
                                          <p:stCondLst>
                                            <p:cond delay="800"/>
                                          </p:stCondLst>
                                        </p:cTn>
                                        <p:tgtEl>
                                          <p:spTgt spid="7"/>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8"/>
                                        </p:tgtEl>
                                        <p:attrNameLst>
                                          <p:attrName>r</p:attrName>
                                        </p:attrNameLst>
                                      </p:cBhvr>
                                    </p:animRot>
                                    <p:animRot by="-240000">
                                      <p:cBhvr>
                                        <p:cTn id="31" dur="200" fill="hold">
                                          <p:stCondLst>
                                            <p:cond delay="200"/>
                                          </p:stCondLst>
                                        </p:cTn>
                                        <p:tgtEl>
                                          <p:spTgt spid="8"/>
                                        </p:tgtEl>
                                        <p:attrNameLst>
                                          <p:attrName>r</p:attrName>
                                        </p:attrNameLst>
                                      </p:cBhvr>
                                    </p:animRot>
                                    <p:animRot by="240000">
                                      <p:cBhvr>
                                        <p:cTn id="32" dur="200" fill="hold">
                                          <p:stCondLst>
                                            <p:cond delay="400"/>
                                          </p:stCondLst>
                                        </p:cTn>
                                        <p:tgtEl>
                                          <p:spTgt spid="8"/>
                                        </p:tgtEl>
                                        <p:attrNameLst>
                                          <p:attrName>r</p:attrName>
                                        </p:attrNameLst>
                                      </p:cBhvr>
                                    </p:animRot>
                                    <p:animRot by="-240000">
                                      <p:cBhvr>
                                        <p:cTn id="33" dur="200" fill="hold">
                                          <p:stCondLst>
                                            <p:cond delay="600"/>
                                          </p:stCondLst>
                                        </p:cTn>
                                        <p:tgtEl>
                                          <p:spTgt spid="8"/>
                                        </p:tgtEl>
                                        <p:attrNameLst>
                                          <p:attrName>r</p:attrName>
                                        </p:attrNameLst>
                                      </p:cBhvr>
                                    </p:animRot>
                                    <p:animRot by="120000">
                                      <p:cBhvr>
                                        <p:cTn id="34" dur="200" fill="hold">
                                          <p:stCondLst>
                                            <p:cond delay="800"/>
                                          </p:stCondLst>
                                        </p:cTn>
                                        <p:tgtEl>
                                          <p:spTgt spid="8"/>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9"/>
                                        </p:tgtEl>
                                        <p:attrNameLst>
                                          <p:attrName>r</p:attrName>
                                        </p:attrNameLst>
                                      </p:cBhvr>
                                    </p:animRot>
                                    <p:animRot by="-240000">
                                      <p:cBhvr>
                                        <p:cTn id="37" dur="200" fill="hold">
                                          <p:stCondLst>
                                            <p:cond delay="200"/>
                                          </p:stCondLst>
                                        </p:cTn>
                                        <p:tgtEl>
                                          <p:spTgt spid="9"/>
                                        </p:tgtEl>
                                        <p:attrNameLst>
                                          <p:attrName>r</p:attrName>
                                        </p:attrNameLst>
                                      </p:cBhvr>
                                    </p:animRot>
                                    <p:animRot by="240000">
                                      <p:cBhvr>
                                        <p:cTn id="38" dur="200" fill="hold">
                                          <p:stCondLst>
                                            <p:cond delay="400"/>
                                          </p:stCondLst>
                                        </p:cTn>
                                        <p:tgtEl>
                                          <p:spTgt spid="9"/>
                                        </p:tgtEl>
                                        <p:attrNameLst>
                                          <p:attrName>r</p:attrName>
                                        </p:attrNameLst>
                                      </p:cBhvr>
                                    </p:animRot>
                                    <p:animRot by="-240000">
                                      <p:cBhvr>
                                        <p:cTn id="39" dur="200" fill="hold">
                                          <p:stCondLst>
                                            <p:cond delay="600"/>
                                          </p:stCondLst>
                                        </p:cTn>
                                        <p:tgtEl>
                                          <p:spTgt spid="9"/>
                                        </p:tgtEl>
                                        <p:attrNameLst>
                                          <p:attrName>r</p:attrName>
                                        </p:attrNameLst>
                                      </p:cBhvr>
                                    </p:animRot>
                                    <p:animRot by="120000">
                                      <p:cBhvr>
                                        <p:cTn id="40" dur="200" fill="hold">
                                          <p:stCondLst>
                                            <p:cond delay="800"/>
                                          </p:stCondLst>
                                        </p:cTn>
                                        <p:tgtEl>
                                          <p:spTgt spid="9"/>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100" fill="hold">
                                          <p:stCondLst>
                                            <p:cond delay="0"/>
                                          </p:stCondLst>
                                        </p:cTn>
                                        <p:tgtEl>
                                          <p:spTgt spid="11"/>
                                        </p:tgtEl>
                                        <p:attrNameLst>
                                          <p:attrName>r</p:attrName>
                                        </p:attrNameLst>
                                      </p:cBhvr>
                                    </p:animRot>
                                    <p:animRot by="-240000">
                                      <p:cBhvr>
                                        <p:cTn id="43" dur="200" fill="hold">
                                          <p:stCondLst>
                                            <p:cond delay="200"/>
                                          </p:stCondLst>
                                        </p:cTn>
                                        <p:tgtEl>
                                          <p:spTgt spid="11"/>
                                        </p:tgtEl>
                                        <p:attrNameLst>
                                          <p:attrName>r</p:attrName>
                                        </p:attrNameLst>
                                      </p:cBhvr>
                                    </p:animRot>
                                    <p:animRot by="240000">
                                      <p:cBhvr>
                                        <p:cTn id="44" dur="200" fill="hold">
                                          <p:stCondLst>
                                            <p:cond delay="400"/>
                                          </p:stCondLst>
                                        </p:cTn>
                                        <p:tgtEl>
                                          <p:spTgt spid="11"/>
                                        </p:tgtEl>
                                        <p:attrNameLst>
                                          <p:attrName>r</p:attrName>
                                        </p:attrNameLst>
                                      </p:cBhvr>
                                    </p:animRot>
                                    <p:animRot by="-240000">
                                      <p:cBhvr>
                                        <p:cTn id="45" dur="200" fill="hold">
                                          <p:stCondLst>
                                            <p:cond delay="600"/>
                                          </p:stCondLst>
                                        </p:cTn>
                                        <p:tgtEl>
                                          <p:spTgt spid="11"/>
                                        </p:tgtEl>
                                        <p:attrNameLst>
                                          <p:attrName>r</p:attrName>
                                        </p:attrNameLst>
                                      </p:cBhvr>
                                    </p:animRot>
                                    <p:animRot by="120000">
                                      <p:cBhvr>
                                        <p:cTn id="46" dur="200" fill="hold">
                                          <p:stCondLst>
                                            <p:cond delay="800"/>
                                          </p:stCondLst>
                                        </p:cTn>
                                        <p:tgtEl>
                                          <p:spTgt spid="11"/>
                                        </p:tgtEl>
                                        <p:attrNameLst>
                                          <p:attrName>r</p:attrName>
                                        </p:attrNameLst>
                                      </p:cBhvr>
                                    </p:animRo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4"/>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1.30514E-6 3.52601E-6 L -0.35173 0.25156 " pathEditMode="relative" rAng="0" ptsTypes="AA">
                                      <p:cBhvr>
                                        <p:cTn id="56" dur="2000" fill="hold"/>
                                        <p:tgtEl>
                                          <p:spTgt spid="4"/>
                                        </p:tgtEl>
                                        <p:attrNameLst>
                                          <p:attrName>ppt_x</p:attrName>
                                          <p:attrName>ppt_y</p:attrName>
                                        </p:attrNameLst>
                                      </p:cBhvr>
                                      <p:rCtr x="-17593" y="12578"/>
                                    </p:animMotion>
                                  </p:childTnLst>
                                </p:cTn>
                              </p:par>
                            </p:childTnLst>
                          </p:cTn>
                        </p:par>
                      </p:childTnLst>
                    </p:cTn>
                  </p:par>
                </p:childTnLst>
              </p:cTn>
              <p:nextCondLst>
                <p:cond evt="onClick" delay="0">
                  <p:tgtEl>
                    <p:spTgt spid="4"/>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3.87627E-6 -3.75723E-6 L -0.76155 0.46336 " pathEditMode="relative" rAng="0" ptsTypes="AA">
                                      <p:cBhvr>
                                        <p:cTn id="61" dur="2000" fill="hold"/>
                                        <p:tgtEl>
                                          <p:spTgt spid="5"/>
                                        </p:tgtEl>
                                        <p:attrNameLst>
                                          <p:attrName>ppt_x</p:attrName>
                                          <p:attrName>ppt_y</p:attrName>
                                        </p:attrNameLst>
                                      </p:cBhvr>
                                      <p:rCtr x="-38084" y="23168"/>
                                    </p:animMotion>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0 0 L 0 0.25 E" pathEditMode="relative" ptsTypes="">
                                      <p:cBhvr>
                                        <p:cTn id="66" dur="2000" fill="hold"/>
                                        <p:tgtEl>
                                          <p:spTgt spid="6"/>
                                        </p:tgtEl>
                                        <p:attrNameLst>
                                          <p:attrName>ppt_x</p:attrName>
                                          <p:attrName>ppt_y</p:attrName>
                                        </p:attrNameLst>
                                      </p:cBhvr>
                                    </p:animMotion>
                                  </p:childTnLst>
                                </p:cTn>
                              </p:par>
                            </p:childTnLst>
                          </p:cTn>
                        </p:par>
                      </p:childTnLst>
                    </p:cTn>
                  </p:par>
                </p:childTnLst>
              </p:cTn>
              <p:nextCondLst>
                <p:cond evt="onClick" delay="0">
                  <p:tgtEl>
                    <p:spTgt spid="6"/>
                  </p:tgtEl>
                </p:cond>
              </p:nextCondLst>
            </p:seq>
            <p:seq concurrent="1" nextAc="seek">
              <p:cTn id="67" restart="whenNotActive" fill="hold" evtFilter="cancelBubble" nodeType="interactiveSeq">
                <p:stCondLst>
                  <p:cond evt="onClick" delay="0">
                    <p:tgtEl>
                      <p:spTgt spid="7"/>
                    </p:tgtEl>
                  </p:cond>
                </p:stCondLst>
                <p:endSync evt="end" delay="0">
                  <p:rtn val="all"/>
                </p:endSync>
                <p:childTnLst>
                  <p:par>
                    <p:cTn id="68" fill="hold">
                      <p:stCondLst>
                        <p:cond delay="0"/>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41399E-6 -1.21387E-6 L -0.35095 0.13226 " pathEditMode="relative" rAng="0" ptsTypes="AA">
                                      <p:cBhvr>
                                        <p:cTn id="71" dur="2000" fill="hold"/>
                                        <p:tgtEl>
                                          <p:spTgt spid="7"/>
                                        </p:tgtEl>
                                        <p:attrNameLst>
                                          <p:attrName>ppt_x</p:attrName>
                                          <p:attrName>ppt_y</p:attrName>
                                        </p:attrNameLst>
                                      </p:cBhvr>
                                      <p:rCtr x="-17554" y="6613"/>
                                    </p:animMotion>
                                  </p:childTnLst>
                                </p:cTn>
                              </p:par>
                            </p:childTnLst>
                          </p:cTn>
                        </p:par>
                      </p:childTnLst>
                    </p:cTn>
                  </p:par>
                </p:childTnLst>
              </p:cTn>
              <p:nextCondLst>
                <p:cond evt="onClick" delay="0">
                  <p:tgtEl>
                    <p:spTgt spid="7"/>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8.40512E-7 3.81503E-6 L -0.53041 0.11815 " pathEditMode="relative" rAng="0" ptsTypes="AA">
                                      <p:cBhvr>
                                        <p:cTn id="76" dur="2000" fill="hold"/>
                                        <p:tgtEl>
                                          <p:spTgt spid="8"/>
                                        </p:tgtEl>
                                        <p:attrNameLst>
                                          <p:attrName>ppt_x</p:attrName>
                                          <p:attrName>ppt_y</p:attrName>
                                        </p:attrNameLst>
                                      </p:cBhvr>
                                      <p:rCtr x="-26520" y="5896"/>
                                    </p:animMotion>
                                  </p:childTnLst>
                                </p:cTn>
                              </p:par>
                            </p:childTnLst>
                          </p:cTn>
                        </p:par>
                      </p:childTnLst>
                    </p:cTn>
                  </p:par>
                </p:childTnLst>
              </p:cTn>
              <p:nextCondLst>
                <p:cond evt="onClick" delay="0">
                  <p:tgtEl>
                    <p:spTgt spid="8"/>
                  </p:tgtEl>
                </p:cond>
              </p:nextCondLst>
            </p:seq>
            <p:seq concurrent="1" nextAc="seek">
              <p:cTn id="77" restart="whenNotActive" fill="hold" evtFilter="cancelBubble" nodeType="interactiveSeq">
                <p:stCondLst>
                  <p:cond evt="onClick" delay="0">
                    <p:tgtEl>
                      <p:spTgt spid="9"/>
                    </p:tgtEl>
                  </p:cond>
                </p:stCondLst>
                <p:endSync evt="end" delay="0">
                  <p:rtn val="all"/>
                </p:endSync>
                <p:childTnLst>
                  <p:par>
                    <p:cTn id="78" fill="hold">
                      <p:stCondLst>
                        <p:cond delay="0"/>
                      </p:stCondLst>
                      <p:childTnLst>
                        <p:par>
                          <p:cTn id="79" fill="hold">
                            <p:stCondLst>
                              <p:cond delay="0"/>
                            </p:stCondLst>
                            <p:childTnLst>
                              <p:par>
                                <p:cTn id="80" presetID="42" presetClass="path" presetSubtype="0" accel="50000" decel="50000" fill="hold" nodeType="clickEffect">
                                  <p:stCondLst>
                                    <p:cond delay="0"/>
                                  </p:stCondLst>
                                  <p:childTnLst>
                                    <p:animMotion origin="layout" path="M -1.46437E-6 -1.38728E-6 L -0.57204 0.20509 " pathEditMode="relative" rAng="0" ptsTypes="AA">
                                      <p:cBhvr>
                                        <p:cTn id="81" dur="2000" fill="hold"/>
                                        <p:tgtEl>
                                          <p:spTgt spid="9"/>
                                        </p:tgtEl>
                                        <p:attrNameLst>
                                          <p:attrName>ppt_x</p:attrName>
                                          <p:attrName>ppt_y</p:attrName>
                                        </p:attrNameLst>
                                      </p:cBhvr>
                                      <p:rCtr x="-28609" y="10243"/>
                                    </p:animMotion>
                                  </p:childTnLst>
                                </p:cTn>
                              </p:par>
                            </p:childTnLst>
                          </p:cTn>
                        </p:par>
                      </p:childTnLst>
                    </p:cTn>
                  </p:par>
                </p:childTnLst>
              </p:cTn>
              <p:nextCondLst>
                <p:cond evt="onClick" delay="0">
                  <p:tgtEl>
                    <p:spTgt spid="9"/>
                  </p:tgtEl>
                </p:cond>
              </p:nextCondLst>
            </p:seq>
            <p:seq concurrent="1" nextAc="seek">
              <p:cTn id="82" restart="whenNotActive" fill="hold" evtFilter="cancelBubble" nodeType="interactiveSeq">
                <p:stCondLst>
                  <p:cond evt="onClick" delay="0">
                    <p:tgtEl>
                      <p:spTgt spid="11"/>
                    </p:tgtEl>
                  </p:cond>
                </p:stCondLst>
                <p:endSync evt="end" delay="0">
                  <p:rtn val="all"/>
                </p:endSync>
                <p:childTnLst>
                  <p:par>
                    <p:cTn id="83" fill="hold">
                      <p:stCondLst>
                        <p:cond delay="0"/>
                      </p:stCondLst>
                      <p:childTnLst>
                        <p:par>
                          <p:cTn id="84" fill="hold">
                            <p:stCondLst>
                              <p:cond delay="0"/>
                            </p:stCondLst>
                            <p:childTnLst>
                              <p:par>
                                <p:cTn id="85" presetID="42" presetClass="path" presetSubtype="0" accel="50000" decel="50000" fill="hold" nodeType="clickEffect">
                                  <p:stCondLst>
                                    <p:cond delay="0"/>
                                  </p:stCondLst>
                                  <p:childTnLst>
                                    <p:animMotion origin="layout" path="M 0 0 L 0 0.25 E" pathEditMode="relative" ptsTypes="">
                                      <p:cBhvr>
                                        <p:cTn id="86" dur="2000" fill="hold"/>
                                        <p:tgtEl>
                                          <p:spTgt spid="11"/>
                                        </p:tgtEl>
                                        <p:attrNameLst>
                                          <p:attrName>ppt_x</p:attrName>
                                          <p:attrName>ppt_y</p:attrName>
                                        </p:attrNameLst>
                                      </p:cBhvr>
                                    </p:animMotion>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326" y="2590800"/>
            <a:ext cx="1831512" cy="1976205"/>
          </a:xfrm>
          <a:prstGeom prst="rect">
            <a:avLst/>
          </a:prstGeom>
        </p:spPr>
      </p:pic>
      <p:pic>
        <p:nvPicPr>
          <p:cNvPr id="5" name="Picture 4">
            <a:hlinkClick r:id="rId4" action="ppaction://hlinksldjump"/>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0" y="4426058"/>
            <a:ext cx="3394364" cy="2431942"/>
          </a:xfrm>
          <a:prstGeom prst="rect">
            <a:avLst/>
          </a:prstGeom>
        </p:spPr>
      </p:pic>
      <p:sp>
        <p:nvSpPr>
          <p:cNvPr id="6" name="Rectangle 5"/>
          <p:cNvSpPr/>
          <p:nvPr/>
        </p:nvSpPr>
        <p:spPr>
          <a:xfrm>
            <a:off x="3109119" y="1809750"/>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Times New Roman" pitchFamily="18" charset="0"/>
              <a:cs typeface="Times New Roman" pitchFamily="18" charset="0"/>
            </a:endParaRPr>
          </a:p>
        </p:txBody>
      </p:sp>
      <p:sp>
        <p:nvSpPr>
          <p:cNvPr id="7" name="Rounded Rectangle 6"/>
          <p:cNvSpPr/>
          <p:nvPr/>
        </p:nvSpPr>
        <p:spPr>
          <a:xfrm>
            <a:off x="3032919" y="514350"/>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000" dirty="0">
              <a:latin typeface="Times New Roman" pitchFamily="18" charset="0"/>
              <a:cs typeface="Times New Roman" pitchFamily="18" charset="0"/>
            </a:endParaRPr>
          </a:p>
        </p:txBody>
      </p:sp>
      <p:sp>
        <p:nvSpPr>
          <p:cNvPr id="8" name="Rectangle 7"/>
          <p:cNvSpPr/>
          <p:nvPr/>
        </p:nvSpPr>
        <p:spPr>
          <a:xfrm>
            <a:off x="3274219" y="2228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itchFamily="34" charset="0"/>
                <a:cs typeface="Arial" pitchFamily="34" charset="0"/>
              </a:rPr>
              <a:t>8</a:t>
            </a:r>
            <a:endParaRPr lang="en-US" sz="3600" dirty="0">
              <a:latin typeface="Arial" pitchFamily="34" charset="0"/>
              <a:cs typeface="Arial" pitchFamily="34" charset="0"/>
            </a:endParaRPr>
          </a:p>
        </p:txBody>
      </p:sp>
      <p:sp>
        <p:nvSpPr>
          <p:cNvPr id="9" name="Rectangle 8"/>
          <p:cNvSpPr/>
          <p:nvPr/>
        </p:nvSpPr>
        <p:spPr>
          <a:xfrm>
            <a:off x="3274219" y="32575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itchFamily="34" charset="0"/>
                <a:cs typeface="Arial" pitchFamily="34" charset="0"/>
              </a:rPr>
              <a:t>2</a:t>
            </a:r>
            <a:endParaRPr lang="en-US" sz="3600" dirty="0">
              <a:latin typeface="Arial" pitchFamily="34" charset="0"/>
              <a:cs typeface="Arial" pitchFamily="34" charset="0"/>
            </a:endParaRPr>
          </a:p>
        </p:txBody>
      </p:sp>
      <p:sp>
        <p:nvSpPr>
          <p:cNvPr id="10" name="Oval 9"/>
          <p:cNvSpPr/>
          <p:nvPr/>
        </p:nvSpPr>
        <p:spPr>
          <a:xfrm>
            <a:off x="2956719" y="2285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A</a:t>
            </a:r>
          </a:p>
        </p:txBody>
      </p:sp>
      <p:sp>
        <p:nvSpPr>
          <p:cNvPr id="11" name="Oval 10"/>
          <p:cNvSpPr/>
          <p:nvPr/>
        </p:nvSpPr>
        <p:spPr>
          <a:xfrm>
            <a:off x="2956719" y="33010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B</a:t>
            </a:r>
          </a:p>
        </p:txBody>
      </p:sp>
      <p:sp>
        <p:nvSpPr>
          <p:cNvPr id="12" name="Rectangle 11"/>
          <p:cNvSpPr/>
          <p:nvPr/>
        </p:nvSpPr>
        <p:spPr>
          <a:xfrm>
            <a:off x="3274219" y="4260850"/>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a:latin typeface="Arial" pitchFamily="34" charset="0"/>
                <a:cs typeface="Arial" pitchFamily="34" charset="0"/>
              </a:rPr>
              <a:t>4</a:t>
            </a:r>
            <a:endParaRPr lang="en-US" sz="3600" dirty="0">
              <a:latin typeface="Arial" pitchFamily="34" charset="0"/>
              <a:cs typeface="Arial" pitchFamily="34" charset="0"/>
            </a:endParaRPr>
          </a:p>
        </p:txBody>
      </p:sp>
      <p:sp>
        <p:nvSpPr>
          <p:cNvPr id="13" name="Oval 12"/>
          <p:cNvSpPr/>
          <p:nvPr/>
        </p:nvSpPr>
        <p:spPr>
          <a:xfrm>
            <a:off x="2956719" y="4342494"/>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Times New Roman" pitchFamily="18" charset="0"/>
                <a:cs typeface="Times New Roman" pitchFamily="18" charset="0"/>
              </a:rPr>
              <a:t>C</a:t>
            </a:r>
          </a:p>
        </p:txBody>
      </p:sp>
      <p:sp>
        <p:nvSpPr>
          <p:cNvPr id="14" name="TextBox 13"/>
          <p:cNvSpPr txBox="1"/>
          <p:nvPr/>
        </p:nvSpPr>
        <p:spPr>
          <a:xfrm>
            <a:off x="3413919" y="819150"/>
            <a:ext cx="6324600" cy="646331"/>
          </a:xfrm>
          <a:prstGeom prst="rect">
            <a:avLst/>
          </a:prstGeom>
          <a:noFill/>
        </p:spPr>
        <p:txBody>
          <a:bodyPr wrap="square" rtlCol="0">
            <a:spAutoFit/>
          </a:bodyPr>
          <a:lstStyle/>
          <a:p>
            <a:r>
              <a:rPr lang="en-US" sz="3600" b="1">
                <a:solidFill>
                  <a:schemeClr val="bg1"/>
                </a:solidFill>
                <a:latin typeface="Arial" pitchFamily="34" charset="0"/>
                <a:ea typeface="AvantGarde" pitchFamily="2" charset="0"/>
                <a:cs typeface="Arial" pitchFamily="34" charset="0"/>
              </a:rPr>
              <a:t>Câu hỏi 1: 16 : 4 x 2 = ?</a:t>
            </a:r>
            <a:endParaRPr lang="en-US" sz="36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1972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 calcmode="lin" valueType="num">
                                      <p:cBhvr>
                                        <p:cTn id="20" dur="500" fill="hold"/>
                                        <p:tgtEl>
                                          <p:spTgt spid="10"/>
                                        </p:tgtEl>
                                        <p:attrNameLst>
                                          <p:attrName>style.rotation</p:attrName>
                                        </p:attrNameLst>
                                      </p:cBhvr>
                                      <p:tavLst>
                                        <p:tav tm="0">
                                          <p:val>
                                            <p:fltVal val="360"/>
                                          </p:val>
                                        </p:tav>
                                        <p:tav tm="100000">
                                          <p:val>
                                            <p:fltVal val="0"/>
                                          </p:val>
                                        </p:tav>
                                      </p:tavLst>
                                    </p:anim>
                                    <p:animEffect transition="in" filter="fade">
                                      <p:cBhvr>
                                        <p:cTn id="21" dur="500"/>
                                        <p:tgtEl>
                                          <p:spTgt spid="1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 calcmode="lin" valueType="num">
                                      <p:cBhvr>
                                        <p:cTn id="31" dur="500" fill="hold"/>
                                        <p:tgtEl>
                                          <p:spTgt spid="11"/>
                                        </p:tgtEl>
                                        <p:attrNameLst>
                                          <p:attrName>style.rotation</p:attrName>
                                        </p:attrNameLst>
                                      </p:cBhvr>
                                      <p:tavLst>
                                        <p:tav tm="0">
                                          <p:val>
                                            <p:fltVal val="360"/>
                                          </p:val>
                                        </p:tav>
                                        <p:tav tm="100000">
                                          <p:val>
                                            <p:fltVal val="0"/>
                                          </p:val>
                                        </p:tav>
                                      </p:tavLst>
                                    </p:anim>
                                    <p:animEffect transition="in" filter="fade">
                                      <p:cBhvr>
                                        <p:cTn id="32" dur="500"/>
                                        <p:tgtEl>
                                          <p:spTgt spid="11"/>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 calcmode="lin" valueType="num">
                                      <p:cBhvr>
                                        <p:cTn id="42" dur="500" fill="hold"/>
                                        <p:tgtEl>
                                          <p:spTgt spid="13"/>
                                        </p:tgtEl>
                                        <p:attrNameLst>
                                          <p:attrName>style.rotation</p:attrName>
                                        </p:attrNameLst>
                                      </p:cBhvr>
                                      <p:tavLst>
                                        <p:tav tm="0">
                                          <p:val>
                                            <p:fltVal val="360"/>
                                          </p:val>
                                        </p:tav>
                                        <p:tav tm="100000">
                                          <p:val>
                                            <p:fltVal val="0"/>
                                          </p:val>
                                        </p:tav>
                                      </p:tavLst>
                                    </p:anim>
                                    <p:animEffect transition="in" filter="fade">
                                      <p:cBhvr>
                                        <p:cTn id="43" dur="500"/>
                                        <p:tgtEl>
                                          <p:spTgt spid="13"/>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6"/>
                                        </p:tgtEl>
                                      </p:cBhvr>
                                    </p:animEffect>
                                    <p:set>
                                      <p:cBhvr>
                                        <p:cTn id="52" dur="1" fill="hold">
                                          <p:stCondLst>
                                            <p:cond delay="499"/>
                                          </p:stCondLst>
                                        </p:cTn>
                                        <p:tgtEl>
                                          <p:spTgt spid="6"/>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3"/>
                                        </p:tgtEl>
                                      </p:cBhvr>
                                    </p:animEffect>
                                    <p:set>
                                      <p:cBhvr>
                                        <p:cTn id="61" dur="1" fill="hold">
                                          <p:stCondLst>
                                            <p:cond delay="499"/>
                                          </p:stCondLst>
                                        </p:cTn>
                                        <p:tgtEl>
                                          <p:spTgt spid="13"/>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2"/>
                                        </p:tgtEl>
                                      </p:cBhvr>
                                    </p:animEffect>
                                    <p:set>
                                      <p:cBhvr>
                                        <p:cTn id="6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P spid="9" grpId="1" animBg="1"/>
      <p:bldP spid="10" grpId="0" animBg="1"/>
      <p:bldP spid="11" grpId="0" animBg="1"/>
      <p:bldP spid="11" grpId="1" animBg="1"/>
      <p:bldP spid="12" grpId="0" animBg="1"/>
      <p:bldP spid="12" grpId="1" animBg="1"/>
      <p:bldP spid="13" grpId="0" animBg="1"/>
      <p:bldP spid="13" grpId="1" animBg="1"/>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rotWithShape="1">
          <a:blip r:embed="rId4">
            <a:extLst>
              <a:ext uri="{28A0092B-C50C-407E-A947-70E740481C1C}">
                <a14:useLocalDpi xmlns:a14="http://schemas.microsoft.com/office/drawing/2010/main" val="0"/>
              </a:ext>
            </a:extLst>
          </a:blip>
          <a:srcRect l="19926" r="20382"/>
          <a:stretch/>
        </p:blipFill>
        <p:spPr>
          <a:xfrm>
            <a:off x="289719" y="4101702"/>
            <a:ext cx="2167010" cy="2594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8998" y="4876800"/>
            <a:ext cx="1829721" cy="1974273"/>
          </a:xfrm>
          <a:prstGeom prst="rect">
            <a:avLst/>
          </a:prstGeom>
        </p:spPr>
      </p:pic>
      <p:sp>
        <p:nvSpPr>
          <p:cNvPr id="7" name="Rectangle 6"/>
          <p:cNvSpPr/>
          <p:nvPr/>
        </p:nvSpPr>
        <p:spPr>
          <a:xfrm>
            <a:off x="3265147" y="2190162"/>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8" name="Rounded Rectangle 7"/>
          <p:cNvSpPr/>
          <p:nvPr/>
        </p:nvSpPr>
        <p:spPr>
          <a:xfrm>
            <a:off x="3188947" y="894762"/>
            <a:ext cx="70866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9" name="Rectangle 8"/>
          <p:cNvSpPr/>
          <p:nvPr/>
        </p:nvSpPr>
        <p:spPr>
          <a:xfrm>
            <a:off x="3430247" y="2609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4</a:t>
            </a:r>
            <a:endParaRPr lang="en-US" sz="4000" dirty="0">
              <a:latin typeface="Arial" pitchFamily="34" charset="0"/>
              <a:cs typeface="Arial" pitchFamily="34" charset="0"/>
            </a:endParaRPr>
          </a:p>
        </p:txBody>
      </p:sp>
      <p:sp>
        <p:nvSpPr>
          <p:cNvPr id="10" name="Rectangle 9"/>
          <p:cNvSpPr/>
          <p:nvPr/>
        </p:nvSpPr>
        <p:spPr>
          <a:xfrm>
            <a:off x="3430247" y="36379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6</a:t>
            </a:r>
            <a:endParaRPr lang="en-US" sz="4000" dirty="0">
              <a:latin typeface="Arial" pitchFamily="34" charset="0"/>
              <a:cs typeface="Arial" pitchFamily="34" charset="0"/>
            </a:endParaRPr>
          </a:p>
        </p:txBody>
      </p:sp>
      <p:sp>
        <p:nvSpPr>
          <p:cNvPr id="11" name="Oval 10"/>
          <p:cNvSpPr/>
          <p:nvPr/>
        </p:nvSpPr>
        <p:spPr>
          <a:xfrm>
            <a:off x="3011149" y="2650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A</a:t>
            </a:r>
          </a:p>
        </p:txBody>
      </p:sp>
      <p:sp>
        <p:nvSpPr>
          <p:cNvPr id="12" name="Oval 11"/>
          <p:cNvSpPr/>
          <p:nvPr/>
        </p:nvSpPr>
        <p:spPr>
          <a:xfrm>
            <a:off x="3011149" y="3666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3" name="Rectangle 12"/>
          <p:cNvSpPr/>
          <p:nvPr/>
        </p:nvSpPr>
        <p:spPr>
          <a:xfrm>
            <a:off x="3430247" y="4641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8</a:t>
            </a:r>
            <a:endParaRPr lang="en-US" sz="4000" dirty="0">
              <a:latin typeface="Arial" pitchFamily="34" charset="0"/>
              <a:cs typeface="Arial" pitchFamily="34" charset="0"/>
            </a:endParaRPr>
          </a:p>
        </p:txBody>
      </p:sp>
      <p:sp>
        <p:nvSpPr>
          <p:cNvPr id="14" name="Oval 13"/>
          <p:cNvSpPr/>
          <p:nvPr/>
        </p:nvSpPr>
        <p:spPr>
          <a:xfrm>
            <a:off x="3011149" y="47083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5" name="TextBox 14"/>
          <p:cNvSpPr txBox="1"/>
          <p:nvPr/>
        </p:nvSpPr>
        <p:spPr>
          <a:xfrm>
            <a:off x="3569947" y="1199562"/>
            <a:ext cx="6324600" cy="769441"/>
          </a:xfrm>
          <a:prstGeom prst="rect">
            <a:avLst/>
          </a:prstGeom>
          <a:noFill/>
        </p:spPr>
        <p:txBody>
          <a:bodyPr wrap="square" rtlCol="0">
            <a:spAutoFit/>
          </a:bodyPr>
          <a:lstStyle/>
          <a:p>
            <a:r>
              <a:rPr lang="en-US" sz="4400" b="1" dirty="0" err="1">
                <a:solidFill>
                  <a:schemeClr val="bg1"/>
                </a:solidFill>
                <a:latin typeface="Arial" pitchFamily="34" charset="0"/>
                <a:ea typeface="AvantGarde" pitchFamily="2" charset="0"/>
                <a:cs typeface="Arial" pitchFamily="34" charset="0"/>
              </a:rPr>
              <a:t>Câu</a:t>
            </a:r>
            <a:r>
              <a:rPr lang="en-US" sz="4400" b="1" dirty="0">
                <a:solidFill>
                  <a:schemeClr val="bg1"/>
                </a:solidFill>
                <a:latin typeface="Arial" pitchFamily="34" charset="0"/>
                <a:ea typeface="AvantGarde" pitchFamily="2" charset="0"/>
                <a:cs typeface="Arial" pitchFamily="34" charset="0"/>
              </a:rPr>
              <a:t> </a:t>
            </a:r>
            <a:r>
              <a:rPr lang="en-US" sz="4400" b="1" err="1">
                <a:solidFill>
                  <a:schemeClr val="bg1"/>
                </a:solidFill>
                <a:latin typeface="Arial" pitchFamily="34" charset="0"/>
                <a:ea typeface="AvantGarde" pitchFamily="2" charset="0"/>
                <a:cs typeface="Arial" pitchFamily="34" charset="0"/>
              </a:rPr>
              <a:t>hỏi</a:t>
            </a:r>
            <a:r>
              <a:rPr lang="en-US" sz="4400" b="1">
                <a:solidFill>
                  <a:schemeClr val="bg1"/>
                </a:solidFill>
                <a:latin typeface="Arial" pitchFamily="34" charset="0"/>
                <a:ea typeface="AvantGarde" pitchFamily="2" charset="0"/>
                <a:cs typeface="Arial" pitchFamily="34" charset="0"/>
              </a:rPr>
              <a:t> 2: 3 x 8 : 4 = ?</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05431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 calcmode="lin" valueType="num">
                                      <p:cBhvr>
                                        <p:cTn id="20" dur="500" fill="hold"/>
                                        <p:tgtEl>
                                          <p:spTgt spid="11"/>
                                        </p:tgtEl>
                                        <p:attrNameLst>
                                          <p:attrName>style.rotation</p:attrName>
                                        </p:attrNameLst>
                                      </p:cBhvr>
                                      <p:tavLst>
                                        <p:tav tm="0">
                                          <p:val>
                                            <p:fltVal val="360"/>
                                          </p:val>
                                        </p:tav>
                                        <p:tav tm="100000">
                                          <p:val>
                                            <p:fltVal val="0"/>
                                          </p:val>
                                        </p:tav>
                                      </p:tavLst>
                                    </p:anim>
                                    <p:animEffect transition="in" filter="fade">
                                      <p:cBhvr>
                                        <p:cTn id="21" dur="500"/>
                                        <p:tgtEl>
                                          <p:spTgt spid="11"/>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 calcmode="lin" valueType="num">
                                      <p:cBhvr>
                                        <p:cTn id="31" dur="500" fill="hold"/>
                                        <p:tgtEl>
                                          <p:spTgt spid="12"/>
                                        </p:tgtEl>
                                        <p:attrNameLst>
                                          <p:attrName>style.rotation</p:attrName>
                                        </p:attrNameLst>
                                      </p:cBhvr>
                                      <p:tavLst>
                                        <p:tav tm="0">
                                          <p:val>
                                            <p:fltVal val="360"/>
                                          </p:val>
                                        </p:tav>
                                        <p:tav tm="100000">
                                          <p:val>
                                            <p:fltVal val="0"/>
                                          </p:val>
                                        </p:tav>
                                      </p:tavLst>
                                    </p:anim>
                                    <p:animEffect transition="in" filter="fade">
                                      <p:cBhvr>
                                        <p:cTn id="32" dur="500"/>
                                        <p:tgtEl>
                                          <p:spTgt spid="12"/>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 calcmode="lin" valueType="num">
                                      <p:cBhvr>
                                        <p:cTn id="42" dur="500" fill="hold"/>
                                        <p:tgtEl>
                                          <p:spTgt spid="14"/>
                                        </p:tgtEl>
                                        <p:attrNameLst>
                                          <p:attrName>style.rotation</p:attrName>
                                        </p:attrNameLst>
                                      </p:cBhvr>
                                      <p:tavLst>
                                        <p:tav tm="0">
                                          <p:val>
                                            <p:fltVal val="360"/>
                                          </p:val>
                                        </p:tav>
                                        <p:tav tm="100000">
                                          <p:val>
                                            <p:fltVal val="0"/>
                                          </p:val>
                                        </p:tav>
                                      </p:tavLst>
                                    </p:anim>
                                    <p:animEffect transition="in" filter="fade">
                                      <p:cBhvr>
                                        <p:cTn id="43" dur="500"/>
                                        <p:tgtEl>
                                          <p:spTgt spid="14"/>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7"/>
                                        </p:tgtEl>
                                      </p:cBhvr>
                                    </p:animEffect>
                                    <p:set>
                                      <p:cBhvr>
                                        <p:cTn id="52" dur="1" fill="hold">
                                          <p:stCondLst>
                                            <p:cond delay="499"/>
                                          </p:stCondLst>
                                        </p:cTn>
                                        <p:tgtEl>
                                          <p:spTgt spid="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9"/>
                                        </p:tgtEl>
                                      </p:cBhvr>
                                    </p:animEffect>
                                    <p:set>
                                      <p:cBhvr>
                                        <p:cTn id="58" dur="1" fill="hold">
                                          <p:stCondLst>
                                            <p:cond delay="499"/>
                                          </p:stCondLst>
                                        </p:cTn>
                                        <p:tgtEl>
                                          <p:spTgt spid="9"/>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4"/>
                                        </p:tgtEl>
                                      </p:cBhvr>
                                    </p:animEffect>
                                    <p:set>
                                      <p:cBhvr>
                                        <p:cTn id="61" dur="1" fill="hold">
                                          <p:stCondLst>
                                            <p:cond delay="499"/>
                                          </p:stCondLst>
                                        </p:cTn>
                                        <p:tgtEl>
                                          <p:spTgt spid="14"/>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3"/>
                                        </p:tgtEl>
                                      </p:cBhvr>
                                    </p:animEffect>
                                    <p:set>
                                      <p:cBhvr>
                                        <p:cTn id="6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P spid="9" grpId="1" animBg="1"/>
      <p:bldP spid="10" grpId="0" animBg="1"/>
      <p:bldP spid="11" grpId="0" animBg="1"/>
      <p:bldP spid="11" grpId="1" animBg="1"/>
      <p:bldP spid="12" grpId="0" animBg="1"/>
      <p:bldP spid="13" grpId="0" animBg="1"/>
      <p:bldP spid="13" grpId="1" animBg="1"/>
      <p:bldP spid="14" grpId="0" animBg="1"/>
      <p:bldP spid="14" grpId="1"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p:cNvPr>
          <p:cNvPicPr>
            <a:picLocks noChangeAspect="1"/>
          </p:cNvPicPr>
          <p:nvPr/>
        </p:nvPicPr>
        <p:blipFill rotWithShape="1">
          <a:blip r:embed="rId4" cstate="print">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l="14473" b="4014"/>
          <a:stretch/>
        </p:blipFill>
        <p:spPr>
          <a:xfrm flipH="1">
            <a:off x="-64799" y="4714294"/>
            <a:ext cx="1726118" cy="1236702"/>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3179" y="4714294"/>
            <a:ext cx="2065411" cy="1872639"/>
          </a:xfrm>
          <a:prstGeom prst="rect">
            <a:avLst/>
          </a:prstGeom>
        </p:spPr>
      </p:pic>
      <p:sp>
        <p:nvSpPr>
          <p:cNvPr id="6" name="Rectangle 5"/>
          <p:cNvSpPr/>
          <p:nvPr/>
        </p:nvSpPr>
        <p:spPr>
          <a:xfrm>
            <a:off x="3109119" y="2066824"/>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Rounded Rectangle 6"/>
          <p:cNvSpPr/>
          <p:nvPr/>
        </p:nvSpPr>
        <p:spPr>
          <a:xfrm>
            <a:off x="723069" y="214290"/>
            <a:ext cx="10715700"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p:cNvSpPr/>
          <p:nvPr/>
        </p:nvSpPr>
        <p:spPr>
          <a:xfrm>
            <a:off x="3274219" y="24859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8kg</a:t>
            </a:r>
            <a:endParaRPr lang="en-US" sz="4000" dirty="0">
              <a:latin typeface="Arial" pitchFamily="34" charset="0"/>
              <a:cs typeface="Arial" pitchFamily="34" charset="0"/>
            </a:endParaRPr>
          </a:p>
        </p:txBody>
      </p:sp>
      <p:sp>
        <p:nvSpPr>
          <p:cNvPr id="9" name="Rectangle 8"/>
          <p:cNvSpPr/>
          <p:nvPr/>
        </p:nvSpPr>
        <p:spPr>
          <a:xfrm>
            <a:off x="3274219" y="3514624"/>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7kg</a:t>
            </a:r>
            <a:endParaRPr lang="en-US" sz="4000" dirty="0">
              <a:latin typeface="Arial" pitchFamily="34" charset="0"/>
              <a:cs typeface="Arial" pitchFamily="34" charset="0"/>
            </a:endParaRPr>
          </a:p>
        </p:txBody>
      </p:sp>
      <p:sp>
        <p:nvSpPr>
          <p:cNvPr id="10" name="Oval 9"/>
          <p:cNvSpPr/>
          <p:nvPr/>
        </p:nvSpPr>
        <p:spPr>
          <a:xfrm>
            <a:off x="2956719" y="25421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A</a:t>
            </a:r>
          </a:p>
        </p:txBody>
      </p:sp>
      <p:sp>
        <p:nvSpPr>
          <p:cNvPr id="11" name="Oval 10"/>
          <p:cNvSpPr/>
          <p:nvPr/>
        </p:nvSpPr>
        <p:spPr>
          <a:xfrm>
            <a:off x="2956719" y="357268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2" name="Rectangle 11"/>
          <p:cNvSpPr/>
          <p:nvPr/>
        </p:nvSpPr>
        <p:spPr>
          <a:xfrm>
            <a:off x="3080523" y="442913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5 kg</a:t>
            </a:r>
            <a:endParaRPr lang="en-US" sz="4000" dirty="0">
              <a:latin typeface="Arial" pitchFamily="34" charset="0"/>
              <a:cs typeface="Arial" pitchFamily="34" charset="0"/>
            </a:endParaRPr>
          </a:p>
        </p:txBody>
      </p:sp>
      <p:sp>
        <p:nvSpPr>
          <p:cNvPr id="13" name="Oval 12"/>
          <p:cNvSpPr/>
          <p:nvPr/>
        </p:nvSpPr>
        <p:spPr>
          <a:xfrm>
            <a:off x="2956719" y="4599568"/>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4" name="TextBox 13"/>
          <p:cNvSpPr txBox="1"/>
          <p:nvPr/>
        </p:nvSpPr>
        <p:spPr>
          <a:xfrm>
            <a:off x="794507" y="0"/>
            <a:ext cx="9358378" cy="1323439"/>
          </a:xfrm>
          <a:prstGeom prst="rect">
            <a:avLst/>
          </a:prstGeom>
          <a:noFill/>
        </p:spPr>
        <p:txBody>
          <a:bodyPr wrap="square" rtlCol="0">
            <a:spAutoFit/>
          </a:bodyPr>
          <a:lstStyle/>
          <a:p>
            <a:r>
              <a:rPr lang="en-US" sz="4400" b="1" dirty="0" err="1">
                <a:solidFill>
                  <a:schemeClr val="bg1"/>
                </a:solidFill>
                <a:latin typeface="Arial" pitchFamily="34" charset="0"/>
                <a:ea typeface="AvantGarde" pitchFamily="2" charset="0"/>
                <a:cs typeface="Arial" pitchFamily="34" charset="0"/>
              </a:rPr>
              <a:t>Câu</a:t>
            </a:r>
            <a:r>
              <a:rPr lang="en-US" sz="4400" b="1" dirty="0">
                <a:solidFill>
                  <a:schemeClr val="bg1"/>
                </a:solidFill>
                <a:latin typeface="Arial" pitchFamily="34" charset="0"/>
                <a:ea typeface="AvantGarde" pitchFamily="2" charset="0"/>
                <a:cs typeface="Arial" pitchFamily="34" charset="0"/>
              </a:rPr>
              <a:t> </a:t>
            </a:r>
            <a:r>
              <a:rPr lang="en-US" sz="4400" b="1" err="1">
                <a:solidFill>
                  <a:schemeClr val="bg1"/>
                </a:solidFill>
                <a:latin typeface="Arial" pitchFamily="34" charset="0"/>
                <a:ea typeface="AvantGarde" pitchFamily="2" charset="0"/>
                <a:cs typeface="Arial" pitchFamily="34" charset="0"/>
              </a:rPr>
              <a:t>hỏi</a:t>
            </a:r>
            <a:r>
              <a:rPr lang="en-US" sz="4400" b="1">
                <a:solidFill>
                  <a:schemeClr val="bg1"/>
                </a:solidFill>
                <a:latin typeface="Arial" pitchFamily="34" charset="0"/>
                <a:ea typeface="AvantGarde" pitchFamily="2" charset="0"/>
                <a:cs typeface="Arial" pitchFamily="34" charset="0"/>
              </a:rPr>
              <a:t> 3:</a:t>
            </a:r>
            <a:r>
              <a:rPr lang="en-US" sz="4400" b="1">
                <a:solidFill>
                  <a:srgbClr val="000000"/>
                </a:solidFill>
                <a:latin typeface="Times New Roman" pitchFamily="18" charset="0"/>
                <a:cs typeface="Times New Roman" pitchFamily="18" charset="0"/>
              </a:rPr>
              <a:t> </a:t>
            </a:r>
            <a:r>
              <a:rPr lang="en-US" sz="3600" b="1">
                <a:solidFill>
                  <a:srgbClr val="000000"/>
                </a:solidFill>
                <a:latin typeface="Times New Roman" pitchFamily="18" charset="0"/>
                <a:cs typeface="Times New Roman" pitchFamily="18" charset="0"/>
              </a:rPr>
              <a:t>Có 35 kg gạo đựng trong 7 bao. Hỏi mỗi bao có bao nhiêu ki-lô-gam gạo?</a:t>
            </a:r>
            <a:r>
              <a:rPr lang="en-US" sz="3600" b="1">
                <a:solidFill>
                  <a:schemeClr val="bg1"/>
                </a:solidFill>
                <a:latin typeface="Arial" pitchFamily="34" charset="0"/>
                <a:ea typeface="AvantGarde" pitchFamily="2" charset="0"/>
                <a:cs typeface="Arial" pitchFamily="34" charset="0"/>
              </a:rPr>
              <a:t> </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216063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49" presetClass="entr" presetSubtype="0" decel="10000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 calcmode="lin" valueType="num">
                                      <p:cBhvr>
                                        <p:cTn id="17" dur="500" fill="hold"/>
                                        <p:tgtEl>
                                          <p:spTgt spid="10"/>
                                        </p:tgtEl>
                                        <p:attrNameLst>
                                          <p:attrName>style.rotation</p:attrName>
                                        </p:attrNameLst>
                                      </p:cBhvr>
                                      <p:tavLst>
                                        <p:tav tm="0">
                                          <p:val>
                                            <p:fltVal val="360"/>
                                          </p:val>
                                        </p:tav>
                                        <p:tav tm="100000">
                                          <p:val>
                                            <p:fltVal val="0"/>
                                          </p:val>
                                        </p:tav>
                                      </p:tavLst>
                                    </p:anim>
                                    <p:animEffect transition="in" filter="fade">
                                      <p:cBhvr>
                                        <p:cTn id="18" dur="500"/>
                                        <p:tgtEl>
                                          <p:spTgt spid="10"/>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par>
                          <p:cTn id="23" fill="hold">
                            <p:stCondLst>
                              <p:cond delay="2000"/>
                            </p:stCondLst>
                            <p:childTnLst>
                              <p:par>
                                <p:cTn id="24" presetID="49" presetClass="entr" presetSubtype="0" decel="10000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 calcmode="lin" valueType="num">
                                      <p:cBhvr>
                                        <p:cTn id="28" dur="500" fill="hold"/>
                                        <p:tgtEl>
                                          <p:spTgt spid="11"/>
                                        </p:tgtEl>
                                        <p:attrNameLst>
                                          <p:attrName>style.rotation</p:attrName>
                                        </p:attrNameLst>
                                      </p:cBhvr>
                                      <p:tavLst>
                                        <p:tav tm="0">
                                          <p:val>
                                            <p:fltVal val="360"/>
                                          </p:val>
                                        </p:tav>
                                        <p:tav tm="100000">
                                          <p:val>
                                            <p:fltVal val="0"/>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 calcmode="lin" valueType="num">
                                      <p:cBhvr>
                                        <p:cTn id="39" dur="500" fill="hold"/>
                                        <p:tgtEl>
                                          <p:spTgt spid="13"/>
                                        </p:tgtEl>
                                        <p:attrNameLst>
                                          <p:attrName>style.rotation</p:attrName>
                                        </p:attrNameLst>
                                      </p:cBhvr>
                                      <p:tavLst>
                                        <p:tav tm="0">
                                          <p:val>
                                            <p:fltVal val="360"/>
                                          </p:val>
                                        </p:tav>
                                        <p:tav tm="100000">
                                          <p:val>
                                            <p:fltVal val="0"/>
                                          </p:val>
                                        </p:tav>
                                      </p:tavLst>
                                    </p:anim>
                                    <p:animEffect transition="in" filter="fade">
                                      <p:cBhvr>
                                        <p:cTn id="40" dur="500"/>
                                        <p:tgtEl>
                                          <p:spTgt spid="13"/>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6"/>
                                        </p:tgtEl>
                                      </p:cBhvr>
                                    </p:animEffect>
                                    <p:set>
                                      <p:cBhvr>
                                        <p:cTn id="49" dur="1" fill="hold">
                                          <p:stCondLst>
                                            <p:cond delay="499"/>
                                          </p:stCondLst>
                                        </p:cTn>
                                        <p:tgtEl>
                                          <p:spTgt spid="6"/>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
                                        </p:tgtEl>
                                      </p:cBhvr>
                                    </p:animEffect>
                                    <p:set>
                                      <p:cBhvr>
                                        <p:cTn id="55" dur="1" fill="hold">
                                          <p:stCondLst>
                                            <p:cond delay="499"/>
                                          </p:stCondLst>
                                        </p:cTn>
                                        <p:tgtEl>
                                          <p:spTgt spid="8"/>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1"/>
                                        </p:tgtEl>
                                      </p:cBhvr>
                                    </p:animEffect>
                                    <p:set>
                                      <p:cBhvr>
                                        <p:cTn id="58" dur="1" fill="hold">
                                          <p:stCondLst>
                                            <p:cond delay="499"/>
                                          </p:stCondLst>
                                        </p:cTn>
                                        <p:tgtEl>
                                          <p:spTgt spid="11"/>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9"/>
                                        </p:tgtEl>
                                      </p:cBhvr>
                                    </p:animEffect>
                                    <p:set>
                                      <p:cBhvr>
                                        <p:cTn id="61" dur="1" fill="hold">
                                          <p:stCondLst>
                                            <p:cond delay="499"/>
                                          </p:stCondLst>
                                        </p:cTn>
                                        <p:tgtEl>
                                          <p:spTgt spid="9"/>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a:extLst>
              <a:ext uri="{28A0092B-C50C-407E-A947-70E740481C1C}">
                <a14:useLocalDpi xmlns:a14="http://schemas.microsoft.com/office/drawing/2010/main" val="0"/>
              </a:ext>
            </a:extLst>
          </a:blip>
          <a:srcRect l="19926" r="20382"/>
          <a:stretch/>
        </p:blipFill>
        <p:spPr>
          <a:xfrm>
            <a:off x="-81503" y="4226393"/>
            <a:ext cx="2167010" cy="2594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76719" y="3810000"/>
            <a:ext cx="1386251" cy="1080100"/>
          </a:xfrm>
          <a:prstGeom prst="rect">
            <a:avLst/>
          </a:prstGeom>
        </p:spPr>
      </p:pic>
      <p:sp>
        <p:nvSpPr>
          <p:cNvPr id="5" name="Rectangle 4"/>
          <p:cNvSpPr/>
          <p:nvPr/>
        </p:nvSpPr>
        <p:spPr>
          <a:xfrm>
            <a:off x="3265147" y="2190162"/>
            <a:ext cx="152400" cy="2895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Arial" pitchFamily="34" charset="0"/>
              <a:cs typeface="Arial" pitchFamily="34" charset="0"/>
            </a:endParaRPr>
          </a:p>
        </p:txBody>
      </p:sp>
      <p:sp>
        <p:nvSpPr>
          <p:cNvPr id="6" name="Rounded Rectangle 5"/>
          <p:cNvSpPr/>
          <p:nvPr/>
        </p:nvSpPr>
        <p:spPr>
          <a:xfrm>
            <a:off x="1580325" y="642918"/>
            <a:ext cx="10144196" cy="1447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2400" dirty="0">
              <a:latin typeface="Arial" pitchFamily="34" charset="0"/>
              <a:cs typeface="Arial" pitchFamily="34" charset="0"/>
            </a:endParaRPr>
          </a:p>
        </p:txBody>
      </p:sp>
      <p:sp>
        <p:nvSpPr>
          <p:cNvPr id="7" name="Rectangle 6"/>
          <p:cNvSpPr/>
          <p:nvPr/>
        </p:nvSpPr>
        <p:spPr>
          <a:xfrm>
            <a:off x="3430247" y="2609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15 kg</a:t>
            </a:r>
            <a:endParaRPr lang="en-US" sz="4000" dirty="0">
              <a:latin typeface="Arial" pitchFamily="34" charset="0"/>
              <a:cs typeface="Arial" pitchFamily="34" charset="0"/>
            </a:endParaRPr>
          </a:p>
        </p:txBody>
      </p:sp>
      <p:sp>
        <p:nvSpPr>
          <p:cNvPr id="8" name="Rectangle 7"/>
          <p:cNvSpPr/>
          <p:nvPr/>
        </p:nvSpPr>
        <p:spPr>
          <a:xfrm>
            <a:off x="3430247" y="36379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20kg</a:t>
            </a:r>
            <a:endParaRPr lang="en-US" sz="4000" dirty="0">
              <a:latin typeface="Arial" pitchFamily="34" charset="0"/>
              <a:cs typeface="Arial" pitchFamily="34" charset="0"/>
            </a:endParaRPr>
          </a:p>
        </p:txBody>
      </p:sp>
      <p:sp>
        <p:nvSpPr>
          <p:cNvPr id="9" name="Oval 8"/>
          <p:cNvSpPr/>
          <p:nvPr/>
        </p:nvSpPr>
        <p:spPr>
          <a:xfrm>
            <a:off x="3011149" y="2650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A</a:t>
            </a:r>
          </a:p>
        </p:txBody>
      </p:sp>
      <p:sp>
        <p:nvSpPr>
          <p:cNvPr id="10" name="Oval 9"/>
          <p:cNvSpPr/>
          <p:nvPr/>
        </p:nvSpPr>
        <p:spPr>
          <a:xfrm>
            <a:off x="3011149" y="36669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B</a:t>
            </a:r>
          </a:p>
        </p:txBody>
      </p:sp>
      <p:sp>
        <p:nvSpPr>
          <p:cNvPr id="11" name="Rectangle 10"/>
          <p:cNvSpPr/>
          <p:nvPr/>
        </p:nvSpPr>
        <p:spPr>
          <a:xfrm>
            <a:off x="3430247" y="4641262"/>
            <a:ext cx="6464300" cy="7747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a:latin typeface="Arial" pitchFamily="34" charset="0"/>
                <a:cs typeface="Arial" pitchFamily="34" charset="0"/>
              </a:rPr>
              <a:t>25kg</a:t>
            </a:r>
            <a:endParaRPr lang="en-US" sz="4000" dirty="0">
              <a:latin typeface="Arial" pitchFamily="34" charset="0"/>
              <a:cs typeface="Arial" pitchFamily="34" charset="0"/>
            </a:endParaRPr>
          </a:p>
        </p:txBody>
      </p:sp>
      <p:sp>
        <p:nvSpPr>
          <p:cNvPr id="12" name="Oval 11"/>
          <p:cNvSpPr/>
          <p:nvPr/>
        </p:nvSpPr>
        <p:spPr>
          <a:xfrm>
            <a:off x="3011149" y="4708392"/>
            <a:ext cx="640080" cy="64008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b="1" dirty="0">
                <a:latin typeface="Arial" pitchFamily="34" charset="0"/>
                <a:cs typeface="Arial" pitchFamily="34" charset="0"/>
              </a:rPr>
              <a:t>C</a:t>
            </a:r>
          </a:p>
        </p:txBody>
      </p:sp>
      <p:sp>
        <p:nvSpPr>
          <p:cNvPr id="13" name="TextBox 12"/>
          <p:cNvSpPr txBox="1"/>
          <p:nvPr/>
        </p:nvSpPr>
        <p:spPr>
          <a:xfrm>
            <a:off x="1508887" y="642918"/>
            <a:ext cx="10144196" cy="1323439"/>
          </a:xfrm>
          <a:prstGeom prst="rect">
            <a:avLst/>
          </a:prstGeom>
          <a:noFill/>
        </p:spPr>
        <p:txBody>
          <a:bodyPr wrap="square" rtlCol="0">
            <a:spAutoFit/>
          </a:bodyPr>
          <a:lstStyle/>
          <a:p>
            <a:r>
              <a:rPr lang="en-US" sz="4400" b="1" dirty="0" err="1">
                <a:solidFill>
                  <a:schemeClr val="bg1"/>
                </a:solidFill>
                <a:latin typeface="Arial" pitchFamily="34" charset="0"/>
                <a:ea typeface="AvantGarde" pitchFamily="2" charset="0"/>
                <a:cs typeface="Arial" pitchFamily="34" charset="0"/>
              </a:rPr>
              <a:t>Câu</a:t>
            </a:r>
            <a:r>
              <a:rPr lang="en-US" sz="4400" b="1" dirty="0">
                <a:solidFill>
                  <a:schemeClr val="bg1"/>
                </a:solidFill>
                <a:latin typeface="Arial" pitchFamily="34" charset="0"/>
                <a:ea typeface="AvantGarde" pitchFamily="2" charset="0"/>
                <a:cs typeface="Arial" pitchFamily="34" charset="0"/>
              </a:rPr>
              <a:t> </a:t>
            </a:r>
            <a:r>
              <a:rPr lang="en-US" sz="4400" b="1" err="1">
                <a:solidFill>
                  <a:schemeClr val="bg1"/>
                </a:solidFill>
                <a:latin typeface="Arial" pitchFamily="34" charset="0"/>
                <a:ea typeface="AvantGarde" pitchFamily="2" charset="0"/>
                <a:cs typeface="Arial" pitchFamily="34" charset="0"/>
              </a:rPr>
              <a:t>hỏi</a:t>
            </a:r>
            <a:r>
              <a:rPr lang="en-US" sz="4400" b="1">
                <a:solidFill>
                  <a:schemeClr val="bg1"/>
                </a:solidFill>
                <a:latin typeface="Arial" pitchFamily="34" charset="0"/>
                <a:ea typeface="AvantGarde" pitchFamily="2" charset="0"/>
                <a:cs typeface="Arial" pitchFamily="34" charset="0"/>
              </a:rPr>
              <a:t> 4:</a:t>
            </a:r>
            <a:r>
              <a:rPr lang="en-US" sz="4400" b="1">
                <a:solidFill>
                  <a:srgbClr val="000000"/>
                </a:solidFill>
                <a:latin typeface="Times New Roman" pitchFamily="18" charset="0"/>
                <a:cs typeface="Times New Roman" pitchFamily="18" charset="0"/>
              </a:rPr>
              <a:t> </a:t>
            </a:r>
            <a:r>
              <a:rPr lang="en-US" sz="3600" b="1">
                <a:solidFill>
                  <a:srgbClr val="000000"/>
                </a:solidFill>
                <a:latin typeface="Times New Roman" pitchFamily="18" charset="0"/>
                <a:cs typeface="Times New Roman" pitchFamily="18" charset="0"/>
              </a:rPr>
              <a:t>Có 35 kg gạo đựng trong 7 bao. Hỏi 4 bao có bao nhiêu ki-lô-gam gạo?</a:t>
            </a:r>
            <a:endParaRPr lang="en-US" sz="4400" b="1" dirty="0">
              <a:solidFill>
                <a:schemeClr val="bg1"/>
              </a:solidFill>
              <a:latin typeface="Arial" pitchFamily="34" charset="0"/>
              <a:ea typeface="AvantGarde" pitchFamily="2" charset="0"/>
              <a:cs typeface="Arial" pitchFamily="34" charset="0"/>
            </a:endParaRPr>
          </a:p>
        </p:txBody>
      </p:sp>
    </p:spTree>
    <p:extLst>
      <p:ext uri="{BB962C8B-B14F-4D97-AF65-F5344CB8AC3E}">
        <p14:creationId xmlns:p14="http://schemas.microsoft.com/office/powerpoint/2010/main" val="185319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 calcmode="lin" valueType="num">
                                      <p:cBhvr>
                                        <p:cTn id="31" dur="500" fill="hold"/>
                                        <p:tgtEl>
                                          <p:spTgt spid="10"/>
                                        </p:tgtEl>
                                        <p:attrNameLst>
                                          <p:attrName>style.rotation</p:attrName>
                                        </p:attrNameLst>
                                      </p:cBhvr>
                                      <p:tavLst>
                                        <p:tav tm="0">
                                          <p:val>
                                            <p:fltVal val="360"/>
                                          </p:val>
                                        </p:tav>
                                        <p:tav tm="100000">
                                          <p:val>
                                            <p:fltVal val="0"/>
                                          </p:val>
                                        </p:tav>
                                      </p:tavLst>
                                    </p:anim>
                                    <p:animEffect transition="in" filter="fade">
                                      <p:cBhvr>
                                        <p:cTn id="32" dur="500"/>
                                        <p:tgtEl>
                                          <p:spTgt spid="10"/>
                                        </p:tgtEl>
                                      </p:cBhvr>
                                    </p:animEffec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3000"/>
                            </p:stCondLst>
                            <p:childTnLst>
                              <p:par>
                                <p:cTn id="38" presetID="49" presetClass="entr" presetSubtype="0" decel="10000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500" fill="hold"/>
                                        <p:tgtEl>
                                          <p:spTgt spid="12"/>
                                        </p:tgtEl>
                                        <p:attrNameLst>
                                          <p:attrName>ppt_w</p:attrName>
                                        </p:attrNameLst>
                                      </p:cBhvr>
                                      <p:tavLst>
                                        <p:tav tm="0">
                                          <p:val>
                                            <p:fltVal val="0"/>
                                          </p:val>
                                        </p:tav>
                                        <p:tav tm="100000">
                                          <p:val>
                                            <p:strVal val="#ppt_w"/>
                                          </p:val>
                                        </p:tav>
                                      </p:tavLst>
                                    </p:anim>
                                    <p:anim calcmode="lin" valueType="num">
                                      <p:cBhvr>
                                        <p:cTn id="41" dur="500" fill="hold"/>
                                        <p:tgtEl>
                                          <p:spTgt spid="12"/>
                                        </p:tgtEl>
                                        <p:attrNameLst>
                                          <p:attrName>ppt_h</p:attrName>
                                        </p:attrNameLst>
                                      </p:cBhvr>
                                      <p:tavLst>
                                        <p:tav tm="0">
                                          <p:val>
                                            <p:fltVal val="0"/>
                                          </p:val>
                                        </p:tav>
                                        <p:tav tm="100000">
                                          <p:val>
                                            <p:strVal val="#ppt_h"/>
                                          </p:val>
                                        </p:tav>
                                      </p:tavLst>
                                    </p:anim>
                                    <p:anim calcmode="lin" valueType="num">
                                      <p:cBhvr>
                                        <p:cTn id="42" dur="500" fill="hold"/>
                                        <p:tgtEl>
                                          <p:spTgt spid="12"/>
                                        </p:tgtEl>
                                        <p:attrNameLst>
                                          <p:attrName>style.rotation</p:attrName>
                                        </p:attrNameLst>
                                      </p:cBhvr>
                                      <p:tavLst>
                                        <p:tav tm="0">
                                          <p:val>
                                            <p:fltVal val="360"/>
                                          </p:val>
                                        </p:tav>
                                        <p:tav tm="100000">
                                          <p:val>
                                            <p:fltVal val="0"/>
                                          </p:val>
                                        </p:tav>
                                      </p:tavLst>
                                    </p:anim>
                                    <p:animEffect transition="in" filter="fade">
                                      <p:cBhvr>
                                        <p:cTn id="43" dur="500"/>
                                        <p:tgtEl>
                                          <p:spTgt spid="12"/>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7"/>
                                        </p:tgtEl>
                                      </p:cBhvr>
                                    </p:animEffect>
                                    <p:set>
                                      <p:cBhvr>
                                        <p:cTn id="58" dur="1" fill="hold">
                                          <p:stCondLst>
                                            <p:cond delay="499"/>
                                          </p:stCondLst>
                                        </p:cTn>
                                        <p:tgtEl>
                                          <p:spTgt spid="7"/>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
                                        </p:tgtEl>
                                      </p:cBhvr>
                                    </p:animEffect>
                                    <p:set>
                                      <p:cBhvr>
                                        <p:cTn id="61" dur="1" fill="hold">
                                          <p:stCondLst>
                                            <p:cond delay="499"/>
                                          </p:stCondLst>
                                        </p:cTn>
                                        <p:tgtEl>
                                          <p:spTgt spid="12"/>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7" grpId="1" animBg="1"/>
      <p:bldP spid="8" grpId="0" animBg="1"/>
      <p:bldP spid="9" grpId="0" animBg="1"/>
      <p:bldP spid="9" grpId="1" animBg="1"/>
      <p:bldP spid="10" grpId="0" animBg="1"/>
      <p:bldP spid="11" grpId="0" animBg="1"/>
      <p:bldP spid="11" grpId="1" animBg="1"/>
      <p:bldP spid="12" grpId="0" animBg="1"/>
      <p:bldP spid="12" grpId="1"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0"/>
          <p:cNvGraphicFramePr>
            <a:graphicFrameLocks noChangeAspect="1"/>
          </p:cNvGraphicFramePr>
          <p:nvPr/>
        </p:nvGraphicFramePr>
        <p:xfrm>
          <a:off x="7930531" y="4408482"/>
          <a:ext cx="152023" cy="215900"/>
        </p:xfrm>
        <a:graphic>
          <a:graphicData uri="http://schemas.openxmlformats.org/presentationml/2006/ole">
            <mc:AlternateContent xmlns:mc="http://schemas.openxmlformats.org/markup-compatibility/2006">
              <mc:Choice xmlns:v="urn:schemas-microsoft-com:vml" Requires="v">
                <p:oleObj spid="_x0000_s1032" name="Equation" r:id="rId4" imgW="114120" imgH="215640" progId="Equation.3">
                  <p:embed/>
                </p:oleObj>
              </mc:Choice>
              <mc:Fallback>
                <p:oleObj name="Equation" r:id="rId4" imgW="114120" imgH="215640" progId="Equation.3">
                  <p:embed/>
                  <p:pic>
                    <p:nvPicPr>
                      <p:cNvPr id="0" name="Object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0531" y="4408482"/>
                        <a:ext cx="152023"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21"/>
          <p:cNvGraphicFramePr>
            <a:graphicFrameLocks noChangeAspect="1"/>
          </p:cNvGraphicFramePr>
          <p:nvPr/>
        </p:nvGraphicFramePr>
        <p:xfrm>
          <a:off x="7930531" y="4408482"/>
          <a:ext cx="152023" cy="215900"/>
        </p:xfrm>
        <a:graphic>
          <a:graphicData uri="http://schemas.openxmlformats.org/presentationml/2006/ole">
            <mc:AlternateContent xmlns:mc="http://schemas.openxmlformats.org/markup-compatibility/2006">
              <mc:Choice xmlns:v="urn:schemas-microsoft-com:vml" Requires="v">
                <p:oleObj spid="_x0000_s1033" name="Equation" r:id="rId6" imgW="114120" imgH="215640" progId="Equation.3">
                  <p:embed/>
                </p:oleObj>
              </mc:Choice>
              <mc:Fallback>
                <p:oleObj name="Equation" r:id="rId6" imgW="114120" imgH="215640"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0531" y="4408482"/>
                        <a:ext cx="152023"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9248" name="Text Box 64"/>
          <p:cNvSpPr txBox="1">
            <a:spLocks noChangeArrowheads="1"/>
          </p:cNvSpPr>
          <p:nvPr/>
        </p:nvSpPr>
        <p:spPr bwMode="auto">
          <a:xfrm>
            <a:off x="1437449" y="500042"/>
            <a:ext cx="9215502" cy="1754326"/>
          </a:xfrm>
          <a:prstGeom prst="rect">
            <a:avLst/>
          </a:prstGeom>
          <a:solidFill>
            <a:srgbClr val="FFFF00"/>
          </a:solidFill>
          <a:ln w="9525" algn="ctr">
            <a:noFill/>
            <a:miter lim="800000"/>
            <a:headEnd/>
            <a:tailEnd/>
          </a:ln>
        </p:spPr>
        <p:txBody>
          <a:bodyPr wrap="square">
            <a:spAutoFit/>
          </a:bodyPr>
          <a:lstStyle/>
          <a:p>
            <a:pPr eaLnBrk="0" hangingPunct="0">
              <a:spcBef>
                <a:spcPct val="50000"/>
              </a:spcBef>
            </a:pPr>
            <a:r>
              <a:rPr lang="en-US" sz="3600" b="1" u="sng">
                <a:solidFill>
                  <a:srgbClr val="0000CC"/>
                </a:solidFill>
                <a:latin typeface="Times New Roman" pitchFamily="18" charset="0"/>
              </a:rPr>
              <a:t>Bài toán</a:t>
            </a:r>
            <a:r>
              <a:rPr lang="en-US" sz="3600" b="1">
                <a:solidFill>
                  <a:srgbClr val="0000CC"/>
                </a:solidFill>
                <a:latin typeface="Times New Roman" pitchFamily="18" charset="0"/>
              </a:rPr>
              <a:t>:</a:t>
            </a:r>
            <a:r>
              <a:rPr lang="en-US" sz="3600" b="1">
                <a:solidFill>
                  <a:srgbClr val="000000"/>
                </a:solidFill>
                <a:latin typeface="Times New Roman" pitchFamily="18" charset="0"/>
              </a:rPr>
              <a:t> Có 35 lít mật ong đựng đều vào 7 can. Nếu có  10 lít mật ong thì đựng đều vào mấy can như thế?</a:t>
            </a:r>
          </a:p>
        </p:txBody>
      </p:sp>
      <p:sp>
        <p:nvSpPr>
          <p:cNvPr id="349249" name="Text Box 65"/>
          <p:cNvSpPr txBox="1">
            <a:spLocks noChangeArrowheads="1"/>
          </p:cNvSpPr>
          <p:nvPr/>
        </p:nvSpPr>
        <p:spPr bwMode="auto">
          <a:xfrm>
            <a:off x="0" y="2786058"/>
            <a:ext cx="2939111"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u="sng">
                <a:solidFill>
                  <a:srgbClr val="0000CC"/>
                </a:solidFill>
                <a:latin typeface="Times New Roman" pitchFamily="18" charset="0"/>
              </a:rPr>
              <a:t>Tóm tắt</a:t>
            </a:r>
            <a:endParaRPr lang="en-US" sz="3600" b="1">
              <a:solidFill>
                <a:srgbClr val="0000CC"/>
              </a:solidFill>
              <a:latin typeface="Times New Roman" pitchFamily="18" charset="0"/>
            </a:endParaRPr>
          </a:p>
        </p:txBody>
      </p:sp>
      <p:sp>
        <p:nvSpPr>
          <p:cNvPr id="349250" name="Text Box 66"/>
          <p:cNvSpPr txBox="1">
            <a:spLocks noChangeArrowheads="1"/>
          </p:cNvSpPr>
          <p:nvPr/>
        </p:nvSpPr>
        <p:spPr bwMode="auto">
          <a:xfrm>
            <a:off x="101348" y="3929058"/>
            <a:ext cx="2939111"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a:solidFill>
                  <a:schemeClr val="bg1"/>
                </a:solidFill>
                <a:latin typeface="Times New Roman" pitchFamily="18" charset="0"/>
              </a:rPr>
              <a:t>  </a:t>
            </a:r>
            <a:r>
              <a:rPr lang="en-US" sz="3600" b="1">
                <a:solidFill>
                  <a:srgbClr val="000000"/>
                </a:solidFill>
                <a:latin typeface="Times New Roman" pitchFamily="18" charset="0"/>
              </a:rPr>
              <a:t>10lít: ... can?</a:t>
            </a:r>
          </a:p>
        </p:txBody>
      </p:sp>
      <p:sp>
        <p:nvSpPr>
          <p:cNvPr id="349251" name="Text Box 67"/>
          <p:cNvSpPr txBox="1">
            <a:spLocks noChangeArrowheads="1"/>
          </p:cNvSpPr>
          <p:nvPr/>
        </p:nvSpPr>
        <p:spPr bwMode="auto">
          <a:xfrm>
            <a:off x="0" y="3395658"/>
            <a:ext cx="2939111" cy="646331"/>
          </a:xfrm>
          <a:prstGeom prst="rect">
            <a:avLst/>
          </a:prstGeom>
          <a:noFill/>
          <a:ln w="9525" algn="ctr">
            <a:noFill/>
            <a:miter lim="800000"/>
            <a:headEnd/>
            <a:tailEnd/>
          </a:ln>
        </p:spPr>
        <p:txBody>
          <a:bodyPr>
            <a:spAutoFit/>
          </a:bodyPr>
          <a:lstStyle/>
          <a:p>
            <a:pPr algn="ctr" eaLnBrk="0" hangingPunct="0">
              <a:spcBef>
                <a:spcPct val="50000"/>
              </a:spcBef>
            </a:pPr>
            <a:r>
              <a:rPr lang="en-US" sz="3200" b="1">
                <a:solidFill>
                  <a:schemeClr val="bg1"/>
                </a:solidFill>
                <a:latin typeface="Times New Roman" pitchFamily="18" charset="0"/>
              </a:rPr>
              <a:t>   </a:t>
            </a:r>
            <a:r>
              <a:rPr lang="en-US" sz="3600" b="1">
                <a:solidFill>
                  <a:srgbClr val="000000"/>
                </a:solidFill>
                <a:latin typeface="Times New Roman" pitchFamily="18" charset="0"/>
              </a:rPr>
              <a:t>35lít:  7 can</a:t>
            </a:r>
          </a:p>
        </p:txBody>
      </p:sp>
      <p:sp>
        <p:nvSpPr>
          <p:cNvPr id="349252" name="Text Box 68"/>
          <p:cNvSpPr txBox="1">
            <a:spLocks noChangeArrowheads="1"/>
          </p:cNvSpPr>
          <p:nvPr/>
        </p:nvSpPr>
        <p:spPr bwMode="auto">
          <a:xfrm>
            <a:off x="6080919" y="2786058"/>
            <a:ext cx="2939111"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u="sng">
                <a:solidFill>
                  <a:srgbClr val="0000CC"/>
                </a:solidFill>
                <a:latin typeface="Times New Roman" pitchFamily="18" charset="0"/>
              </a:rPr>
              <a:t>Bài giải</a:t>
            </a:r>
          </a:p>
        </p:txBody>
      </p:sp>
      <p:sp>
        <p:nvSpPr>
          <p:cNvPr id="349260" name="Text Box 76"/>
          <p:cNvSpPr txBox="1">
            <a:spLocks noChangeArrowheads="1"/>
          </p:cNvSpPr>
          <p:nvPr/>
        </p:nvSpPr>
        <p:spPr bwMode="auto">
          <a:xfrm>
            <a:off x="4053945" y="3319458"/>
            <a:ext cx="7094406"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a:solidFill>
                  <a:srgbClr val="000000"/>
                </a:solidFill>
                <a:latin typeface="Times New Roman" pitchFamily="18" charset="0"/>
              </a:rPr>
              <a:t>Số lít mật ong trong mỗi can là:</a:t>
            </a:r>
          </a:p>
        </p:txBody>
      </p:sp>
      <p:sp>
        <p:nvSpPr>
          <p:cNvPr id="349261" name="Text Box 77"/>
          <p:cNvSpPr txBox="1">
            <a:spLocks noChangeArrowheads="1"/>
          </p:cNvSpPr>
          <p:nvPr/>
        </p:nvSpPr>
        <p:spPr bwMode="auto">
          <a:xfrm>
            <a:off x="4357992" y="3776658"/>
            <a:ext cx="5675524"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a:solidFill>
                  <a:srgbClr val="000000"/>
                </a:solidFill>
                <a:latin typeface="Times New Roman" pitchFamily="18" charset="0"/>
              </a:rPr>
              <a:t>35 : 7 = 5 (l)</a:t>
            </a:r>
          </a:p>
        </p:txBody>
      </p:sp>
      <p:sp>
        <p:nvSpPr>
          <p:cNvPr id="349262" name="Text Box 78"/>
          <p:cNvSpPr txBox="1">
            <a:spLocks noChangeArrowheads="1"/>
          </p:cNvSpPr>
          <p:nvPr/>
        </p:nvSpPr>
        <p:spPr bwMode="auto">
          <a:xfrm>
            <a:off x="3344505" y="4233858"/>
            <a:ext cx="8411938"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a:solidFill>
                  <a:srgbClr val="000000"/>
                </a:solidFill>
                <a:latin typeface="Times New Roman" pitchFamily="18" charset="0"/>
              </a:rPr>
              <a:t>Số can cần có để đựng 10 lít mật ong là:</a:t>
            </a:r>
            <a:r>
              <a:rPr lang="en-US" sz="3200" b="1" i="1">
                <a:solidFill>
                  <a:srgbClr val="000000"/>
                </a:solidFill>
                <a:latin typeface="Times New Roman" pitchFamily="18" charset="0"/>
              </a:rPr>
              <a:t>   </a:t>
            </a:r>
          </a:p>
        </p:txBody>
      </p:sp>
      <p:sp>
        <p:nvSpPr>
          <p:cNvPr id="349263" name="Text Box 79"/>
          <p:cNvSpPr txBox="1">
            <a:spLocks noChangeArrowheads="1"/>
          </p:cNvSpPr>
          <p:nvPr/>
        </p:nvSpPr>
        <p:spPr bwMode="auto">
          <a:xfrm>
            <a:off x="4459340" y="4767258"/>
            <a:ext cx="5675524"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a:solidFill>
                  <a:srgbClr val="000000"/>
                </a:solidFill>
                <a:latin typeface="Times New Roman" pitchFamily="18" charset="0"/>
              </a:rPr>
              <a:t> 10 : 5 = 2 (can)</a:t>
            </a:r>
          </a:p>
        </p:txBody>
      </p:sp>
      <p:sp>
        <p:nvSpPr>
          <p:cNvPr id="349264" name="Text Box 80"/>
          <p:cNvSpPr txBox="1">
            <a:spLocks noChangeArrowheads="1"/>
          </p:cNvSpPr>
          <p:nvPr/>
        </p:nvSpPr>
        <p:spPr bwMode="auto">
          <a:xfrm>
            <a:off x="7499800" y="5300658"/>
            <a:ext cx="3445854" cy="646331"/>
          </a:xfrm>
          <a:prstGeom prst="rect">
            <a:avLst/>
          </a:prstGeom>
          <a:noFill/>
          <a:ln w="9525" algn="ctr">
            <a:noFill/>
            <a:miter lim="800000"/>
            <a:headEnd/>
            <a:tailEnd/>
          </a:ln>
        </p:spPr>
        <p:txBody>
          <a:bodyPr>
            <a:spAutoFit/>
          </a:bodyPr>
          <a:lstStyle/>
          <a:p>
            <a:pPr algn="ctr" eaLnBrk="0" hangingPunct="0">
              <a:spcBef>
                <a:spcPct val="50000"/>
              </a:spcBef>
            </a:pPr>
            <a:r>
              <a:rPr lang="en-US" sz="3600" b="1" i="1">
                <a:solidFill>
                  <a:srgbClr val="000000"/>
                </a:solidFill>
                <a:latin typeface="Times New Roman" pitchFamily="18" charset="0"/>
              </a:rPr>
              <a:t>Đáp số: 2 can</a:t>
            </a:r>
          </a:p>
        </p:txBody>
      </p:sp>
      <p:sp>
        <p:nvSpPr>
          <p:cNvPr id="1041" name="Line 17"/>
          <p:cNvSpPr>
            <a:spLocks noChangeShapeType="1"/>
          </p:cNvSpPr>
          <p:nvPr/>
        </p:nvSpPr>
        <p:spPr bwMode="auto">
          <a:xfrm>
            <a:off x="3366275" y="2643182"/>
            <a:ext cx="0" cy="3581400"/>
          </a:xfrm>
          <a:prstGeom prst="line">
            <a:avLst/>
          </a:prstGeom>
          <a:noFill/>
          <a:ln w="9525">
            <a:solidFill>
              <a:schemeClr val="tx1"/>
            </a:solidFill>
            <a:round/>
            <a:headEnd/>
            <a:tailEnd/>
          </a:ln>
          <a:effectLst/>
        </p:spPr>
        <p:txBody>
          <a:bodyPr/>
          <a:lstStyle/>
          <a:p>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49248"/>
                                        </p:tgtEl>
                                        <p:attrNameLst>
                                          <p:attrName>style.visibility</p:attrName>
                                        </p:attrNameLst>
                                      </p:cBhvr>
                                      <p:to>
                                        <p:strVal val="visible"/>
                                      </p:to>
                                    </p:set>
                                    <p:anim to="" calcmode="lin" valueType="num">
                                      <p:cBhvr>
                                        <p:cTn id="7" dur="1" fill="hold"/>
                                        <p:tgtEl>
                                          <p:spTgt spid="34924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49249"/>
                                        </p:tgtEl>
                                        <p:attrNameLst>
                                          <p:attrName>style.visibility</p:attrName>
                                        </p:attrNameLst>
                                      </p:cBhvr>
                                      <p:to>
                                        <p:strVal val="visible"/>
                                      </p:to>
                                    </p:set>
                                    <p:animEffect transition="in" filter="wheel(4)">
                                      <p:cBhvr>
                                        <p:cTn id="12" dur="2000"/>
                                        <p:tgtEl>
                                          <p:spTgt spid="349249"/>
                                        </p:tgtEl>
                                      </p:cBhvr>
                                    </p:animEffect>
                                  </p:childTnLst>
                                </p:cTn>
                              </p:par>
                            </p:childTnLst>
                          </p:cTn>
                        </p:par>
                        <p:par>
                          <p:cTn id="13" fill="hold">
                            <p:stCondLst>
                              <p:cond delay="2000"/>
                            </p:stCondLst>
                            <p:childTnLst>
                              <p:par>
                                <p:cTn id="14" presetID="4" presetClass="entr" presetSubtype="16" fill="hold" grpId="0" nodeType="afterEffect">
                                  <p:stCondLst>
                                    <p:cond delay="0"/>
                                  </p:stCondLst>
                                  <p:childTnLst>
                                    <p:set>
                                      <p:cBhvr>
                                        <p:cTn id="15" dur="1" fill="hold">
                                          <p:stCondLst>
                                            <p:cond delay="0"/>
                                          </p:stCondLst>
                                        </p:cTn>
                                        <p:tgtEl>
                                          <p:spTgt spid="1041"/>
                                        </p:tgtEl>
                                        <p:attrNameLst>
                                          <p:attrName>style.visibility</p:attrName>
                                        </p:attrNameLst>
                                      </p:cBhvr>
                                      <p:to>
                                        <p:strVal val="visible"/>
                                      </p:to>
                                    </p:set>
                                    <p:animEffect transition="in" filter="box(in)">
                                      <p:cBhvr>
                                        <p:cTn id="16" dur="500"/>
                                        <p:tgtEl>
                                          <p:spTgt spid="1041"/>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49251"/>
                                        </p:tgtEl>
                                        <p:attrNameLst>
                                          <p:attrName>style.visibility</p:attrName>
                                        </p:attrNameLst>
                                      </p:cBhvr>
                                      <p:to>
                                        <p:strVal val="visible"/>
                                      </p:to>
                                    </p:set>
                                    <p:animEffect transition="in" filter="blinds(horizontal)">
                                      <p:cBhvr>
                                        <p:cTn id="21" dur="500"/>
                                        <p:tgtEl>
                                          <p:spTgt spid="34925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49250"/>
                                        </p:tgtEl>
                                        <p:attrNameLst>
                                          <p:attrName>style.visibility</p:attrName>
                                        </p:attrNameLst>
                                      </p:cBhvr>
                                      <p:to>
                                        <p:strVal val="visible"/>
                                      </p:to>
                                    </p:set>
                                    <p:animEffect transition="in" filter="box(in)">
                                      <p:cBhvr>
                                        <p:cTn id="26" dur="500"/>
                                        <p:tgtEl>
                                          <p:spTgt spid="349250"/>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49252"/>
                                        </p:tgtEl>
                                        <p:attrNameLst>
                                          <p:attrName>style.visibility</p:attrName>
                                        </p:attrNameLst>
                                      </p:cBhvr>
                                      <p:to>
                                        <p:strVal val="visible"/>
                                      </p:to>
                                    </p:set>
                                    <p:animEffect transition="in" filter="checkerboard(across)">
                                      <p:cBhvr>
                                        <p:cTn id="31" dur="500"/>
                                        <p:tgtEl>
                                          <p:spTgt spid="34925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49260"/>
                                        </p:tgtEl>
                                        <p:attrNameLst>
                                          <p:attrName>style.visibility</p:attrName>
                                        </p:attrNameLst>
                                      </p:cBhvr>
                                      <p:to>
                                        <p:strVal val="visible"/>
                                      </p:to>
                                    </p:set>
                                    <p:animEffect transition="in" filter="blinds(horizontal)">
                                      <p:cBhvr>
                                        <p:cTn id="36" dur="500"/>
                                        <p:tgtEl>
                                          <p:spTgt spid="349260"/>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49261"/>
                                        </p:tgtEl>
                                        <p:attrNameLst>
                                          <p:attrName>style.visibility</p:attrName>
                                        </p:attrNameLst>
                                      </p:cBhvr>
                                      <p:to>
                                        <p:strVal val="visible"/>
                                      </p:to>
                                    </p:set>
                                    <p:animEffect transition="in" filter="box(in)">
                                      <p:cBhvr>
                                        <p:cTn id="41" dur="500"/>
                                        <p:tgtEl>
                                          <p:spTgt spid="349261"/>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349262"/>
                                        </p:tgtEl>
                                        <p:attrNameLst>
                                          <p:attrName>style.visibility</p:attrName>
                                        </p:attrNameLst>
                                      </p:cBhvr>
                                      <p:to>
                                        <p:strVal val="visible"/>
                                      </p:to>
                                    </p:set>
                                    <p:animEffect transition="in" filter="checkerboard(across)">
                                      <p:cBhvr>
                                        <p:cTn id="46" dur="500"/>
                                        <p:tgtEl>
                                          <p:spTgt spid="34926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49263"/>
                                        </p:tgtEl>
                                        <p:attrNameLst>
                                          <p:attrName>style.visibility</p:attrName>
                                        </p:attrNameLst>
                                      </p:cBhvr>
                                      <p:to>
                                        <p:strVal val="visible"/>
                                      </p:to>
                                    </p:set>
                                    <p:anim calcmode="lin" valueType="num">
                                      <p:cBhvr additive="base">
                                        <p:cTn id="51" dur="500" fill="hold"/>
                                        <p:tgtEl>
                                          <p:spTgt spid="349263"/>
                                        </p:tgtEl>
                                        <p:attrNameLst>
                                          <p:attrName>ppt_x</p:attrName>
                                        </p:attrNameLst>
                                      </p:cBhvr>
                                      <p:tavLst>
                                        <p:tav tm="0">
                                          <p:val>
                                            <p:strVal val="#ppt_x"/>
                                          </p:val>
                                        </p:tav>
                                        <p:tav tm="100000">
                                          <p:val>
                                            <p:strVal val="#ppt_x"/>
                                          </p:val>
                                        </p:tav>
                                      </p:tavLst>
                                    </p:anim>
                                    <p:anim calcmode="lin" valueType="num">
                                      <p:cBhvr additive="base">
                                        <p:cTn id="52" dur="500" fill="hold"/>
                                        <p:tgtEl>
                                          <p:spTgt spid="349263"/>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49264"/>
                                        </p:tgtEl>
                                        <p:attrNameLst>
                                          <p:attrName>style.visibility</p:attrName>
                                        </p:attrNameLst>
                                      </p:cBhvr>
                                      <p:to>
                                        <p:strVal val="visible"/>
                                      </p:to>
                                    </p:set>
                                    <p:anim calcmode="lin" valueType="num">
                                      <p:cBhvr additive="base">
                                        <p:cTn id="57" dur="500" fill="hold"/>
                                        <p:tgtEl>
                                          <p:spTgt spid="349264"/>
                                        </p:tgtEl>
                                        <p:attrNameLst>
                                          <p:attrName>ppt_x</p:attrName>
                                        </p:attrNameLst>
                                      </p:cBhvr>
                                      <p:tavLst>
                                        <p:tav tm="0">
                                          <p:val>
                                            <p:strVal val="#ppt_x"/>
                                          </p:val>
                                        </p:tav>
                                        <p:tav tm="100000">
                                          <p:val>
                                            <p:strVal val="#ppt_x"/>
                                          </p:val>
                                        </p:tav>
                                      </p:tavLst>
                                    </p:anim>
                                    <p:anim calcmode="lin" valueType="num">
                                      <p:cBhvr additive="base">
                                        <p:cTn id="58" dur="500" fill="hold"/>
                                        <p:tgtEl>
                                          <p:spTgt spid="349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248" grpId="0" animBg="1"/>
      <p:bldP spid="349249" grpId="0"/>
      <p:bldP spid="349250" grpId="0"/>
      <p:bldP spid="349251" grpId="0"/>
      <p:bldP spid="349252" grpId="0"/>
      <p:bldP spid="349260" grpId="0"/>
      <p:bldP spid="349261" grpId="0"/>
      <p:bldP spid="349262" grpId="0"/>
      <p:bldP spid="349263" grpId="0"/>
      <p:bldP spid="349264" grpId="0"/>
      <p:bldP spid="10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TotalTime>
  <Words>1000</Words>
  <Application>Microsoft Office PowerPoint</Application>
  <PresentationFormat>Tùy chỉnh</PresentationFormat>
  <Paragraphs>141</Paragraphs>
  <Slides>17</Slides>
  <Notes>11</Notes>
  <HiddenSlides>0</HiddenSlides>
  <MMClips>2</MMClips>
  <ScaleCrop>false</ScaleCrop>
  <HeadingPairs>
    <vt:vector size="8" baseType="variant">
      <vt:variant>
        <vt:lpstr>Phông được Dùng</vt:lpstr>
      </vt:variant>
      <vt:variant>
        <vt:i4>4</vt:i4>
      </vt:variant>
      <vt:variant>
        <vt:lpstr>Chủ đề</vt:lpstr>
      </vt:variant>
      <vt:variant>
        <vt:i4>1</vt:i4>
      </vt:variant>
      <vt:variant>
        <vt:lpstr>Máy chủ nhúng OLE</vt:lpstr>
      </vt:variant>
      <vt:variant>
        <vt:i4>1</vt:i4>
      </vt:variant>
      <vt:variant>
        <vt:lpstr>Tiêu đề Bản chiếu</vt:lpstr>
      </vt:variant>
      <vt:variant>
        <vt:i4>17</vt:i4>
      </vt:variant>
    </vt:vector>
  </HeadingPairs>
  <TitlesOfParts>
    <vt:vector size="23" baseType="lpstr">
      <vt:lpstr>.VnAvant</vt:lpstr>
      <vt:lpstr>Arial</vt:lpstr>
      <vt:lpstr>Calibri</vt:lpstr>
      <vt:lpstr>Times New Roman</vt:lpstr>
      <vt:lpstr>Office Theme</vt:lpstr>
      <vt:lpstr>Equation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Hà Nguyễn Thị Thu</cp:lastModifiedBy>
  <cp:revision>22</cp:revision>
  <dcterms:created xsi:type="dcterms:W3CDTF">2021-08-06T13:09:54Z</dcterms:created>
  <dcterms:modified xsi:type="dcterms:W3CDTF">2022-05-05T07:51:52Z</dcterms:modified>
</cp:coreProperties>
</file>