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8" r:id="rId2"/>
    <p:sldId id="275" r:id="rId3"/>
    <p:sldId id="317" r:id="rId4"/>
    <p:sldId id="318" r:id="rId5"/>
    <p:sldId id="319" r:id="rId6"/>
    <p:sldId id="316" r:id="rId7"/>
    <p:sldId id="520" r:id="rId8"/>
    <p:sldId id="259" r:id="rId9"/>
    <p:sldId id="272" r:id="rId10"/>
    <p:sldId id="264" r:id="rId11"/>
    <p:sldId id="320" r:id="rId12"/>
    <p:sldId id="260" r:id="rId13"/>
    <p:sldId id="257" r:id="rId14"/>
    <p:sldId id="258" r:id="rId15"/>
    <p:sldId id="279" r:id="rId16"/>
    <p:sldId id="521" r:id="rId17"/>
    <p:sldId id="261" r:id="rId18"/>
    <p:sldId id="262" r:id="rId19"/>
    <p:sldId id="263" r:id="rId20"/>
    <p:sldId id="277" r:id="rId21"/>
    <p:sldId id="5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03D90F-DD60-4262-A66D-459745198F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3E75D5-F0ED-4FB6-BB6E-642EE52871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F57E2F-0989-4ABA-BFF0-0C988949F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DCF0A-3D9C-4AB6-9C9C-89B71EB2D4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62570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F6A2D-90A6-40FC-9298-625FDC1EF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1F11CA-8000-4029-A29D-785C57E38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15BCE9-1730-474D-853A-F0CC1728C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D1459-EE8B-4355-8EA5-D569B7E062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7737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8231F8-58D4-401E-8CB9-7A1BE8913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5FF057-727E-48AF-B7E0-75C0FF711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8E98CE-F0C0-4B68-920A-ECEDA5BF69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B8919-F7E2-4E7A-AC4B-63E448837B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10071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DAF346D-32F5-4B9E-A9CC-5465796C18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9B22E6-3679-41C2-8F4A-40148EEC5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4A47EB8-632B-4E13-AA5C-00AC2900D5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2626A-D601-46A8-AD4F-DC141D90E4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18109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29114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CF0128-DA44-45C0-B397-D56FF33333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172C7B-0F46-42D6-A365-21D253FDE1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76310E-1841-4E3C-8E1D-FE241C85B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899C7-98D3-4D46-9F0B-D9CC4BB79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13984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328F1E-57F1-4B9A-BFEA-B5537B405C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808B90-72FC-4DA3-9ED6-79C7A1866A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98126A-5C99-44C4-BEEF-08826F9959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90B5-FCC2-40BE-880E-E35B6CE29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74783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2A9FA9-732E-4CF8-8609-F14A1AAB31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26C015-5EA8-4B39-8D98-626E9382B6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91DA44-E7E3-406D-9B15-A36D268CA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145E8-E914-4507-9FD8-0ECB2EA13B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80100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2E49D1-5189-4BA3-987C-B159B3030C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F5B1EE-583D-416A-8F31-EC3BC921E2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A3D3615-5182-4445-B376-9EEC91EDA3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01CDA-AF69-4DC2-87EB-6C1EF02EA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92725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599EF55-1D9F-44BB-BC30-DDD1B8853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4462CB-8333-4D6A-BE87-81BF1B72D7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AF1CA9-F391-4D69-A321-25A2857F6F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AEFE0-AF12-4AA3-8DED-B0F0BA445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51367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70D9F1F-18EC-4F4A-9F73-0949197733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5DCE112-517A-483B-A085-58DC0FBE19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4812CD7-412A-45E7-9C5F-19DA49A5FC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31594-4082-43CA-8981-2C90684836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92890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32AAC-B622-4278-A410-8C4CB329FA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B253B0-6177-44EF-AE82-35DC11832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C33CAD-3433-4195-8BC0-B7DBFCFC91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00FBFF-A59C-412B-9E46-4140F47BF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36561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2454AF-1B85-4937-B9BE-F89AEE0437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D10837-9DFA-4A31-B07C-BACA686DD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D1BE67-4C48-44ED-A873-5028906C2A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8FB4D-4651-4C07-8AEE-3124CE26C7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41687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FCBEC2-BE04-4564-A6AA-A4644BA52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2AEF854-20C1-474E-8E80-EED1C3660E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217CE9F-7604-445D-8541-9F7297FC29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59B9A97-0C2D-41B3-81B3-0C79DDC29F8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0B7E06-4ED7-402A-BD06-FF1E9E89B3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9BE7314B-362F-46D2-B320-BFD47AE21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28D00F9-DA2E-C5F3-A729-810D8384E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06CBDD7-25E3-0844-C008-B04C24EF3F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95082C4F-6746-5FC9-CB5B-DB38CBE4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74844FDA-AFA5-FDB7-36D7-C47A7A7DE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E2C39EA8-9638-4F69-5F85-0859FD7DA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4B5A1029-DC8A-61E6-4825-0703F4271D4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5B9982B1-7FED-7248-C18B-BE27F067D1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A607E7CA-BDD4-621E-BA5C-6C3925BAA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B631D1-2152-FB3A-F529-58A31079B02E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7703B5AF-1164-04BC-C236-0015C104F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DD516CD-EA7F-A33F-CA3C-4A0DAAADA382}"/>
              </a:ext>
            </a:extLst>
          </p:cNvPr>
          <p:cNvSpPr/>
          <p:nvPr/>
        </p:nvSpPr>
        <p:spPr>
          <a:xfrm>
            <a:off x="2326381" y="4952471"/>
            <a:ext cx="7539243" cy="9952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5867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TẬP LÀM VĂN</a:t>
            </a:r>
            <a:endParaRPr lang="vi-VN" sz="5867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28859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10">
            <a:extLst>
              <a:ext uri="{FF2B5EF4-FFF2-40B4-BE49-F238E27FC236}">
                <a16:creationId xmlns:a16="http://schemas.microsoft.com/office/drawing/2014/main" id="{584E39BD-C7A2-48B0-9B99-AA6B42F8B0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609600"/>
            <a:ext cx="8229600" cy="3657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marL="0" indent="0" algn="ctr" eaLnBrk="1" hangingPunct="1"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</a:rPr>
              <a:t>Đọc phân vai: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- Tùng Nam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- Ánh Dương 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- Đô-rê-mon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5529">
            <a:extLst>
              <a:ext uri="{FF2B5EF4-FFF2-40B4-BE49-F238E27FC236}">
                <a16:creationId xmlns:a16="http://schemas.microsoft.com/office/drawing/2014/main" id="{CBAD0F39-E8F5-4C52-90C3-9E826F5FA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"/>
            <a:ext cx="4495800" cy="2751138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50828369_j1">
            <a:extLst>
              <a:ext uri="{FF2B5EF4-FFF2-40B4-BE49-F238E27FC236}">
                <a16:creationId xmlns:a16="http://schemas.microsoft.com/office/drawing/2014/main" id="{A0C2D7FD-983A-454D-A600-AB35ED0C7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4248150" cy="28194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Gau_ngua">
            <a:extLst>
              <a:ext uri="{FF2B5EF4-FFF2-40B4-BE49-F238E27FC236}">
                <a16:creationId xmlns:a16="http://schemas.microsoft.com/office/drawing/2014/main" id="{D53F5409-2A0A-470A-A31C-295BFFF3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4495800" cy="248602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06Gau-ngua">
            <a:extLst>
              <a:ext uri="{FF2B5EF4-FFF2-40B4-BE49-F238E27FC236}">
                <a16:creationId xmlns:a16="http://schemas.microsoft.com/office/drawing/2014/main" id="{036AF719-B36C-4CB3-9EE4-A246C7129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57600"/>
            <a:ext cx="4267200" cy="24384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AutoShape 20">
            <a:extLst>
              <a:ext uri="{FF2B5EF4-FFF2-40B4-BE49-F238E27FC236}">
                <a16:creationId xmlns:a16="http://schemas.microsoft.com/office/drawing/2014/main" id="{D8F6EE67-78EB-434E-B497-2BE06D491A7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3200" y="2933700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Sói đỏ</a:t>
            </a:r>
          </a:p>
        </p:txBody>
      </p:sp>
      <p:sp>
        <p:nvSpPr>
          <p:cNvPr id="2077" name="AutoShape 29">
            <a:extLst>
              <a:ext uri="{FF2B5EF4-FFF2-40B4-BE49-F238E27FC236}">
                <a16:creationId xmlns:a16="http://schemas.microsoft.com/office/drawing/2014/main" id="{BC1CE09D-E29F-4D02-B0FB-E333FE9A014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10400" y="2895600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Cáo</a:t>
            </a:r>
          </a:p>
        </p:txBody>
      </p:sp>
      <p:sp>
        <p:nvSpPr>
          <p:cNvPr id="2078" name="AutoShape 30">
            <a:extLst>
              <a:ext uri="{FF2B5EF4-FFF2-40B4-BE49-F238E27FC236}">
                <a16:creationId xmlns:a16="http://schemas.microsoft.com/office/drawing/2014/main" id="{69AF3459-EE65-4716-A0E9-8F4F4FEFD29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3200" y="6257925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Gấu chó</a:t>
            </a:r>
          </a:p>
        </p:txBody>
      </p:sp>
      <p:sp>
        <p:nvSpPr>
          <p:cNvPr id="2079" name="AutoShape 31">
            <a:extLst>
              <a:ext uri="{FF2B5EF4-FFF2-40B4-BE49-F238E27FC236}">
                <a16:creationId xmlns:a16="http://schemas.microsoft.com/office/drawing/2014/main" id="{7D5A8ADF-DA70-4098-893C-ED06BAC86819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34200" y="6229350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Gấu ngựa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" grpId="0" animBg="1"/>
      <p:bldP spid="2077" grpId="0" animBg="1"/>
      <p:bldP spid="2078" grpId="0" animBg="1"/>
      <p:bldP spid="20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2010-12-20-9-22-51_0tegiac239">
            <a:extLst>
              <a:ext uri="{FF2B5EF4-FFF2-40B4-BE49-F238E27FC236}">
                <a16:creationId xmlns:a16="http://schemas.microsoft.com/office/drawing/2014/main" id="{86DF5DC3-1424-4442-AA98-48BB7EF14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0488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47e70393_leopard1280_1024_resize">
            <a:extLst>
              <a:ext uri="{FF2B5EF4-FFF2-40B4-BE49-F238E27FC236}">
                <a16:creationId xmlns:a16="http://schemas.microsoft.com/office/drawing/2014/main" id="{1D8B2968-2CD7-4A5B-99A8-7ACCEC7D7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1" b="6323"/>
          <a:stretch>
            <a:fillRect/>
          </a:stretch>
        </p:blipFill>
        <p:spPr bwMode="auto">
          <a:xfrm>
            <a:off x="3886200" y="3614738"/>
            <a:ext cx="4419600" cy="25146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iger">
            <a:extLst>
              <a:ext uri="{FF2B5EF4-FFF2-40B4-BE49-F238E27FC236}">
                <a16:creationId xmlns:a16="http://schemas.microsoft.com/office/drawing/2014/main" id="{A4E65142-35EC-4EFB-AE78-6C9A7903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8588"/>
            <a:ext cx="3962400" cy="2767012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AutoShape 7">
            <a:extLst>
              <a:ext uri="{FF2B5EF4-FFF2-40B4-BE49-F238E27FC236}">
                <a16:creationId xmlns:a16="http://schemas.microsoft.com/office/drawing/2014/main" id="{E602346E-F4FA-462A-AC42-29484961A899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43200" y="2990850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Tê giác</a:t>
            </a:r>
          </a:p>
        </p:txBody>
      </p:sp>
      <p:sp>
        <p:nvSpPr>
          <p:cNvPr id="6152" name="AutoShape 8">
            <a:extLst>
              <a:ext uri="{FF2B5EF4-FFF2-40B4-BE49-F238E27FC236}">
                <a16:creationId xmlns:a16="http://schemas.microsoft.com/office/drawing/2014/main" id="{AE1A9395-7B94-4232-B449-3A7E875BF5D5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86600" y="2971800"/>
            <a:ext cx="19812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Hổ</a:t>
            </a:r>
          </a:p>
        </p:txBody>
      </p:sp>
      <p:sp>
        <p:nvSpPr>
          <p:cNvPr id="6153" name="AutoShape 9">
            <a:extLst>
              <a:ext uri="{FF2B5EF4-FFF2-40B4-BE49-F238E27FC236}">
                <a16:creationId xmlns:a16="http://schemas.microsoft.com/office/drawing/2014/main" id="{FD8EC203-DE39-405C-ABF5-719C4FEF88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105400" y="6172200"/>
            <a:ext cx="25908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Báo hoa mai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animBg="1"/>
      <p:bldP spid="6152" grpId="0" animBg="1"/>
      <p:bldP spid="61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43fcay-ky-huong">
            <a:extLst>
              <a:ext uri="{FF2B5EF4-FFF2-40B4-BE49-F238E27FC236}">
                <a16:creationId xmlns:a16="http://schemas.microsoft.com/office/drawing/2014/main" id="{144534AC-8387-47F7-AA58-434AAE2E7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5250"/>
            <a:ext cx="3829050" cy="219075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14738691247522280">
            <a:extLst>
              <a:ext uri="{FF2B5EF4-FFF2-40B4-BE49-F238E27FC236}">
                <a16:creationId xmlns:a16="http://schemas.microsoft.com/office/drawing/2014/main" id="{A394AFE7-037F-4379-AC51-44BC96761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5250"/>
            <a:ext cx="4343400" cy="219075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04">
            <a:extLst>
              <a:ext uri="{FF2B5EF4-FFF2-40B4-BE49-F238E27FC236}">
                <a16:creationId xmlns:a16="http://schemas.microsoft.com/office/drawing/2014/main" id="{0E31D451-6ABC-4D35-8870-06370F78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68625"/>
            <a:ext cx="2705100" cy="300355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sam_ngoc_linh">
            <a:extLst>
              <a:ext uri="{FF2B5EF4-FFF2-40B4-BE49-F238E27FC236}">
                <a16:creationId xmlns:a16="http://schemas.microsoft.com/office/drawing/2014/main" id="{618DF5D0-70E4-47D7-8984-DE1A8BE22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71800"/>
            <a:ext cx="2857500" cy="29718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7-4_anh_sam_Ngoc_Linh">
            <a:extLst>
              <a:ext uri="{FF2B5EF4-FFF2-40B4-BE49-F238E27FC236}">
                <a16:creationId xmlns:a16="http://schemas.microsoft.com/office/drawing/2014/main" id="{97ACB79D-B5EB-47EE-9C14-3BABD0CBE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0213"/>
            <a:ext cx="2590800" cy="2973387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4" name="AutoShape 22">
            <a:extLst>
              <a:ext uri="{FF2B5EF4-FFF2-40B4-BE49-F238E27FC236}">
                <a16:creationId xmlns:a16="http://schemas.microsoft.com/office/drawing/2014/main" id="{E56B6880-FA1F-4956-9BB9-96015ADB0A6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590800" y="2362200"/>
            <a:ext cx="25146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Trầm hương</a:t>
            </a:r>
          </a:p>
        </p:txBody>
      </p:sp>
      <p:sp>
        <p:nvSpPr>
          <p:cNvPr id="3095" name="AutoShape 23">
            <a:extLst>
              <a:ext uri="{FF2B5EF4-FFF2-40B4-BE49-F238E27FC236}">
                <a16:creationId xmlns:a16="http://schemas.microsoft.com/office/drawing/2014/main" id="{EC79C4FB-88B4-45C9-86E2-1EA736A3FFD4}"/>
              </a:ext>
            </a:extLst>
          </p:cNvPr>
          <p:cNvSpPr>
            <a:spLocks noChangeArrowheads="1"/>
          </p:cNvSpPr>
          <p:nvPr/>
        </p:nvSpPr>
        <p:spPr bwMode="gray">
          <a:xfrm>
            <a:off x="6400800" y="2362200"/>
            <a:ext cx="25146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Trắc</a:t>
            </a:r>
          </a:p>
        </p:txBody>
      </p:sp>
      <p:sp>
        <p:nvSpPr>
          <p:cNvPr id="3096" name="AutoShape 24">
            <a:extLst>
              <a:ext uri="{FF2B5EF4-FFF2-40B4-BE49-F238E27FC236}">
                <a16:creationId xmlns:a16="http://schemas.microsoft.com/office/drawing/2014/main" id="{B14CB4B6-6FC2-4836-9A31-BCD8FA1C1CCC}"/>
              </a:ext>
            </a:extLst>
          </p:cNvPr>
          <p:cNvSpPr>
            <a:spLocks noChangeArrowheads="1"/>
          </p:cNvSpPr>
          <p:nvPr/>
        </p:nvSpPr>
        <p:spPr bwMode="gray">
          <a:xfrm>
            <a:off x="1833563" y="6172200"/>
            <a:ext cx="25146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kơ-nia</a:t>
            </a:r>
          </a:p>
        </p:txBody>
      </p:sp>
      <p:sp>
        <p:nvSpPr>
          <p:cNvPr id="3097" name="AutoShape 25">
            <a:extLst>
              <a:ext uri="{FF2B5EF4-FFF2-40B4-BE49-F238E27FC236}">
                <a16:creationId xmlns:a16="http://schemas.microsoft.com/office/drawing/2014/main" id="{939DFF59-3DB6-42DD-987D-CD3E2B02F0D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24400" y="6172200"/>
            <a:ext cx="25146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Sâm ngọc linh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98" name="AutoShape 26">
            <a:extLst>
              <a:ext uri="{FF2B5EF4-FFF2-40B4-BE49-F238E27FC236}">
                <a16:creationId xmlns:a16="http://schemas.microsoft.com/office/drawing/2014/main" id="{4E4B1762-D06E-4660-9549-06CBACCB0B7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543800" y="6172200"/>
            <a:ext cx="25146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Tam thất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 animBg="1"/>
      <p:bldP spid="3095" grpId="0" animBg="1"/>
      <p:bldP spid="3096" grpId="0" animBg="1"/>
      <p:bldP spid="3097" grpId="0" animBg="1"/>
      <p:bldP spid="309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86_1289565731_white-rumped_vulture1">
            <a:extLst>
              <a:ext uri="{FF2B5EF4-FFF2-40B4-BE49-F238E27FC236}">
                <a16:creationId xmlns:a16="http://schemas.microsoft.com/office/drawing/2014/main" id="{B03A16BF-2A79-414C-B279-F21958215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85725"/>
            <a:ext cx="4114800" cy="26670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081223052649-499-934">
            <a:extLst>
              <a:ext uri="{FF2B5EF4-FFF2-40B4-BE49-F238E27FC236}">
                <a16:creationId xmlns:a16="http://schemas.microsoft.com/office/drawing/2014/main" id="{7C15F739-A3D6-4E21-8AF6-DE46A1099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5725"/>
            <a:ext cx="4572000" cy="26670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panda2">
            <a:extLst>
              <a:ext uri="{FF2B5EF4-FFF2-40B4-BE49-F238E27FC236}">
                <a16:creationId xmlns:a16="http://schemas.microsoft.com/office/drawing/2014/main" id="{879BDF08-4F10-4B87-BFA2-4A863D36A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462338"/>
            <a:ext cx="4286250" cy="2743200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AutoShape 13">
            <a:extLst>
              <a:ext uri="{FF2B5EF4-FFF2-40B4-BE49-F238E27FC236}">
                <a16:creationId xmlns:a16="http://schemas.microsoft.com/office/drawing/2014/main" id="{8BDC47C1-13FC-4576-899D-1BB8AD8D1DB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38400" y="2819400"/>
            <a:ext cx="25146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Chim kền kền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0" name="AutoShape 14">
            <a:extLst>
              <a:ext uri="{FF2B5EF4-FFF2-40B4-BE49-F238E27FC236}">
                <a16:creationId xmlns:a16="http://schemas.microsoft.com/office/drawing/2014/main" id="{EE3613E9-258B-4538-A655-4BF59F829F2C}"/>
              </a:ext>
            </a:extLst>
          </p:cNvPr>
          <p:cNvSpPr>
            <a:spLocks noChangeArrowheads="1"/>
          </p:cNvSpPr>
          <p:nvPr/>
        </p:nvSpPr>
        <p:spPr bwMode="gray">
          <a:xfrm>
            <a:off x="6700838" y="2867025"/>
            <a:ext cx="2514600" cy="4953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 heo xanh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1" name="AutoShape 15">
            <a:extLst>
              <a:ext uri="{FF2B5EF4-FFF2-40B4-BE49-F238E27FC236}">
                <a16:creationId xmlns:a16="http://schemas.microsoft.com/office/drawing/2014/main" id="{3F8CD469-BC0C-422E-82F2-DC0962D0DB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4572000" y="6248400"/>
            <a:ext cx="38862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0066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Gấu trúc Trung Quốc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nimBg="1"/>
      <p:bldP spid="4110" grpId="0" animBg="1"/>
      <p:bldP spid="41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tap-so-tay-lo-xo-a5-hinh-hello-kitty-no-to-mau-trang-dang-yeu-stlxkt002-19cm-x13-2-jpg.jpg">
            <a:extLst>
              <a:ext uri="{FF2B5EF4-FFF2-40B4-BE49-F238E27FC236}">
                <a16:creationId xmlns:a16="http://schemas.microsoft.com/office/drawing/2014/main" id="{EA6FFB43-0770-457E-86F3-BD4819303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52400"/>
            <a:ext cx="6781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k00-9">
            <a:extLst>
              <a:ext uri="{FF2B5EF4-FFF2-40B4-BE49-F238E27FC236}">
                <a16:creationId xmlns:a16="http://schemas.microsoft.com/office/drawing/2014/main" id="{9B2E0F41-C161-4CCF-BF25-2A917045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5791200"/>
            <a:ext cx="34909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9" descr="k00-9">
            <a:extLst>
              <a:ext uri="{FF2B5EF4-FFF2-40B4-BE49-F238E27FC236}">
                <a16:creationId xmlns:a16="http://schemas.microsoft.com/office/drawing/2014/main" id="{F66BD939-4178-4B92-92EF-E5C4CF9C5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43600"/>
            <a:ext cx="3695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Text Box 13">
            <a:extLst>
              <a:ext uri="{FF2B5EF4-FFF2-40B4-BE49-F238E27FC236}">
                <a16:creationId xmlns:a16="http://schemas.microsoft.com/office/drawing/2014/main" id="{5104DDCD-69C9-4FDF-A2AE-3AC5F2858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931" y="2032240"/>
            <a:ext cx="9525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6600" b="1" noProof="0" dirty="0">
                <a:solidFill>
                  <a:srgbClr val="0000FF"/>
                </a:solidFill>
                <a:latin typeface="Times New Roman" panose="02020603050405020304" pitchFamily="18" charset="0"/>
              </a:rPr>
              <a:t>LUYỆN TẬP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6150" name="Picture 9" descr="k00-9">
            <a:extLst>
              <a:ext uri="{FF2B5EF4-FFF2-40B4-BE49-F238E27FC236}">
                <a16:creationId xmlns:a16="http://schemas.microsoft.com/office/drawing/2014/main" id="{3AD4B8D5-89FE-4DA7-92DD-9B445EABD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3695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7718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E82A5777-A5D7-440D-8E65-42853EEA074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314325"/>
            <a:ext cx="9525000" cy="1200150"/>
            <a:chOff x="170" y="1045"/>
            <a:chExt cx="5972" cy="587"/>
          </a:xfrm>
        </p:grpSpPr>
        <p:sp>
          <p:nvSpPr>
            <p:cNvPr id="19462" name="Text Box 8">
              <a:extLst>
                <a:ext uri="{FF2B5EF4-FFF2-40B4-BE49-F238E27FC236}">
                  <a16:creationId xmlns:a16="http://schemas.microsoft.com/office/drawing/2014/main" id="{D2327674-CBD1-4428-826E-61E64ACC9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6" y="1045"/>
              <a:ext cx="5446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Ghi vào sổ tay của em </a:t>
              </a:r>
              <a:r>
                <a:rPr kumimoji="0" lang="en-US" altLang="en-US" sz="3600" b="1" i="1" u="sng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những ý chính </a:t>
              </a:r>
              <a:r>
                <a:rPr kumimoji="0" lang="en-US" altLang="en-US" sz="36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trong các câu trả lời của Đô-rê-mon.</a:t>
              </a:r>
            </a:p>
          </p:txBody>
        </p:sp>
        <p:sp>
          <p:nvSpPr>
            <p:cNvPr id="19463" name="Oval 9">
              <a:extLst>
                <a:ext uri="{FF2B5EF4-FFF2-40B4-BE49-F238E27FC236}">
                  <a16:creationId xmlns:a16="http://schemas.microsoft.com/office/drawing/2014/main" id="{0D4A4794-235D-4752-B6CD-1371142B4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" y="1066"/>
              <a:ext cx="432" cy="38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7178" name="Text Box 10">
            <a:extLst>
              <a:ext uri="{FF2B5EF4-FFF2-40B4-BE49-F238E27FC236}">
                <a16:creationId xmlns:a16="http://schemas.microsoft.com/office/drawing/2014/main" id="{D24493B3-F4F6-4D9F-8B75-23B4052277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68463"/>
            <a:ext cx="86868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B20A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 loài động vật có nguy cơ tuyệt chủng ở Việt Nam: sói đỏ, cáo, gấu chó, gấu ngựa, hổ, báo hoa mai, tê giác,… Các loài thực vật quý hiếm ở Việt nam: trầm hương, trắc, kơ- nia, sâm ngọc linh, tam thất,…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19EF3CF5-A782-4E9C-A9FD-196A30A29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4237038"/>
            <a:ext cx="8686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Các loài động vật quý hiếm trên thế giới: chim kền kền ở Mĩ còn 70 con, cá heo xanh Nam Cực còn 500 con, gấu trúc Trung Quốc còn khoảng 700 con.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08702D50-4775-411A-90DA-11DA92AB3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1589088"/>
            <a:ext cx="178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B20A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Ví dụ 1: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7179" grpId="0"/>
      <p:bldP spid="71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0">
            <a:extLst>
              <a:ext uri="{FF2B5EF4-FFF2-40B4-BE49-F238E27FC236}">
                <a16:creationId xmlns:a16="http://schemas.microsoft.com/office/drawing/2014/main" id="{996CA630-9E48-4866-AB46-70DCEE546B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123950"/>
            <a:ext cx="944880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- Việt Nam: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Động vật: sói đỏ, cáo. Gấu chó, gấu ngựa, hổ, báo hoa mai, tê giác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+ Thực vật : trầm hương, trắc, kơ- nia, sâm ngọc linh, tam thất,…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Thế giới: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chim kền kền ở Mĩ (70), cá heo xanh Nam Cực (500), gấu trúc Trung Quốc (700).</a:t>
            </a:r>
          </a:p>
        </p:txBody>
      </p:sp>
      <p:sp>
        <p:nvSpPr>
          <p:cNvPr id="8203" name="Text Box 11">
            <a:extLst>
              <a:ext uri="{FF2B5EF4-FFF2-40B4-BE49-F238E27FC236}">
                <a16:creationId xmlns:a16="http://schemas.microsoft.com/office/drawing/2014/main" id="{3D9615C4-9E30-4343-9FF6-401FC5AF0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19088"/>
            <a:ext cx="6096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loài trong sách đỏ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392DDAFC-4D00-4860-A7CC-539C44399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81000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Ví dụ 2: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  <p:bldP spid="8203" grpId="0"/>
      <p:bldP spid="820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Text Box 10">
            <a:extLst>
              <a:ext uri="{FF2B5EF4-FFF2-40B4-BE49-F238E27FC236}">
                <a16:creationId xmlns:a16="http://schemas.microsoft.com/office/drawing/2014/main" id="{3EAB95F8-372C-4A43-BFE5-3A5FB9C8B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49250"/>
            <a:ext cx="84582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 loài quý hiếm, có nguy cơ tuyệt chủng</a:t>
            </a:r>
          </a:p>
        </p:txBody>
      </p:sp>
      <p:graphicFrame>
        <p:nvGraphicFramePr>
          <p:cNvPr id="9291" name="Group 75">
            <a:extLst>
              <a:ext uri="{FF2B5EF4-FFF2-40B4-BE49-F238E27FC236}">
                <a16:creationId xmlns:a16="http://schemas.microsoft.com/office/drawing/2014/main" id="{9BC448CA-2F12-423D-A53A-F712A90E96C9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295400" y="1143000"/>
          <a:ext cx="9144000" cy="5145184"/>
        </p:xfrm>
        <a:graphic>
          <a:graphicData uri="http://schemas.openxmlformats.org/drawingml/2006/table">
            <a:tbl>
              <a:tblPr/>
              <a:tblGrid>
                <a:gridCol w="1764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7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Khu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vực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Động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Thực vật</a:t>
                      </a:r>
                    </a:p>
                  </a:txBody>
                  <a:tcPr marT="45722" marB="4572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3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Việt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Nam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sói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đỏ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cáo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.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Gấu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chó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gấu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ngựa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hổ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báo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hoa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mai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tê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giác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trầm hương, trắc, kơ- nia, sâm ngọc linh, tam thất,…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20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Thế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giới</a:t>
                      </a:r>
                      <a:endParaRPr kumimoji="0" lang="en-US" sz="32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chim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kền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kền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ở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Mĩ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(70),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cá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heo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xanh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Cực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(500),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gấu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trúc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Trung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Quốc</a:t>
                      </a:r>
                      <a:r>
                        <a:rPr kumimoji="0" lang="en-US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E02AA"/>
                          </a:solidFill>
                          <a:effectLst/>
                          <a:latin typeface="Times New Roman" pitchFamily="18" charset="0"/>
                        </a:rPr>
                        <a:t> (700).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86" name="Text Box 70">
            <a:extLst>
              <a:ext uri="{FF2B5EF4-FFF2-40B4-BE49-F238E27FC236}">
                <a16:creationId xmlns:a16="http://schemas.microsoft.com/office/drawing/2014/main" id="{685636F7-3413-48A7-AD52-21D5027A1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66713"/>
            <a:ext cx="1752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Ví dụ 3: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/>
      <p:bldP spid="92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k00-9">
            <a:extLst>
              <a:ext uri="{FF2B5EF4-FFF2-40B4-BE49-F238E27FC236}">
                <a16:creationId xmlns:a16="http://schemas.microsoft.com/office/drawing/2014/main" id="{9B2E0F41-C161-4CCF-BF25-2A917045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5791200"/>
            <a:ext cx="34909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9" descr="k00-9">
            <a:extLst>
              <a:ext uri="{FF2B5EF4-FFF2-40B4-BE49-F238E27FC236}">
                <a16:creationId xmlns:a16="http://schemas.microsoft.com/office/drawing/2014/main" id="{F66BD939-4178-4B92-92EF-E5C4CF9C5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43600"/>
            <a:ext cx="3695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8" name="WordArt 12">
            <a:extLst>
              <a:ext uri="{FF2B5EF4-FFF2-40B4-BE49-F238E27FC236}">
                <a16:creationId xmlns:a16="http://schemas.microsoft.com/office/drawing/2014/main" id="{14AF7B34-3B30-4B1B-8177-BF715FC9440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57600" y="990600"/>
            <a:ext cx="5334000" cy="830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29709" name="Text Box 13">
            <a:extLst>
              <a:ext uri="{FF2B5EF4-FFF2-40B4-BE49-F238E27FC236}">
                <a16:creationId xmlns:a16="http://schemas.microsoft.com/office/drawing/2014/main" id="{5104DDCD-69C9-4FDF-A2AE-3AC5F2858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09800"/>
            <a:ext cx="9525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Hãy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nói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điều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biết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về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Sổ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tay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150" name="Picture 9" descr="k00-9">
            <a:extLst>
              <a:ext uri="{FF2B5EF4-FFF2-40B4-BE49-F238E27FC236}">
                <a16:creationId xmlns:a16="http://schemas.microsoft.com/office/drawing/2014/main" id="{3AD4B8D5-89FE-4DA7-92DD-9B445EABD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3695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>
            <a:extLst>
              <a:ext uri="{FF2B5EF4-FFF2-40B4-BE49-F238E27FC236}">
                <a16:creationId xmlns:a16="http://schemas.microsoft.com/office/drawing/2014/main" id="{39EA691B-2B1E-4BBD-A3C6-B4B28E1614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457200"/>
            <a:ext cx="518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VNI-Cooper" pitchFamily="2" charset="0"/>
                <a:ea typeface="+mn-ea"/>
                <a:cs typeface="+mn-cs"/>
              </a:rPr>
              <a:t>DAËN DOØ</a:t>
            </a:r>
          </a:p>
        </p:txBody>
      </p:sp>
      <p:pic>
        <p:nvPicPr>
          <p:cNvPr id="22531" name="Picture 4" descr="logo 2">
            <a:extLst>
              <a:ext uri="{FF2B5EF4-FFF2-40B4-BE49-F238E27FC236}">
                <a16:creationId xmlns:a16="http://schemas.microsoft.com/office/drawing/2014/main" id="{431FD65E-AB5C-46A0-8F4D-C4D62FC41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914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1">
            <a:extLst>
              <a:ext uri="{FF2B5EF4-FFF2-40B4-BE49-F238E27FC236}">
                <a16:creationId xmlns:a16="http://schemas.microsoft.com/office/drawing/2014/main" id="{89C298DD-62A5-42C9-89D2-0A5003C0D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52600"/>
            <a:ext cx="10439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HS hoàn thành bài 2 vào vở Tiếng Việt.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 Thường xuyên đọc báo và ghi lại những thông tin hay vào sổ tay.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3">
            <a:extLst>
              <a:ext uri="{FF2B5EF4-FFF2-40B4-BE49-F238E27FC236}">
                <a16:creationId xmlns:a16="http://schemas.microsoft.com/office/drawing/2014/main" id="{EB0EDE38-79D0-403E-BAA1-CD180C711300}"/>
              </a:ext>
            </a:extLst>
          </p:cNvPr>
          <p:cNvGrpSpPr>
            <a:grpSpLocks/>
          </p:cNvGrpSpPr>
          <p:nvPr/>
        </p:nvGrpSpPr>
        <p:grpSpPr bwMode="auto">
          <a:xfrm>
            <a:off x="2235200" y="381000"/>
            <a:ext cx="8031163" cy="4570413"/>
            <a:chOff x="0" y="382905"/>
            <a:chExt cx="9144000" cy="6092190"/>
          </a:xfrm>
        </p:grpSpPr>
        <p:pic>
          <p:nvPicPr>
            <p:cNvPr id="23556" name="Picture 1" descr="bìa.jpg">
              <a:extLst>
                <a:ext uri="{FF2B5EF4-FFF2-40B4-BE49-F238E27FC236}">
                  <a16:creationId xmlns:a16="http://schemas.microsoft.com/office/drawing/2014/main" id="{91023604-7F6B-412A-A18F-DD13F3FC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2905"/>
              <a:ext cx="9144000" cy="6092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B6419E1-5C00-4035-891B-689F81D5A982}"/>
                </a:ext>
              </a:extLst>
            </p:cNvPr>
            <p:cNvSpPr/>
            <p:nvPr/>
          </p:nvSpPr>
          <p:spPr>
            <a:xfrm>
              <a:off x="1829161" y="3250192"/>
              <a:ext cx="5715226" cy="10643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C633A895-A6CB-40AC-9F62-8F2BABD7016B}"/>
              </a:ext>
            </a:extLst>
          </p:cNvPr>
          <p:cNvSpPr/>
          <p:nvPr/>
        </p:nvSpPr>
        <p:spPr>
          <a:xfrm>
            <a:off x="3436937" y="2494849"/>
            <a:ext cx="58293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000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4000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itchFamily="2" charset="2"/>
              </a:rPr>
              <a:t></a:t>
            </a:r>
            <a:endParaRPr kumimoji="0" lang="en-US" sz="4000" b="0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k00-9">
            <a:extLst>
              <a:ext uri="{FF2B5EF4-FFF2-40B4-BE49-F238E27FC236}">
                <a16:creationId xmlns:a16="http://schemas.microsoft.com/office/drawing/2014/main" id="{646715CA-714A-43C1-BA30-C5FEE85B1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5791200"/>
            <a:ext cx="34909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 descr="k00-9">
            <a:extLst>
              <a:ext uri="{FF2B5EF4-FFF2-40B4-BE49-F238E27FC236}">
                <a16:creationId xmlns:a16="http://schemas.microsoft.com/office/drawing/2014/main" id="{A3DF07B0-9DFD-4F20-B408-5E4A50C6C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43600"/>
            <a:ext cx="3695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 descr="k00-9">
            <a:extLst>
              <a:ext uri="{FF2B5EF4-FFF2-40B4-BE49-F238E27FC236}">
                <a16:creationId xmlns:a16="http://schemas.microsoft.com/office/drawing/2014/main" id="{30D806C4-DC8B-4491-BC3D-273967AD7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3695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7">
            <a:extLst>
              <a:ext uri="{FF2B5EF4-FFF2-40B4-BE49-F238E27FC236}">
                <a16:creationId xmlns:a16="http://schemas.microsoft.com/office/drawing/2014/main" id="{8DFB3ABF-5891-48AC-ACD7-D6D3C94CE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533400"/>
            <a:ext cx="98298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Sổ ta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endParaRPr kumimoji="0" lang="vi-VN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 một quyển vở nhỏ, sổ nhỏ có thể dùng bỏ túi sử dụng cho việc ghi chép.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L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à cuốn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sách 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tóm tắt những điều cần nhớ như công thức, bảng số, số liệu... </a:t>
            </a:r>
            <a:endParaRPr kumimoji="0" lang="en-US" altLang="en-US" sz="4000" b="1" i="0" u="none" strike="noStrike" kern="1200" cap="none" spc="0" normalizeH="0" baseline="0" noProof="0">
              <a:ln>
                <a:noFill/>
              </a:ln>
              <a:solidFill>
                <a:srgbClr val="20212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 dụ như: Sổ tay toán học,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sổ tay những ý tưởng mới,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sổ tay nội trợ, sổ tay làm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đẹp</a:t>
            </a:r>
            <a:r>
              <a:rPr kumimoji="0" lang="vi-V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2021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BFF035-7069-4B7B-8398-413BF3225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381000"/>
            <a:ext cx="4800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1A9500-A93D-4CE1-8FAD-1286841AA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51689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344198DE-AA82-46DB-84BA-002488761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851525"/>
            <a:ext cx="8839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Sổ tay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210110-7A06-4ED8-B8F3-480950D2E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53721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95FA8E-0AF5-4F19-836F-695DEE6E5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65113"/>
            <a:ext cx="5122863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76">
            <a:extLst>
              <a:ext uri="{FF2B5EF4-FFF2-40B4-BE49-F238E27FC236}">
                <a16:creationId xmlns:a16="http://schemas.microsoft.com/office/drawing/2014/main" id="{4419E5FA-87DC-4C6B-87A8-EEBE34579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10744200" cy="303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sáu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 </a:t>
            </a:r>
            <a:r>
              <a:rPr kumimoji="0" lang="en-US" alt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alt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endParaRPr kumimoji="0" lang="en-US" altLang="en-US" sz="44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Ghi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chép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sổ</a:t>
            </a: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k00-9">
            <a:extLst>
              <a:ext uri="{FF2B5EF4-FFF2-40B4-BE49-F238E27FC236}">
                <a16:creationId xmlns:a16="http://schemas.microsoft.com/office/drawing/2014/main" id="{9B2E0F41-C161-4CCF-BF25-2A917045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5791200"/>
            <a:ext cx="34909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9" descr="k00-9">
            <a:extLst>
              <a:ext uri="{FF2B5EF4-FFF2-40B4-BE49-F238E27FC236}">
                <a16:creationId xmlns:a16="http://schemas.microsoft.com/office/drawing/2014/main" id="{F66BD939-4178-4B92-92EF-E5C4CF9C5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943600"/>
            <a:ext cx="3695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9" name="Text Box 13">
            <a:extLst>
              <a:ext uri="{FF2B5EF4-FFF2-40B4-BE49-F238E27FC236}">
                <a16:creationId xmlns:a16="http://schemas.microsoft.com/office/drawing/2014/main" id="{5104DDCD-69C9-4FDF-A2AE-3AC5F2858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931" y="2032240"/>
            <a:ext cx="9525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altLang="en-US" sz="6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KHÁM PHÁ</a:t>
            </a:r>
            <a:endParaRPr kumimoji="0" lang="en-US" altLang="en-US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pic>
        <p:nvPicPr>
          <p:cNvPr id="6150" name="Picture 9" descr="k00-9">
            <a:extLst>
              <a:ext uri="{FF2B5EF4-FFF2-40B4-BE49-F238E27FC236}">
                <a16:creationId xmlns:a16="http://schemas.microsoft.com/office/drawing/2014/main" id="{3AD4B8D5-89FE-4DA7-92DD-9B445EABD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43600"/>
            <a:ext cx="3695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8422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9">
            <a:extLst>
              <a:ext uri="{FF2B5EF4-FFF2-40B4-BE49-F238E27FC236}">
                <a16:creationId xmlns:a16="http://schemas.microsoft.com/office/drawing/2014/main" id="{77929D2D-3276-436C-AD90-F6ABDF27CFA0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265113"/>
            <a:ext cx="10077450" cy="711200"/>
            <a:chOff x="-384" y="1223"/>
            <a:chExt cx="6348" cy="448"/>
          </a:xfrm>
        </p:grpSpPr>
        <p:sp>
          <p:nvSpPr>
            <p:cNvPr id="11269" name="Text Box 7">
              <a:extLst>
                <a:ext uri="{FF2B5EF4-FFF2-40B4-BE49-F238E27FC236}">
                  <a16:creationId xmlns:a16="http://schemas.microsoft.com/office/drawing/2014/main" id="{A4F6C167-1205-454E-88AE-008910B47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" y="1223"/>
              <a:ext cx="5880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600" b="1" i="1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Đọc bài báo: </a:t>
              </a:r>
              <a:r>
                <a:rPr kumimoji="0" lang="en-US" alt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 lô, Đô-rê-mon Thần thông đây!</a:t>
              </a:r>
            </a:p>
          </p:txBody>
        </p:sp>
        <p:sp>
          <p:nvSpPr>
            <p:cNvPr id="11270" name="Oval 8">
              <a:extLst>
                <a:ext uri="{FF2B5EF4-FFF2-40B4-BE49-F238E27FC236}">
                  <a16:creationId xmlns:a16="http://schemas.microsoft.com/office/drawing/2014/main" id="{0A83C62F-15AD-410B-A302-6F2069016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84" y="1287"/>
              <a:ext cx="432" cy="384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11267" name="TextBox 2">
            <a:extLst>
              <a:ext uri="{FF2B5EF4-FFF2-40B4-BE49-F238E27FC236}">
                <a16:creationId xmlns:a16="http://schemas.microsoft.com/office/drawing/2014/main" id="{66953473-1D16-47C7-BE91-0A17E3BFA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954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3330C-D000-4B29-BFC8-A0CA67D5B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969963"/>
            <a:ext cx="10226675" cy="53546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742950" marR="0" lvl="0" indent="-742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 </a:t>
            </a:r>
            <a:r>
              <a:rPr kumimoji="0" lang="vi-VN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ơi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 </a:t>
            </a:r>
            <a:r>
              <a:rPr kumimoji="0" lang="en-US" altLang="en-US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“</a:t>
            </a:r>
            <a:r>
              <a:rPr kumimoji="0" lang="en-US" altLang="en-US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altLang="en-US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altLang="en-US" sz="3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(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                                                    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Nam hay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 “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loại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tên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hiếm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loài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giảm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sút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nhanh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ượng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tuyệt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chủng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Cuốn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tiên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ước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 in n</a:t>
            </a:r>
            <a:r>
              <a:rPr kumimoji="0" lang="vi-VN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ăm</a:t>
            </a:r>
            <a:r>
              <a:rPr kumimoji="0" lang="en-US" alt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1992.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>
            <a:extLst>
              <a:ext uri="{FF2B5EF4-FFF2-40B4-BE49-F238E27FC236}">
                <a16:creationId xmlns:a16="http://schemas.microsoft.com/office/drawing/2014/main" id="{D580B89A-CAF3-4BFB-9E76-AEBB8FA54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954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D4B2D8-B552-4E87-A681-3874B486E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28625"/>
            <a:ext cx="109728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 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Mon có thể nói về một vài loài </a:t>
            </a:r>
            <a:r>
              <a:rPr kumimoji="0" lang="vi-VN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vật, thực vật có nguy c</a:t>
            </a:r>
            <a:r>
              <a:rPr kumimoji="0" lang="vi-VN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tuyệt chủng </a:t>
            </a:r>
            <a:r>
              <a:rPr kumimoji="0" lang="vi-VN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không?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 ÁNH D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 ( Thái Bình)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Ở Việt Nam, các loài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vật có nguy c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tuyệt chủng là: sói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đỏ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cáo, gấu chó, gấu ngựa, hổ, báo hoa mai, tê giác,...Các loài thực vật quý hiếm là: trầm h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ươn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g, trắc, k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-nia, sâm ngọc linh, tam thất,...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Trên thế giới, chim kền kền ở Mĩ chỉ còn 70 con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ang nuôi trong v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ườn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thú; cá heo xanh Nam Cực còn 500 con; gấu trúc Trung Quốc còn khoảng 700 con,...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Để bảo vệc các loài vật quý hiếm, chúng ta không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bắn hoặc phá hoại môi tr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ường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E02A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sống của chúng.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787</Words>
  <Application>Microsoft Office PowerPoint</Application>
  <PresentationFormat>Màn hình rộng</PresentationFormat>
  <Paragraphs>71</Paragraphs>
  <Slides>21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5" baseType="lpstr">
      <vt:lpstr>Arial</vt:lpstr>
      <vt:lpstr>Times New Roman</vt:lpstr>
      <vt:lpstr>VNI-Cooper</vt:lpstr>
      <vt:lpstr>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Hướng Thị Kiều Oanh Tiểu học Đức Xuân</dc:creator>
  <cp:lastModifiedBy>Hà Nguyễn Thị Thu</cp:lastModifiedBy>
  <cp:revision>9</cp:revision>
  <dcterms:created xsi:type="dcterms:W3CDTF">2022-03-17T16:37:21Z</dcterms:created>
  <dcterms:modified xsi:type="dcterms:W3CDTF">2022-05-09T00:29:32Z</dcterms:modified>
</cp:coreProperties>
</file>