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3" r:id="rId2"/>
    <p:sldId id="256" r:id="rId3"/>
    <p:sldId id="261" r:id="rId4"/>
    <p:sldId id="258" r:id="rId5"/>
    <p:sldId id="260" r:id="rId6"/>
    <p:sldId id="268" r:id="rId7"/>
    <p:sldId id="262" r:id="rId8"/>
    <p:sldId id="275" r:id="rId9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A83B6-E925-44FD-9B00-546D73EA8195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63132-CA29-46B0-A1FD-8FC0B232E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3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63132-CA29-46B0-A1FD-8FC0B232E53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E4C0-3C85-4EF5-AE90-C99483619FFC}" type="datetimeFigureOut">
              <a:rPr lang="vi-VN" smtClean="0"/>
              <a:pPr/>
              <a:t>12/05/2022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9F1C-FF19-4185-942B-269519E144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E4C0-3C85-4EF5-AE90-C99483619FFC}" type="datetimeFigureOut">
              <a:rPr lang="vi-VN" smtClean="0"/>
              <a:pPr/>
              <a:t>12/05/2022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9F1C-FF19-4185-942B-269519E144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E4C0-3C85-4EF5-AE90-C99483619FFC}" type="datetimeFigureOut">
              <a:rPr lang="vi-VN" smtClean="0"/>
              <a:pPr/>
              <a:t>12/05/2022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9F1C-FF19-4185-942B-269519E144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E4C0-3C85-4EF5-AE90-C99483619FFC}" type="datetimeFigureOut">
              <a:rPr lang="vi-VN" smtClean="0"/>
              <a:pPr/>
              <a:t>12/05/2022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9F1C-FF19-4185-942B-269519E144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E4C0-3C85-4EF5-AE90-C99483619FFC}" type="datetimeFigureOut">
              <a:rPr lang="vi-VN" smtClean="0"/>
              <a:pPr/>
              <a:t>12/05/2022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9F1C-FF19-4185-942B-269519E144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E4C0-3C85-4EF5-AE90-C99483619FFC}" type="datetimeFigureOut">
              <a:rPr lang="vi-VN" smtClean="0"/>
              <a:pPr/>
              <a:t>12/05/2022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9F1C-FF19-4185-942B-269519E144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E4C0-3C85-4EF5-AE90-C99483619FFC}" type="datetimeFigureOut">
              <a:rPr lang="vi-VN" smtClean="0"/>
              <a:pPr/>
              <a:t>12/05/2022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9F1C-FF19-4185-942B-269519E144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E4C0-3C85-4EF5-AE90-C99483619FFC}" type="datetimeFigureOut">
              <a:rPr lang="vi-VN" smtClean="0"/>
              <a:pPr/>
              <a:t>12/05/2022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9F1C-FF19-4185-942B-269519E144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E4C0-3C85-4EF5-AE90-C99483619FFC}" type="datetimeFigureOut">
              <a:rPr lang="vi-VN" smtClean="0"/>
              <a:pPr/>
              <a:t>12/05/2022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9F1C-FF19-4185-942B-269519E144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E4C0-3C85-4EF5-AE90-C99483619FFC}" type="datetimeFigureOut">
              <a:rPr lang="vi-VN" smtClean="0"/>
              <a:pPr/>
              <a:t>12/05/2022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9F1C-FF19-4185-942B-269519E144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E4C0-3C85-4EF5-AE90-C99483619FFC}" type="datetimeFigureOut">
              <a:rPr lang="vi-VN" smtClean="0"/>
              <a:pPr/>
              <a:t>12/05/2022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9F1C-FF19-4185-942B-269519E144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0E4C0-3C85-4EF5-AE90-C99483619FFC}" type="datetimeFigureOut">
              <a:rPr lang="vi-VN" smtClean="0"/>
              <a:pPr/>
              <a:t>12/05/2022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99F1C-FF19-4185-942B-269519E1445A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7A72F0E-4E04-8ED5-A458-0942D0D83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AC60259-1595-FAC0-E372-BFBED0B2A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B8">
            <a:extLst>
              <a:ext uri="{FF2B5EF4-FFF2-40B4-BE49-F238E27FC236}">
                <a16:creationId xmlns:a16="http://schemas.microsoft.com/office/drawing/2014/main" id="{4EAC8C6A-92BC-BBFF-DBDB-E571FC6BB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12264725-4A54-4ED2-BA47-692A187FB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3078" name="Picture 7" descr="BAR_EL~1">
            <a:extLst>
              <a:ext uri="{FF2B5EF4-FFF2-40B4-BE49-F238E27FC236}">
                <a16:creationId xmlns:a16="http://schemas.microsoft.com/office/drawing/2014/main" id="{ED77054C-2B23-1528-DAA4-8454DFF6B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4" descr="1018265obiutmb6vk">
            <a:extLst>
              <a:ext uri="{FF2B5EF4-FFF2-40B4-BE49-F238E27FC236}">
                <a16:creationId xmlns:a16="http://schemas.microsoft.com/office/drawing/2014/main" id="{F0F01FEF-15C1-712D-221B-1D02396AC5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5" descr="1018265obiutmb6vk">
            <a:extLst>
              <a:ext uri="{FF2B5EF4-FFF2-40B4-BE49-F238E27FC236}">
                <a16:creationId xmlns:a16="http://schemas.microsoft.com/office/drawing/2014/main" id="{C2052D2B-BA32-C541-EFF4-E7157AC812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6" descr="Bauernbar">
            <a:extLst>
              <a:ext uri="{FF2B5EF4-FFF2-40B4-BE49-F238E27FC236}">
                <a16:creationId xmlns:a16="http://schemas.microsoft.com/office/drawing/2014/main" id="{4DC90A73-7B9B-C9E8-4514-21A541FED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WordArt 19">
            <a:extLst>
              <a:ext uri="{FF2B5EF4-FFF2-40B4-BE49-F238E27FC236}">
                <a16:creationId xmlns:a16="http://schemas.microsoft.com/office/drawing/2014/main" id="{4A09D8E0-6F1B-F565-BD73-E1122EF1FC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54968" y="4893733"/>
            <a:ext cx="5044017" cy="9842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F2C8DF-A0F9-8DFD-08B2-52D575E42BAF}"/>
              </a:ext>
            </a:extLst>
          </p:cNvPr>
          <p:cNvSpPr/>
          <p:nvPr/>
        </p:nvSpPr>
        <p:spPr>
          <a:xfrm>
            <a:off x="2209800" y="3109914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3</a:t>
            </a:r>
          </a:p>
        </p:txBody>
      </p:sp>
      <p:pic>
        <p:nvPicPr>
          <p:cNvPr id="3084" name="Hình ảnh 3">
            <a:extLst>
              <a:ext uri="{FF2B5EF4-FFF2-40B4-BE49-F238E27FC236}">
                <a16:creationId xmlns:a16="http://schemas.microsoft.com/office/drawing/2014/main" id="{AB2AD8B3-1C49-8889-7227-8DEC3409C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2032" y="885359"/>
            <a:ext cx="8512606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latin typeface="+mj-lt"/>
              </a:rPr>
              <a:t>Bài 1.</a:t>
            </a:r>
            <a:r>
              <a:rPr lang="vi-VN" sz="2800" dirty="0">
                <a:latin typeface="+mj-lt"/>
              </a:rPr>
              <a:t> a) Viết số liền trước của mỗi số sau: 8270; 35 461;10 000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 </a:t>
            </a:r>
            <a:endParaRPr lang="en-US" sz="28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b)</a:t>
            </a:r>
            <a:r>
              <a:rPr 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Khoanh vào chữ đặt trước số lớn nhất trong các số: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           42 963; 44 158; 43 669; 44 202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             A.</a:t>
            </a:r>
            <a:r>
              <a:rPr lang="vi-VN" sz="2800" dirty="0"/>
              <a:t> </a:t>
            </a:r>
            <a:r>
              <a:rPr lang="vi-VN" sz="2800" dirty="0">
                <a:latin typeface="+mj-lt"/>
              </a:rPr>
              <a:t>42 963                         C. 43 669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             B. 44 158                         D. 44 202</a:t>
            </a:r>
          </a:p>
          <a:p>
            <a:pPr>
              <a:lnSpc>
                <a:spcPct val="150000"/>
              </a:lnSpc>
            </a:pPr>
            <a:endParaRPr lang="vi-VN" dirty="0"/>
          </a:p>
        </p:txBody>
      </p:sp>
      <p:sp>
        <p:nvSpPr>
          <p:cNvPr id="2" name="Oval 1"/>
          <p:cNvSpPr/>
          <p:nvPr/>
        </p:nvSpPr>
        <p:spPr>
          <a:xfrm>
            <a:off x="6629401" y="6196782"/>
            <a:ext cx="501397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+mj-lt"/>
              </a:rPr>
              <a:t>D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7" descr="cartoon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72600" y="5867400"/>
            <a:ext cx="10620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124200" y="1981200"/>
            <a:ext cx="4647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i="1" dirty="0">
                <a:solidFill>
                  <a:srgbClr val="3333FF"/>
                </a:solidFill>
                <a:latin typeface="+mj-lt"/>
              </a:rPr>
              <a:t>Số liền trước của số 8270 là số</a:t>
            </a:r>
            <a:endParaRPr lang="en-US" sz="28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76450" y="1833222"/>
            <a:ext cx="902811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+mj-lt"/>
              </a:rPr>
              <a:t>8269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4201" y="2504421"/>
            <a:ext cx="4916731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i="1" dirty="0">
                <a:solidFill>
                  <a:srgbClr val="3333FF"/>
                </a:solidFill>
                <a:latin typeface="+mj-lt"/>
              </a:rPr>
              <a:t>Số liền trước của số 35 461 là số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29386" y="267636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35 460 </a:t>
            </a:r>
            <a:endParaRPr lang="en-US" sz="28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4201" y="3199581"/>
            <a:ext cx="4916731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i="1" dirty="0">
                <a:solidFill>
                  <a:srgbClr val="3333FF"/>
                </a:solidFill>
                <a:latin typeface="+mj-lt"/>
              </a:rPr>
              <a:t>Số liền trước của số 10 000 là số</a:t>
            </a:r>
            <a:endParaRPr lang="vi-VN" sz="28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3999" y="3163587"/>
            <a:ext cx="992579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+mj-lt"/>
              </a:rPr>
              <a:t>9 999</a:t>
            </a:r>
            <a:endParaRPr lang="vi-VN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609600"/>
            <a:ext cx="85392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Bài 2. Đặt tính rồi tính</a:t>
            </a:r>
            <a:endParaRPr lang="en-US" sz="2800" b="1" dirty="0">
              <a:latin typeface="+mj-lt"/>
            </a:endParaRPr>
          </a:p>
          <a:p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8129 + 5936 ;    49154 – 3728;     4605 x 4;        2918 : 9</a:t>
            </a:r>
          </a:p>
          <a:p>
            <a:endParaRPr lang="vi-VN" sz="2800" dirty="0"/>
          </a:p>
        </p:txBody>
      </p:sp>
      <p:pic>
        <p:nvPicPr>
          <p:cNvPr id="21" name="Picture 7" descr="cartoon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6024562"/>
            <a:ext cx="10620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cartoon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0200" y="5867400"/>
            <a:ext cx="10620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 descr="cartoon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5962" y="4953000"/>
            <a:ext cx="106203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907178" y="2849881"/>
            <a:ext cx="126188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zh-CN" b="1" dirty="0">
                <a:latin typeface="Times New Roman" pitchFamily="18" charset="0"/>
              </a:rPr>
              <a:t>   8 129</a:t>
            </a:r>
          </a:p>
          <a:p>
            <a:pPr eaLnBrk="1" hangingPunct="1"/>
            <a:r>
              <a:rPr lang="en-US" altLang="zh-CN" b="1" dirty="0">
                <a:latin typeface="Times New Roman" pitchFamily="18" charset="0"/>
              </a:rPr>
              <a:t>+</a:t>
            </a:r>
          </a:p>
          <a:p>
            <a:pPr eaLnBrk="1" hangingPunct="1"/>
            <a:r>
              <a:rPr lang="en-US" altLang="zh-CN" b="1" dirty="0">
                <a:latin typeface="Times New Roman" pitchFamily="18" charset="0"/>
              </a:rPr>
              <a:t>   5 936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194628" y="2852058"/>
            <a:ext cx="135165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zh-CN" b="1" dirty="0">
                <a:latin typeface="Times New Roman" pitchFamily="18" charset="0"/>
              </a:rPr>
              <a:t>    4 605</a:t>
            </a:r>
          </a:p>
          <a:p>
            <a:pPr eaLnBrk="1" hangingPunct="1"/>
            <a:r>
              <a:rPr lang="en-US" altLang="zh-CN" b="1" dirty="0">
                <a:latin typeface="Times New Roman" pitchFamily="18" charset="0"/>
              </a:rPr>
              <a:t>x</a:t>
            </a:r>
          </a:p>
          <a:p>
            <a:pPr eaLnBrk="1" hangingPunct="1"/>
            <a:r>
              <a:rPr lang="en-US" altLang="zh-CN" b="1" dirty="0">
                <a:latin typeface="Times New Roman" pitchFamily="18" charset="0"/>
              </a:rPr>
              <a:t>           4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013155" y="2849881"/>
            <a:ext cx="144142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zh-CN" b="1" dirty="0">
                <a:latin typeface="Times New Roman" pitchFamily="18" charset="0"/>
              </a:rPr>
              <a:t>   49 154</a:t>
            </a:r>
          </a:p>
          <a:p>
            <a:pPr eaLnBrk="1" hangingPunct="1"/>
            <a:r>
              <a:rPr lang="en-US" altLang="zh-CN" b="1" dirty="0">
                <a:latin typeface="Times New Roman" pitchFamily="18" charset="0"/>
              </a:rPr>
              <a:t>-</a:t>
            </a:r>
          </a:p>
          <a:p>
            <a:pPr eaLnBrk="1" hangingPunct="1"/>
            <a:r>
              <a:rPr lang="en-US" altLang="zh-CN" b="1" dirty="0">
                <a:latin typeface="Times New Roman" pitchFamily="18" charset="0"/>
              </a:rPr>
              <a:t>     3 728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294199" y="4234875"/>
            <a:ext cx="14041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137661" y="4235271"/>
            <a:ext cx="13169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084582" y="4234875"/>
            <a:ext cx="126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468471" y="3385910"/>
            <a:ext cx="1214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97573" y="4397663"/>
            <a:ext cx="1197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18 420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94110" y="4397663"/>
            <a:ext cx="1254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14 065</a:t>
            </a:r>
          </a:p>
        </p:txBody>
      </p:sp>
      <p:grpSp>
        <p:nvGrpSpPr>
          <p:cNvPr id="36" name="Group 69"/>
          <p:cNvGrpSpPr>
            <a:grpSpLocks/>
          </p:cNvGrpSpPr>
          <p:nvPr/>
        </p:nvGrpSpPr>
        <p:grpSpPr bwMode="auto">
          <a:xfrm>
            <a:off x="9427029" y="2928710"/>
            <a:ext cx="838200" cy="990600"/>
            <a:chOff x="5136" y="2640"/>
            <a:chExt cx="624" cy="624"/>
          </a:xfrm>
        </p:grpSpPr>
        <p:sp>
          <p:nvSpPr>
            <p:cNvPr id="37" name="Line 67"/>
            <p:cNvSpPr>
              <a:spLocks noChangeShapeType="1"/>
            </p:cNvSpPr>
            <p:nvPr/>
          </p:nvSpPr>
          <p:spPr bwMode="auto">
            <a:xfrm>
              <a:off x="5136" y="264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8"/>
            <p:cNvSpPr>
              <a:spLocks noChangeShapeType="1"/>
            </p:cNvSpPr>
            <p:nvPr/>
          </p:nvSpPr>
          <p:spPr bwMode="auto">
            <a:xfrm>
              <a:off x="5136" y="2928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8300606" y="2862690"/>
            <a:ext cx="1245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2 918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546571" y="2862690"/>
            <a:ext cx="443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420000" y="3280768"/>
            <a:ext cx="106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21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38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60680" y="4397663"/>
            <a:ext cx="1214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45 426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/>
      <p:bldP spid="33" grpId="0"/>
      <p:bldP spid="34" grpId="0"/>
      <p:bldP spid="35" grpId="0"/>
      <p:bldP spid="39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533401"/>
            <a:ext cx="8262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Bài 3.</a:t>
            </a:r>
            <a:r>
              <a:rPr lang="vi-VN" sz="2800" dirty="0">
                <a:latin typeface="+mj-lt"/>
              </a:rPr>
              <a:t> Một cửa hàng có 840 cái bút chì,đã bán được 1/8 số bút chì đó. Hỏi cửa hàng còn lại bao nhiêu bút chì?</a:t>
            </a:r>
            <a:br>
              <a:rPr lang="vi-VN" sz="2800" dirty="0">
                <a:latin typeface="+mj-lt"/>
              </a:rPr>
            </a:br>
            <a:endParaRPr lang="vi-VN" sz="2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7101" y="1524000"/>
            <a:ext cx="4038600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:  840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1/8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……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828800"/>
            <a:ext cx="742955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Cửa hàng đã bán được số bút chì 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840 : 8 = 105 (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Cửa hàng còn lại số cái bút chì 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840 – 105 =735 (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Đ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735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bút chì</a:t>
            </a:r>
          </a:p>
          <a:p>
            <a:pPr>
              <a:lnSpc>
                <a:spcPct val="150000"/>
              </a:lnSpc>
            </a:pP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52400"/>
            <a:ext cx="730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Bài 4.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Xem bảng đây rồi trả lời câu hỏi: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04999" y="914402"/>
          <a:ext cx="8458200" cy="502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2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2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7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8317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+mj-lt"/>
                        </a:rPr>
                        <a:t>Tên</a:t>
                      </a:r>
                      <a:r>
                        <a:rPr lang="vi-VN" sz="2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người mua</a:t>
                      </a:r>
                      <a:endParaRPr lang="vi-VN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+mj-lt"/>
                        </a:rPr>
                        <a:t>Búp</a:t>
                      </a:r>
                      <a:r>
                        <a:rPr lang="vi-VN" sz="2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bê</a:t>
                      </a:r>
                    </a:p>
                    <a:p>
                      <a:pPr algn="ctr"/>
                      <a:r>
                        <a:rPr lang="vi-VN" sz="2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12 000đồng</a:t>
                      </a:r>
                      <a:endParaRPr lang="vi-VN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+mj-lt"/>
                        </a:rPr>
                        <a:t>Ô</a:t>
                      </a:r>
                      <a:r>
                        <a:rPr lang="vi-VN" sz="2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tô</a:t>
                      </a:r>
                    </a:p>
                    <a:p>
                      <a:pPr algn="ctr"/>
                      <a:r>
                        <a:rPr lang="vi-VN" sz="2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2000 đồng</a:t>
                      </a:r>
                      <a:endParaRPr lang="vi-VN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+mj-lt"/>
                        </a:rPr>
                        <a:t>Máy</a:t>
                      </a:r>
                      <a:r>
                        <a:rPr lang="vi-VN" sz="2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bay</a:t>
                      </a:r>
                    </a:p>
                    <a:p>
                      <a:pPr algn="ctr"/>
                      <a:r>
                        <a:rPr lang="vi-VN" sz="2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6000 đồng</a:t>
                      </a:r>
                      <a:endParaRPr lang="vi-VN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+mj-lt"/>
                        </a:rPr>
                        <a:t>Số tiền</a:t>
                      </a:r>
                      <a:r>
                        <a:rPr lang="vi-VN" sz="2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phải trả</a:t>
                      </a:r>
                      <a:endParaRPr lang="vi-VN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5342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+mj-lt"/>
                        </a:rPr>
                        <a:t>Nga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+mj-lt"/>
                        </a:rPr>
                        <a:t>20 000 đồng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5342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+mj-lt"/>
                        </a:rPr>
                        <a:t>Mỹ</a:t>
                      </a:r>
                      <a:r>
                        <a:rPr lang="vi-VN" sz="2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vi-VN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latin typeface="+mj-lt"/>
                        </a:rPr>
                        <a:t>20 000 đồng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5342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+mj-lt"/>
                        </a:rPr>
                        <a:t>Đức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+mj-lt"/>
                        </a:rPr>
                        <a:t>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latin typeface="+mj-lt"/>
                        </a:rPr>
                        <a:t>20 000 đồng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905000" y="326998"/>
            <a:ext cx="8534400" cy="46166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cột của bảng trên cho biết những gì?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Mỗi bạn Nga, Mỹ ,Đức mua những loại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 chơi nào và số lượng mỗi loại là bao nhiêu?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 Bạn Nga mua 1 búp bê và 4 ô tô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bạn phải trả bao nhiêu tiền?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có thể mua những loại đồ chơi nào,với số lượng mỗi loại là bao nhiêu để phải trả 20 000 đồng?</a:t>
            </a:r>
          </a:p>
        </p:txBody>
      </p:sp>
      <p:pic>
        <p:nvPicPr>
          <p:cNvPr id="5" name="Picture 3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750" y="5418138"/>
            <a:ext cx="16192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533400"/>
            <a:ext cx="8534400" cy="550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 dirty="0" err="1">
                <a:solidFill>
                  <a:srgbClr val="FF0000"/>
                </a:solidFill>
                <a:latin typeface="+mj-lt"/>
              </a:rPr>
              <a:t>a</a:t>
            </a:r>
            <a:r>
              <a:rPr lang="vi-VN" sz="3200" dirty="0" err="1">
                <a:latin typeface="+mj-lt"/>
              </a:rPr>
              <a:t>,Cột</a:t>
            </a:r>
            <a:r>
              <a:rPr lang="vi-VN" sz="3200" dirty="0">
                <a:latin typeface="+mj-lt"/>
              </a:rPr>
              <a:t> 1 cho biết tên người mua là Nga, </a:t>
            </a:r>
            <a:r>
              <a:rPr lang="vi-VN" sz="3200" dirty="0" err="1">
                <a:latin typeface="+mj-lt"/>
              </a:rPr>
              <a:t>Mỹ</a:t>
            </a:r>
            <a:r>
              <a:rPr lang="vi-VN" sz="3200" dirty="0">
                <a:latin typeface="+mj-lt"/>
              </a:rPr>
              <a:t>, Đức</a:t>
            </a:r>
          </a:p>
          <a:p>
            <a:r>
              <a:rPr lang="vi-VN" sz="3200" dirty="0">
                <a:latin typeface="+mj-lt"/>
              </a:rPr>
              <a:t>   </a:t>
            </a:r>
            <a:r>
              <a:rPr lang="vi-VN" sz="3200" dirty="0" err="1">
                <a:latin typeface="+mj-lt"/>
              </a:rPr>
              <a:t>Cột</a:t>
            </a:r>
            <a:r>
              <a:rPr lang="vi-VN" sz="3200" dirty="0">
                <a:latin typeface="+mj-lt"/>
              </a:rPr>
              <a:t> 2 cho biết giá của búp bê là 12 000 đồng</a:t>
            </a:r>
          </a:p>
          <a:p>
            <a:r>
              <a:rPr lang="vi-VN" sz="3200" dirty="0">
                <a:latin typeface="+mj-lt"/>
              </a:rPr>
              <a:t>   </a:t>
            </a:r>
            <a:r>
              <a:rPr lang="vi-VN" sz="3200" dirty="0" err="1">
                <a:latin typeface="+mj-lt"/>
              </a:rPr>
              <a:t>Cột</a:t>
            </a:r>
            <a:r>
              <a:rPr lang="vi-VN" sz="3200" dirty="0">
                <a:latin typeface="+mj-lt"/>
              </a:rPr>
              <a:t> 3 cho biết giá của ô tô là 2000 đồng</a:t>
            </a:r>
          </a:p>
          <a:p>
            <a:r>
              <a:rPr lang="vi-VN" sz="3200" dirty="0">
                <a:latin typeface="+mj-lt"/>
              </a:rPr>
              <a:t>   </a:t>
            </a:r>
            <a:r>
              <a:rPr lang="vi-VN" sz="3200" dirty="0" err="1">
                <a:latin typeface="+mj-lt"/>
              </a:rPr>
              <a:t>Cột</a:t>
            </a:r>
            <a:r>
              <a:rPr lang="vi-VN" sz="3200" dirty="0">
                <a:latin typeface="+mj-lt"/>
              </a:rPr>
              <a:t> 4 cho biết giá  của máy bay là 6000 đồng</a:t>
            </a:r>
          </a:p>
          <a:p>
            <a:r>
              <a:rPr lang="vi-VN" sz="3200" dirty="0">
                <a:latin typeface="+mj-lt"/>
              </a:rPr>
              <a:t>   </a:t>
            </a:r>
            <a:r>
              <a:rPr lang="vi-VN" sz="3200" dirty="0" err="1">
                <a:latin typeface="+mj-lt"/>
              </a:rPr>
              <a:t>Cột</a:t>
            </a:r>
            <a:r>
              <a:rPr lang="vi-VN" sz="3200" dirty="0">
                <a:latin typeface="+mj-lt"/>
              </a:rPr>
              <a:t> 5 có biết số tiền phải trả khi các bạn mua các đồ chơi trong bảng</a:t>
            </a: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b,</a:t>
            </a:r>
            <a:r>
              <a:rPr lang="vi-VN" sz="3200" dirty="0">
                <a:latin typeface="+mj-lt"/>
              </a:rPr>
              <a:t> Bạn Mỹ mua 1 búp bê , 1 ô tô và 1 máy bay</a:t>
            </a:r>
          </a:p>
          <a:p>
            <a:r>
              <a:rPr lang="vi-VN" sz="3200" dirty="0">
                <a:latin typeface="+mj-lt"/>
              </a:rPr>
              <a:t>    </a:t>
            </a:r>
            <a:r>
              <a:rPr lang="vi-VN" sz="3200" dirty="0" err="1">
                <a:latin typeface="+mj-lt"/>
              </a:rPr>
              <a:t>Bạn</a:t>
            </a:r>
            <a:r>
              <a:rPr lang="vi-VN" sz="3200" dirty="0">
                <a:latin typeface="+mj-lt"/>
              </a:rPr>
              <a:t> Đức mua 1 ô tô và 3 máy bay</a:t>
            </a: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c,</a:t>
            </a:r>
            <a:r>
              <a:rPr lang="vi-VN" sz="3200" dirty="0">
                <a:latin typeface="+mj-lt"/>
              </a:rPr>
              <a:t>Mỗi bạn phải trả 20 000 đồng</a:t>
            </a: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d,</a:t>
            </a:r>
            <a:r>
              <a:rPr lang="vi-VN" sz="3200" dirty="0">
                <a:latin typeface="+mj-lt"/>
              </a:rPr>
              <a:t>Em có thể mua 1 máy bay và 6 ô tô</a:t>
            </a:r>
          </a:p>
          <a:p>
            <a:r>
              <a:rPr lang="vi-VN" sz="3200" dirty="0">
                <a:latin typeface="+mj-lt"/>
              </a:rPr>
              <a:t>   Em có thể mua 2 máy bay và 4 ô tô</a:t>
            </a:r>
          </a:p>
        </p:txBody>
      </p:sp>
      <p:pic>
        <p:nvPicPr>
          <p:cNvPr id="4" name="Picture 3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9200" y="5418138"/>
            <a:ext cx="16192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73764" y="3306764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2667000" y="5257801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pic>
        <p:nvPicPr>
          <p:cNvPr id="17412" name="Picture 13" descr="Mickey-01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WordArt 14"/>
          <p:cNvSpPr>
            <a:spLocks noChangeArrowheads="1" noChangeShapeType="1" noTextEdit="1"/>
          </p:cNvSpPr>
          <p:nvPr/>
        </p:nvSpPr>
        <p:spPr bwMode="auto">
          <a:xfrm>
            <a:off x="2163763" y="762001"/>
            <a:ext cx="7543800" cy="237807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Cảm ơn  các em </a:t>
            </a:r>
            <a:endParaRPr lang="en-US" sz="3600" b="1" kern="10" spc="-360">
              <a:ln w="28575">
                <a:solidFill>
                  <a:schemeClr val="tx1"/>
                </a:solidFill>
                <a:round/>
                <a:headEnd/>
                <a:tailE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10" fill="hold"/>
                                        <p:tgtEl>
                                          <p:spTgt spid="48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9.0&quot;&gt;&lt;object type=&quot;1&quot; unique_id=&quot;10001&quot;&gt;&lt;object type=&quot;2&quot; unique_id=&quot;10234&quot;&gt;&lt;object type=&quot;3&quot; unique_id=&quot;10236&quot;&gt;&lt;property id=&quot;20148&quot; value=&quot;5&quot;/&gt;&lt;property id=&quot;20300&quot; value=&quot;Slide 2&quot;/&gt;&lt;property id=&quot;20307&quot; value=&quot;265&quot;/&gt;&lt;/object&gt;&lt;object type=&quot;3&quot; unique_id=&quot;10237&quot;&gt;&lt;property id=&quot;20148&quot; value=&quot;5&quot;/&gt;&lt;property id=&quot;20300&quot; value=&quot;Slide 3&quot;/&gt;&lt;property id=&quot;20307&quot; value=&quot;256&quot;/&gt;&lt;/object&gt;&lt;object type=&quot;3&quot; unique_id=&quot;10238&quot;&gt;&lt;property id=&quot;20148&quot; value=&quot;5&quot;/&gt;&lt;property id=&quot;20300&quot; value=&quot;Slide 4&quot;/&gt;&lt;property id=&quot;20307&quot; value=&quot;261&quot;/&gt;&lt;/object&gt;&lt;object type=&quot;3&quot; unique_id=&quot;10239&quot;&gt;&lt;property id=&quot;20148&quot; value=&quot;5&quot;/&gt;&lt;property id=&quot;20300&quot; value=&quot;Slide 5&quot;/&gt;&lt;property id=&quot;20307&quot; value=&quot;258&quot;/&gt;&lt;/object&gt;&lt;object type=&quot;3&quot; unique_id=&quot;10240&quot;&gt;&lt;property id=&quot;20148&quot; value=&quot;5&quot;/&gt;&lt;property id=&quot;20300&quot; value=&quot;Slide 6&quot;/&gt;&lt;property id=&quot;20307&quot; value=&quot;260&quot;/&gt;&lt;/object&gt;&lt;object type=&quot;3&quot; unique_id=&quot;10241&quot;&gt;&lt;property id=&quot;20148&quot; value=&quot;5&quot;/&gt;&lt;property id=&quot;20300&quot; value=&quot;Slide 7&quot;/&gt;&lt;property id=&quot;20307&quot; value=&quot;262&quot;/&gt;&lt;/object&gt;&lt;object type=&quot;3&quot; unique_id=&quot;10242&quot;&gt;&lt;property id=&quot;20148&quot; value=&quot;5&quot;/&gt;&lt;property id=&quot;20300&quot; value=&quot;Slide 8&quot;/&gt;&lt;property id=&quot;20307&quot; value=&quot;263&quot;/&gt;&lt;/object&gt;&lt;object type=&quot;3&quot; unique_id=&quot;10283&quot;&gt;&lt;property id=&quot;20148&quot; value=&quot;5&quot;/&gt;&lt;property id=&quot;20300&quot; value=&quot;Slide 1&quot;/&gt;&lt;property id=&quot;20307&quot; value=&quot;266&quot;/&gt;&lt;/object&gt;&lt;/object&gt;&lt;object type=&quot;8&quot; unique_id=&quot;1025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556</Words>
  <Application>Microsoft Office PowerPoint</Application>
  <PresentationFormat>Màn hình rộng</PresentationFormat>
  <Paragraphs>93</Paragraphs>
  <Slides>8</Slides>
  <Notes>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3" baseType="lpstr">
      <vt:lpstr>Arial</vt:lpstr>
      <vt:lpstr>Calibri</vt:lpstr>
      <vt:lpstr>Tahoma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Case</dc:creator>
  <cp:lastModifiedBy>Hà Nguyễn Thị Thu</cp:lastModifiedBy>
  <cp:revision>36</cp:revision>
  <dcterms:created xsi:type="dcterms:W3CDTF">2016-08-17T14:33:58Z</dcterms:created>
  <dcterms:modified xsi:type="dcterms:W3CDTF">2022-05-12T05:20:21Z</dcterms:modified>
</cp:coreProperties>
</file>