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3"/>
  </p:notesMasterIdLst>
  <p:sldIdLst>
    <p:sldId id="539" r:id="rId4"/>
    <p:sldId id="289" r:id="rId5"/>
    <p:sldId id="290" r:id="rId6"/>
    <p:sldId id="271" r:id="rId7"/>
    <p:sldId id="258" r:id="rId8"/>
    <p:sldId id="259" r:id="rId9"/>
    <p:sldId id="416" r:id="rId10"/>
    <p:sldId id="417" r:id="rId11"/>
    <p:sldId id="418" r:id="rId12"/>
    <p:sldId id="291" r:id="rId13"/>
    <p:sldId id="292" r:id="rId14"/>
    <p:sldId id="524" r:id="rId15"/>
    <p:sldId id="523" r:id="rId16"/>
    <p:sldId id="294" r:id="rId17"/>
    <p:sldId id="525" r:id="rId18"/>
    <p:sldId id="295" r:id="rId19"/>
    <p:sldId id="526" r:id="rId20"/>
    <p:sldId id="527" r:id="rId21"/>
    <p:sldId id="528" r:id="rId22"/>
    <p:sldId id="529" r:id="rId23"/>
    <p:sldId id="293" r:id="rId24"/>
    <p:sldId id="530" r:id="rId25"/>
    <p:sldId id="531" r:id="rId26"/>
    <p:sldId id="532" r:id="rId27"/>
    <p:sldId id="533" r:id="rId28"/>
    <p:sldId id="534" r:id="rId29"/>
    <p:sldId id="535" r:id="rId30"/>
    <p:sldId id="538" r:id="rId31"/>
    <p:sldId id="53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34C12-A4F0-4DEA-9128-DB6FF7D92F6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72FAE-0E32-44A7-B32C-5CBD9BE79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1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713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91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3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8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68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41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358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7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41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71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03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59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73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3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73B5E-8DE1-4E2B-8C14-A4D6E2F352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5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7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17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2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2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9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0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6427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7865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87889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75066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98659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0172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6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60884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235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28987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2297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4008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90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5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蓝色的天空&#10;&#10;描述已自动生成">
            <a:extLst>
              <a:ext uri="{FF2B5EF4-FFF2-40B4-BE49-F238E27FC236}">
                <a16:creationId xmlns:a16="http://schemas.microsoft.com/office/drawing/2014/main" id="{7B434EF8-29F6-4921-9A68-58790921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062DA9B-5602-4D72-B2E1-68B6AF5569E9}"/>
              </a:ext>
            </a:extLst>
          </p:cNvPr>
          <p:cNvSpPr/>
          <p:nvPr userDrawn="1"/>
        </p:nvSpPr>
        <p:spPr>
          <a:xfrm>
            <a:off x="186612" y="149290"/>
            <a:ext cx="11818776" cy="6466114"/>
          </a:xfrm>
          <a:prstGeom prst="roundRect">
            <a:avLst>
              <a:gd name="adj" fmla="val 4834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01A0C4CC-C3A5-4926-952A-DE6BBC97A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64"/>
            <a:ext cx="12192000" cy="60939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C98BD3-10F8-47E5-8A73-521E8A370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1" y="214209"/>
            <a:ext cx="1349351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7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07738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6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7.png"/><Relationship Id="rId4" Type="http://schemas.openxmlformats.org/officeDocument/2006/relationships/image" Target="../media/image22.png"/><Relationship Id="rId9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8.png"/><Relationship Id="rId4" Type="http://schemas.openxmlformats.org/officeDocument/2006/relationships/image" Target="../media/image22.png"/><Relationship Id="rId9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73.png"/><Relationship Id="rId4" Type="http://schemas.openxmlformats.org/officeDocument/2006/relationships/image" Target="../media/image22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75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74.png"/><Relationship Id="rId5" Type="http://schemas.openxmlformats.org/officeDocument/2006/relationships/image" Target="../media/image21.pn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74.png"/><Relationship Id="rId5" Type="http://schemas.openxmlformats.org/officeDocument/2006/relationships/image" Target="../media/image21.pn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74.png"/><Relationship Id="rId5" Type="http://schemas.openxmlformats.org/officeDocument/2006/relationships/image" Target="../media/image21.pn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78.pn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7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slide" Target="slide7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gif"/><Relationship Id="rId15" Type="http://schemas.openxmlformats.org/officeDocument/2006/relationships/image" Target="../media/image38.png"/><Relationship Id="rId10" Type="http://schemas.openxmlformats.org/officeDocument/2006/relationships/slide" Target="slide6.xml"/><Relationship Id="rId4" Type="http://schemas.openxmlformats.org/officeDocument/2006/relationships/image" Target="../media/image28.png"/><Relationship Id="rId9" Type="http://schemas.openxmlformats.org/officeDocument/2006/relationships/image" Target="../media/image30.gif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48DD25-45E8-4D3E-87D0-7E9B344B2BEE}"/>
              </a:ext>
            </a:extLst>
          </p:cNvPr>
          <p:cNvSpPr/>
          <p:nvPr/>
        </p:nvSpPr>
        <p:spPr>
          <a:xfrm>
            <a:off x="3254525" y="1584960"/>
            <a:ext cx="7294880" cy="203539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rgbClr val="0070C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1. Tìm hiểu những việc cần phải làm, không được làm khi có cháy </a:t>
            </a:r>
            <a:endParaRPr lang="en-US" sz="4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287736C1-4B7A-4B4A-854D-F3EA9BBF1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88" y="1173641"/>
            <a:ext cx="5911366" cy="5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44307"/>
            <a:ext cx="1144524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</a:rPr>
              <a:t>      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Hãy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nói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việc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việc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phát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cháy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huống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dưới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đây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  <a:ea typeface="SVN-GilroyRegular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C94974-46CA-4CA7-AE0E-EF204109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198414"/>
            <a:ext cx="7695248" cy="2845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0CEB1-7F9F-47E3-9ECD-27957012C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237" y="4043680"/>
            <a:ext cx="7139831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44307"/>
            <a:ext cx="1144524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     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1.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Hãy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nói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phải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phát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hiện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cháy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huống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dưới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SVN-GilroyRegular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AD1C6-FEA1-4AAC-9FFD-5FD6081A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556702"/>
            <a:ext cx="4211320" cy="3391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29589-D973-4930-86F8-B918CCC4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640" y="1556702"/>
            <a:ext cx="4029751" cy="3391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8D82C-54A5-499D-9734-DF01D337B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825" y="1556702"/>
            <a:ext cx="3686175" cy="3391876"/>
          </a:xfrm>
          <a:prstGeom prst="rect">
            <a:avLst/>
          </a:prstGeom>
        </p:spPr>
      </p:pic>
      <p:grpSp>
        <p:nvGrpSpPr>
          <p:cNvPr id="23" name="Google Shape;1023;p13">
            <a:extLst>
              <a:ext uri="{FF2B5EF4-FFF2-40B4-BE49-F238E27FC236}">
                <a16:creationId xmlns:a16="http://schemas.microsoft.com/office/drawing/2014/main" id="{8AF5E40E-A0D1-4B53-8978-988532E8CF50}"/>
              </a:ext>
            </a:extLst>
          </p:cNvPr>
          <p:cNvGrpSpPr/>
          <p:nvPr/>
        </p:nvGrpSpPr>
        <p:grpSpPr>
          <a:xfrm>
            <a:off x="3962484" y="4329081"/>
            <a:ext cx="4484624" cy="2528919"/>
            <a:chOff x="5876916" y="975793"/>
            <a:chExt cx="4684259" cy="2641495"/>
          </a:xfrm>
        </p:grpSpPr>
        <p:grpSp>
          <p:nvGrpSpPr>
            <p:cNvPr id="24" name="Google Shape;1024;p13">
              <a:extLst>
                <a:ext uri="{FF2B5EF4-FFF2-40B4-BE49-F238E27FC236}">
                  <a16:creationId xmlns:a16="http://schemas.microsoft.com/office/drawing/2014/main" id="{2533843C-1C59-43C8-8559-83A72981FA9C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Google Shape;1025;p13" descr="2">
                <a:extLst>
                  <a:ext uri="{FF2B5EF4-FFF2-40B4-BE49-F238E27FC236}">
                    <a16:creationId xmlns:a16="http://schemas.microsoft.com/office/drawing/2014/main" id="{474DF927-52D4-4809-9DCA-17041C19CBE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6;p13" descr="1">
                <a:extLst>
                  <a:ext uri="{FF2B5EF4-FFF2-40B4-BE49-F238E27FC236}">
                    <a16:creationId xmlns:a16="http://schemas.microsoft.com/office/drawing/2014/main" id="{58137062-2F99-480E-A7FA-EFADA48529A4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1027;p13" descr="3">
                <a:extLst>
                  <a:ext uri="{FF2B5EF4-FFF2-40B4-BE49-F238E27FC236}">
                    <a16:creationId xmlns:a16="http://schemas.microsoft.com/office/drawing/2014/main" id="{CAC6BF05-6553-4299-88CA-EFD8C656083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" name="Google Shape;1028;p13">
              <a:extLst>
                <a:ext uri="{FF2B5EF4-FFF2-40B4-BE49-F238E27FC236}">
                  <a16:creationId xmlns:a16="http://schemas.microsoft.com/office/drawing/2014/main" id="{D118D154-3C68-4CFB-A7A7-6D7D3AAD9DC5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5152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F873D-DD76-44AD-A596-69EE9FC1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605155"/>
            <a:ext cx="6438900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组合 18">
            <a:extLst>
              <a:ext uri="{FF2B5EF4-FFF2-40B4-BE49-F238E27FC236}">
                <a16:creationId xmlns:a16="http://schemas.microsoft.com/office/drawing/2014/main" id="{8E68B74E-53EA-49A8-A096-3063FEAC040F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1C7F2FE6-1BA9-4CAE-8D9E-A0CB2C2F29C7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id="{4F772B7C-86B9-45FE-A29A-B169514D96C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5F7700"/>
                  </a:solidFill>
                </a:endParaRPr>
              </a:p>
            </p:txBody>
          </p:sp>
          <p:sp>
            <p:nvSpPr>
              <p:cNvPr id="15" name="圆角矩形 13">
                <a:extLst>
                  <a:ext uri="{FF2B5EF4-FFF2-40B4-BE49-F238E27FC236}">
                    <a16:creationId xmlns:a16="http://schemas.microsoft.com/office/drawing/2014/main" id="{1DE4A84F-FB51-4DCE-91EE-3ED0A0914CE7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1352C2CB-D8CB-4B87-B3C2-B80630970FC2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nên làm: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B4D48A-AA2D-4739-8F17-353B0D2794EE}"/>
              </a:ext>
            </a:extLst>
          </p:cNvPr>
          <p:cNvSpPr txBox="1"/>
          <p:nvPr/>
        </p:nvSpPr>
        <p:spPr>
          <a:xfrm>
            <a:off x="6943323" y="171382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624D6B-181F-4794-9336-D3A117039BDF}"/>
              </a:ext>
            </a:extLst>
          </p:cNvPr>
          <p:cNvSpPr txBox="1"/>
          <p:nvPr/>
        </p:nvSpPr>
        <p:spPr>
          <a:xfrm>
            <a:off x="6943323" y="247510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Gọi 114.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A44FD-57D3-46A3-9647-D6469CBDB159}"/>
              </a:ext>
            </a:extLst>
          </p:cNvPr>
          <p:cNvSpPr txBox="1"/>
          <p:nvPr/>
        </p:nvSpPr>
        <p:spPr>
          <a:xfrm>
            <a:off x="7014443" y="3192750"/>
            <a:ext cx="509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Nunito black" pitchFamily="2" charset="0"/>
              </a:rPr>
              <a:t>Dùng khăn ướt bịt mồm và mũi.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6A326-88D5-4553-8371-6225DEAE3850}"/>
              </a:ext>
            </a:extLst>
          </p:cNvPr>
          <p:cNvSpPr txBox="1"/>
          <p:nvPr/>
        </p:nvSpPr>
        <p:spPr>
          <a:xfrm>
            <a:off x="7101840" y="4280246"/>
            <a:ext cx="5274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Nunito black" pitchFamily="2" charset="0"/>
              </a:rPr>
              <a:t>Phải thoát khỏi đám cháy càng sớm càng tốt.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2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F873D-DD76-44AD-A596-69EE9FC1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605155"/>
            <a:ext cx="6438900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组合 18">
            <a:extLst>
              <a:ext uri="{FF2B5EF4-FFF2-40B4-BE49-F238E27FC236}">
                <a16:creationId xmlns:a16="http://schemas.microsoft.com/office/drawing/2014/main" id="{8E68B74E-53EA-49A8-A096-3063FEAC040F}"/>
              </a:ext>
            </a:extLst>
          </p:cNvPr>
          <p:cNvGrpSpPr/>
          <p:nvPr/>
        </p:nvGrpSpPr>
        <p:grpSpPr>
          <a:xfrm>
            <a:off x="7133864" y="1458113"/>
            <a:ext cx="4529775" cy="1351192"/>
            <a:chOff x="1317" y="3053"/>
            <a:chExt cx="16681" cy="3965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1C7F2FE6-1BA9-4CAE-8D9E-A0CB2C2F29C7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id="{4F772B7C-86B9-45FE-A29A-B169514D96C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  <p:sp>
            <p:nvSpPr>
              <p:cNvPr id="15" name="圆角矩形 13">
                <a:extLst>
                  <a:ext uri="{FF2B5EF4-FFF2-40B4-BE49-F238E27FC236}">
                    <a16:creationId xmlns:a16="http://schemas.microsoft.com/office/drawing/2014/main" id="{1DE4A84F-FB51-4DCE-91EE-3ED0A0914CE7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</p:grp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1352C2CB-D8CB-4B87-B3C2-B80630970FC2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nên làm: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B4D48A-AA2D-4739-8F17-353B0D2794EE}"/>
              </a:ext>
            </a:extLst>
          </p:cNvPr>
          <p:cNvSpPr txBox="1"/>
          <p:nvPr/>
        </p:nvSpPr>
        <p:spPr>
          <a:xfrm>
            <a:off x="6917690" y="307526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Trốn trong nhà tắm.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9F54C-2FDD-4B8A-87FE-F2A6F5CA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0"/>
            <a:ext cx="6457950" cy="661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38CBC256-1E91-4299-B861-53F1DA33EF27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BAC657A-A9D9-4217-8760-007DA81EAE4B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0F1C0716-BA99-4915-AA48-63409DDA560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5F7700"/>
                  </a:solidFill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C75C0541-2E4F-4DCE-9269-E257ADBA6B20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D1BBC1A2-506A-495B-B30D-0450A6CC136A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nên làm: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538736-94FA-4F98-9B35-38439ABC9D4E}"/>
              </a:ext>
            </a:extLst>
          </p:cNvPr>
          <p:cNvSpPr txBox="1"/>
          <p:nvPr/>
        </p:nvSpPr>
        <p:spPr>
          <a:xfrm>
            <a:off x="6943323" y="171382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ECD8-BC44-4CA2-A755-EE1EF5481DFD}"/>
              </a:ext>
            </a:extLst>
          </p:cNvPr>
          <p:cNvSpPr txBox="1"/>
          <p:nvPr/>
        </p:nvSpPr>
        <p:spPr>
          <a:xfrm>
            <a:off x="6943323" y="2502754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Chạy ra khỏi nhà ngay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E2837C-4D13-4B28-9177-54FF2A35FB40}"/>
              </a:ext>
            </a:extLst>
          </p:cNvPr>
          <p:cNvSpPr txBox="1"/>
          <p:nvPr/>
        </p:nvSpPr>
        <p:spPr>
          <a:xfrm>
            <a:off x="6998335" y="3309937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06250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9F54C-2FDD-4B8A-87FE-F2A6F5CA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0"/>
            <a:ext cx="6457950" cy="661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38CBC256-1E91-4299-B861-53F1DA33EF27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BAC657A-A9D9-4217-8760-007DA81EAE4B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0F1C0716-BA99-4915-AA48-63409DDA560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C75C0541-2E4F-4DCE-9269-E257ADBA6B20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D1BBC1A2-506A-495B-B30D-0450A6CC136A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nên làm: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538736-94FA-4F98-9B35-38439ABC9D4E}"/>
              </a:ext>
            </a:extLst>
          </p:cNvPr>
          <p:cNvSpPr txBox="1"/>
          <p:nvPr/>
        </p:nvSpPr>
        <p:spPr>
          <a:xfrm>
            <a:off x="6943323" y="1713822"/>
            <a:ext cx="509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>
                <a:solidFill>
                  <a:srgbClr val="002060"/>
                </a:solidFill>
                <a:latin typeface="Nunito black" pitchFamily="2" charset="0"/>
              </a:rPr>
              <a:t>Vào lấy cặp sách và đồ 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4C17A-7CAC-45B0-B2A4-936C9C61B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70" y="811576"/>
            <a:ext cx="10467739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48DD25-45E8-4D3E-87D0-7E9B344B2BEE}"/>
              </a:ext>
            </a:extLst>
          </p:cNvPr>
          <p:cNvSpPr/>
          <p:nvPr/>
        </p:nvSpPr>
        <p:spPr>
          <a:xfrm>
            <a:off x="3088641" y="1584960"/>
            <a:ext cx="7460764" cy="203539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Xử</a:t>
            </a:r>
            <a:r>
              <a:rPr lang="en-US" sz="6000" b="1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lý</a:t>
            </a:r>
            <a:r>
              <a:rPr lang="en-US" sz="6000" b="1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tình</a:t>
            </a:r>
            <a:r>
              <a:rPr lang="en-US" sz="6000" b="1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huống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287736C1-4B7A-4B4A-854D-F3EA9BBF1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88" y="1173641"/>
            <a:ext cx="5911366" cy="5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" y="0"/>
            <a:ext cx="3238500" cy="2219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96" y="1181753"/>
            <a:ext cx="995284" cy="44637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680053" y="515606"/>
            <a:ext cx="1743619" cy="626462"/>
            <a:chOff x="5238236" y="1225550"/>
            <a:chExt cx="2531074" cy="9906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6" y="1225550"/>
              <a:ext cx="2209800" cy="9906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510" y="1225550"/>
              <a:ext cx="2209800" cy="99060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0"/>
            <a:ext cx="3238500" cy="1981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45" y="740911"/>
            <a:ext cx="1671925" cy="959301"/>
          </a:xfrm>
          <a:prstGeom prst="rect">
            <a:avLst/>
          </a:prstGeom>
        </p:spPr>
      </p:pic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AA3B85A-F7EF-421D-9847-4EA39F2B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91" y="1907911"/>
            <a:ext cx="2210425" cy="2407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7CB48-45B3-400B-9ECE-F1877455D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962" y="1409521"/>
            <a:ext cx="6614733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13C7D9-59C1-4414-A582-2EC0BA4DF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6926" y="2431227"/>
            <a:ext cx="8791194" cy="197527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14E58B52-E434-459E-B59E-7F63725D36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3" y="4899964"/>
            <a:ext cx="6435007" cy="1975748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0AEE0EBD-5F1C-4E74-A63F-BF38712E2D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12" y="5009913"/>
            <a:ext cx="6110511" cy="1876118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BCF83426-D263-44F5-BA70-BD212FC45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75" y="3294312"/>
            <a:ext cx="5372100" cy="35814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8C2965D-4A80-45E6-A363-9AA5E7FE3F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1" y="3255842"/>
            <a:ext cx="6954051" cy="36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59750"/>
            <a:ext cx="1144524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1.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sẽ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gặp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huống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đây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B8B6C-C3E2-46B0-81D1-A3451BB3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385737"/>
            <a:ext cx="4505325" cy="410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7C4BE-E775-4425-9DD6-7919E4FC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348" y="1450975"/>
            <a:ext cx="4467225" cy="4181475"/>
          </a:xfrm>
          <a:prstGeom prst="rect">
            <a:avLst/>
          </a:prstGeom>
        </p:spPr>
      </p:pic>
      <p:grpSp>
        <p:nvGrpSpPr>
          <p:cNvPr id="18" name="Google Shape;1023;p13">
            <a:extLst>
              <a:ext uri="{FF2B5EF4-FFF2-40B4-BE49-F238E27FC236}">
                <a16:creationId xmlns:a16="http://schemas.microsoft.com/office/drawing/2014/main" id="{C48948A6-CA52-4706-A020-B27FCE76073F}"/>
              </a:ext>
            </a:extLst>
          </p:cNvPr>
          <p:cNvGrpSpPr/>
          <p:nvPr/>
        </p:nvGrpSpPr>
        <p:grpSpPr>
          <a:xfrm>
            <a:off x="3962484" y="4329081"/>
            <a:ext cx="4484624" cy="2528919"/>
            <a:chOff x="5876916" y="975793"/>
            <a:chExt cx="4684259" cy="2641495"/>
          </a:xfrm>
        </p:grpSpPr>
        <p:grpSp>
          <p:nvGrpSpPr>
            <p:cNvPr id="19" name="Google Shape;1024;p13">
              <a:extLst>
                <a:ext uri="{FF2B5EF4-FFF2-40B4-BE49-F238E27FC236}">
                  <a16:creationId xmlns:a16="http://schemas.microsoft.com/office/drawing/2014/main" id="{B90A5E57-7038-46C8-B751-C9534C9DD11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1" name="Google Shape;1025;p13" descr="2">
                <a:extLst>
                  <a:ext uri="{FF2B5EF4-FFF2-40B4-BE49-F238E27FC236}">
                    <a16:creationId xmlns:a16="http://schemas.microsoft.com/office/drawing/2014/main" id="{AB192804-0350-42EA-9F79-8481CE44E87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6;p13" descr="1">
                <a:extLst>
                  <a:ext uri="{FF2B5EF4-FFF2-40B4-BE49-F238E27FC236}">
                    <a16:creationId xmlns:a16="http://schemas.microsoft.com/office/drawing/2014/main" id="{A34FE504-46EB-4193-97B7-B443BC8F5EA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027;p13" descr="3">
                <a:extLst>
                  <a:ext uri="{FF2B5EF4-FFF2-40B4-BE49-F238E27FC236}">
                    <a16:creationId xmlns:a16="http://schemas.microsoft.com/office/drawing/2014/main" id="{1FCC3369-F22A-48BC-B0AB-8F9FB465925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Google Shape;1028;p13">
              <a:extLst>
                <a:ext uri="{FF2B5EF4-FFF2-40B4-BE49-F238E27FC236}">
                  <a16:creationId xmlns:a16="http://schemas.microsoft.com/office/drawing/2014/main" id="{1CF5E85B-9306-472C-B0B6-ED9D5474CA90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769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59FC31-D1DB-463D-A44D-7129505EC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623" y="4482556"/>
            <a:ext cx="1800010" cy="229978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EF3CD70-0340-4A3E-B64A-EEFD836F9896}"/>
              </a:ext>
            </a:extLst>
          </p:cNvPr>
          <p:cNvSpPr/>
          <p:nvPr/>
        </p:nvSpPr>
        <p:spPr>
          <a:xfrm>
            <a:off x="4962782" y="1301976"/>
            <a:ext cx="6518017" cy="3016769"/>
          </a:xfrm>
          <a:prstGeom prst="wedgeRoundRectCallout">
            <a:avLst>
              <a:gd name="adj1" fmla="val 37182"/>
              <a:gd name="adj2" fmla="val 64416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Nunito black" pitchFamily="2" charset="0"/>
              </a:rPr>
              <a:t>Em sẽ dừng việc học để xem nhà hàng xóm có vấn đề gì.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Nunito black" pitchFamily="2" charset="0"/>
              </a:rPr>
              <a:t>Khi biết nhà hàng xóm bị cháy, ngay lập tức thông báo và tìm sự giúp đỡ từ 114, người lớn, những người xung quanh.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Nunito black" pitchFamily="2" charset="0"/>
              </a:rPr>
              <a:t>Giúp đỡ mọi người dập lửa và cứu người bị thương ra ngoài (nếu có).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05C-9429-44A0-A797-AE27E095F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744" y="82648"/>
            <a:ext cx="7010400" cy="943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F17163-B221-41D9-90F3-FE7B6E68A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12" y="1726373"/>
            <a:ext cx="4505325" cy="4105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72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59FC31-D1DB-463D-A44D-7129505EC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623" y="4482556"/>
            <a:ext cx="1800010" cy="229978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EF3CD70-0340-4A3E-B64A-EEFD836F9896}"/>
              </a:ext>
            </a:extLst>
          </p:cNvPr>
          <p:cNvSpPr/>
          <p:nvPr/>
        </p:nvSpPr>
        <p:spPr>
          <a:xfrm>
            <a:off x="4962782" y="1188720"/>
            <a:ext cx="6518017" cy="3423325"/>
          </a:xfrm>
          <a:prstGeom prst="wedgeRoundRectCallout">
            <a:avLst>
              <a:gd name="adj1" fmla="val 37182"/>
              <a:gd name="adj2" fmla="val 64416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Nunito black" pitchFamily="2" charset="0"/>
              </a:rPr>
              <a:t>Em và người thân sẽ dừng việc xem phim và ra ngoài xem mùi khét bắt nguồn từ đâu.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Nunito black" pitchFamily="2" charset="0"/>
              </a:rPr>
              <a:t>Nếu phát hiện nhà hàng xóm bị cháy, ngay lập tức thông báo và tìm sự giúp đỡ từ 114, người lớn, những người xung quanh.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Nunito black" pitchFamily="2" charset="0"/>
              </a:rPr>
              <a:t>Giúp đỡ mọi người dập lửa, cứu người bị thương (nếu có).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05C-9429-44A0-A797-AE27E095F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744" y="82648"/>
            <a:ext cx="7010400" cy="94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82F21-9993-4CB8-A7D1-A16292708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79" y="1580464"/>
            <a:ext cx="4467225" cy="4181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1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ABA83B-9BC2-47FA-B9CA-EF711907D1BC}"/>
              </a:ext>
            </a:extLst>
          </p:cNvPr>
          <p:cNvGrpSpPr/>
          <p:nvPr/>
        </p:nvGrpSpPr>
        <p:grpSpPr>
          <a:xfrm>
            <a:off x="243840" y="-164415"/>
            <a:ext cx="11659518" cy="7327215"/>
            <a:chOff x="697777" y="299085"/>
            <a:chExt cx="9727106" cy="65589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060918-3692-49DD-ACEF-E1853B8865E4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6866EF8-0083-4E1D-AADD-0B98D3544DB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3" name="图片 4">
                  <a:extLst>
                    <a:ext uri="{FF2B5EF4-FFF2-40B4-BE49-F238E27FC236}">
                      <a16:creationId xmlns:a16="http://schemas.microsoft.com/office/drawing/2014/main" id="{BF12761F-A34D-4035-9B00-269C0FB6F8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F377AE6-4D55-4520-B1C7-6418FBAA653D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>
                    <a:defRPr/>
                  </a:pPr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1" name="矩形: 圆角 17">
                <a:extLst>
                  <a:ext uri="{FF2B5EF4-FFF2-40B4-BE49-F238E27FC236}">
                    <a16:creationId xmlns:a16="http://schemas.microsoft.com/office/drawing/2014/main" id="{9757B313-C9F0-479B-A1E8-90C1AC0E6B89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97723B-8C79-4015-9FB4-E39B5D490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40" t="7807"/>
            <a:stretch/>
          </p:blipFill>
          <p:spPr>
            <a:xfrm>
              <a:off x="3847946" y="820447"/>
              <a:ext cx="4194174" cy="159957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147EA2A-68AD-4FDF-85A0-8528DB517093}"/>
              </a:ext>
            </a:extLst>
          </p:cNvPr>
          <p:cNvSpPr txBox="1"/>
          <p:nvPr/>
        </p:nvSpPr>
        <p:spPr>
          <a:xfrm>
            <a:off x="1442259" y="2350066"/>
            <a:ext cx="91377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phòng tránh hỏa hoạn khi ở nhà, chúng ta cần phải chú ý sắp xếp, sử dụng cẩn thận và an toàn các chất, đồ dùng, vật dụng có thể gây cháy nổ.</a:t>
            </a:r>
            <a:endParaRPr lang="en-US" sz="3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có cháy xảy ra, chúng ta cần bình tĩnh, nhanh chóng thoát ra khỏi đám cháy và gọi sự trợ giúp</a:t>
            </a:r>
            <a:endParaRPr lang="en-US" sz="3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64CCC6E-F6BF-40A0-ADA4-FBD36593D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1" y="2418458"/>
            <a:ext cx="4751436" cy="4751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1290B9-9DFA-4E1B-80AE-8780762CF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180" y="1974947"/>
            <a:ext cx="791329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3777CB3-64AF-4C76-9CDC-2A3968288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10625" y="2825115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2DFD9-8BBB-4D17-AD9E-0417DF70A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668" y="685896"/>
            <a:ext cx="986418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BD4A6-7ABD-4109-9A08-B1A0DCB7F447}"/>
              </a:ext>
            </a:extLst>
          </p:cNvPr>
          <p:cNvSpPr txBox="1"/>
          <p:nvPr/>
        </p:nvSpPr>
        <p:spPr>
          <a:xfrm>
            <a:off x="2763520" y="1000708"/>
            <a:ext cx="427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Khi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gặp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đám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cháy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gọi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thoại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: 114</a:t>
              </a: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BD4A6-7ABD-4109-9A08-B1A0DCB7F447}"/>
              </a:ext>
            </a:extLst>
          </p:cNvPr>
          <p:cNvSpPr txBox="1"/>
          <p:nvPr/>
        </p:nvSpPr>
        <p:spPr>
          <a:xfrm>
            <a:off x="2727707" y="928157"/>
            <a:ext cx="4397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Hãy nêu những việc không được làm khi có </a:t>
            </a:r>
            <a:r>
              <a:rPr lang="en-US" sz="40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Nunito black" pitchFamily="2" charset="0"/>
                <a:cs typeface="Calibri" panose="020F0502020204030204" pitchFamily="34" charset="0"/>
              </a:rPr>
              <a:t>háy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Những việc không được làm: trốn trong nhà khi có cháy, tìm đồ đạc khi có cháy...</a:t>
              </a:r>
              <a:endParaRPr lang="en-US" sz="2800" dirty="0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4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BD4A6-7ABD-4109-9A08-B1A0DCB7F447}"/>
              </a:ext>
            </a:extLst>
          </p:cNvPr>
          <p:cNvSpPr txBox="1"/>
          <p:nvPr/>
        </p:nvSpPr>
        <p:spPr>
          <a:xfrm>
            <a:off x="2727707" y="928157"/>
            <a:ext cx="4397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Hãy nêu những việc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làm khi có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háy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+mn-cs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việc cần làm: kêu cứu, gọi điện thoại số 114, tìm lối thoát hiểm...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F91EA094-ABDE-49ED-B10D-9CA5FEF3D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7" y="3140669"/>
            <a:ext cx="3074959" cy="3631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173C06-E17B-42CA-85D0-2854840EA8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813" y="1478223"/>
            <a:ext cx="74987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AE488-872D-4175-BE58-443776CD7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29" y="705429"/>
            <a:ext cx="10924979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2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5C52F216-7171-4BB0-AB81-A5A60C136528}"/>
              </a:ext>
            </a:extLst>
          </p:cNvPr>
          <p:cNvSpPr/>
          <p:nvPr/>
        </p:nvSpPr>
        <p:spPr>
          <a:xfrm>
            <a:off x="10464800" y="5984240"/>
            <a:ext cx="1607548" cy="727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3897219" y="5332194"/>
            <a:ext cx="5026318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nồi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 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94783" y="49909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74" y="556335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3434080" y="5454655"/>
            <a:ext cx="5247061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9406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 hại về tài sản (hư hỏng đồ dùng, nhà cửa,..).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9239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G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 thiệt hại về người (bị bỏng, chết)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932" y="51457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21" y="677611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4301739" y="5366329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coi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062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Không để vật dễ cháy nơi đun nấu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63543" y="50303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22FB3-A40D-4E83-A1DF-4DF2B14BC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80" y="928977"/>
            <a:ext cx="10431160" cy="3865199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64CCC6E-F6BF-40A0-ADA4-FBD36593D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1" y="2418458"/>
            <a:ext cx="4751436" cy="47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5snfwaz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674</Words>
  <Application>Microsoft Office PowerPoint</Application>
  <PresentationFormat>Widescreen</PresentationFormat>
  <Paragraphs>86</Paragraphs>
  <Slides>29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Georgia</vt:lpstr>
      <vt:lpstr>Nunito black</vt:lpstr>
      <vt:lpstr>Times New Roman</vt:lpstr>
      <vt:lpstr>字魂105号-简雅黑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38</cp:revision>
  <dcterms:created xsi:type="dcterms:W3CDTF">2022-08-26T02:06:29Z</dcterms:created>
  <dcterms:modified xsi:type="dcterms:W3CDTF">2022-09-16T15:08:42Z</dcterms:modified>
</cp:coreProperties>
</file>