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663" r:id="rId3"/>
  </p:sldMasterIdLst>
  <p:notesMasterIdLst>
    <p:notesMasterId r:id="rId17"/>
  </p:notesMasterIdLst>
  <p:handoutMasterIdLst>
    <p:handoutMasterId r:id="rId18"/>
  </p:handoutMasterIdLst>
  <p:sldIdLst>
    <p:sldId id="297" r:id="rId4"/>
    <p:sldId id="274" r:id="rId5"/>
    <p:sldId id="275" r:id="rId6"/>
    <p:sldId id="291" r:id="rId7"/>
    <p:sldId id="276" r:id="rId8"/>
    <p:sldId id="279" r:id="rId9"/>
    <p:sldId id="280" r:id="rId10"/>
    <p:sldId id="281" r:id="rId11"/>
    <p:sldId id="282" r:id="rId12"/>
    <p:sldId id="293" r:id="rId13"/>
    <p:sldId id="285" r:id="rId14"/>
    <p:sldId id="296" r:id="rId15"/>
    <p:sldId id="298" r:id="rId16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94E4"/>
    <a:srgbClr val="33CC33"/>
    <a:srgbClr val="66CCFF"/>
    <a:srgbClr val="FF3300"/>
    <a:srgbClr val="0000FF"/>
    <a:srgbClr val="CC00FF"/>
    <a:srgbClr val="CC99FF"/>
    <a:srgbClr val="FFD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7" d="100"/>
          <a:sy n="77" d="100"/>
        </p:scale>
        <p:origin x="-39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7A49A553-C8CD-4C4E-A6E8-05D99B04C2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72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6BEC33E6-0A4F-4B65-9CC4-68BC256261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09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24749F-C902-4DEB-80D9-FF9C8267A287}" type="slidenum">
              <a:rPr lang="en-US"/>
              <a:pPr/>
              <a:t>2</a:t>
            </a:fld>
            <a:endParaRPr 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FE06F-B023-4B3B-936A-219005EBD729}" type="slidenum">
              <a:rPr lang="en-US"/>
              <a:pPr/>
              <a:t>11</a:t>
            </a:fld>
            <a:endParaRPr 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72E19-FD91-404C-BB55-B391706A2FF5}" type="slidenum">
              <a:rPr lang="en-US"/>
              <a:pPr/>
              <a:t>12</a:t>
            </a:fld>
            <a:endParaRPr lang="en-US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932738-74DE-4477-AD3A-FC75E0082E86}" type="slidenum">
              <a:rPr lang="en-US"/>
              <a:pPr/>
              <a:t>3</a:t>
            </a:fld>
            <a:endParaRPr lang="en-US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ACF1D-C627-453B-8658-6DF16F2B826B}" type="slidenum">
              <a:rPr lang="en-US"/>
              <a:pPr/>
              <a:t>4</a:t>
            </a:fld>
            <a:endParaRPr lang="en-US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096D9C-BFCF-4012-BF42-D15D7C2783DC}" type="slidenum">
              <a:rPr lang="en-US"/>
              <a:pPr/>
              <a:t>5</a:t>
            </a:fld>
            <a:endParaRPr 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D9EDC3-1287-495E-840E-30615CD2EF16}" type="slidenum">
              <a:rPr lang="en-US"/>
              <a:pPr/>
              <a:t>6</a:t>
            </a:fld>
            <a:endParaRPr 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BADFF-D6FC-4DBC-AF03-CBB7501A0EE5}" type="slidenum">
              <a:rPr lang="en-US"/>
              <a:pPr/>
              <a:t>7</a:t>
            </a:fld>
            <a:endParaRPr lang="en-US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37F51B-EEDC-4AFA-BF20-32379FFAFEA2}" type="slidenum">
              <a:rPr lang="en-US"/>
              <a:pPr/>
              <a:t>8</a:t>
            </a:fld>
            <a:endParaRPr 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65477-0D4F-4CEC-9B77-05A92CBA4B47}" type="slidenum">
              <a:rPr lang="en-US"/>
              <a:pPr/>
              <a:t>9</a:t>
            </a:fld>
            <a:endParaRPr lang="en-US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67290-99A4-4FDC-84F6-2765880E8E84}" type="slidenum">
              <a:rPr lang="en-US"/>
              <a:pPr/>
              <a:t>10</a:t>
            </a:fld>
            <a:endParaRPr lang="en-US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6FDC82-B6F8-401D-AF79-ECD726A13F8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8688" name="Picture 16"/>
          <p:cNvPicPr preferRelativeResize="0"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1888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9" name="Picture 17"/>
          <p:cNvPicPr preferRelativeResize="0"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1463"/>
            <a:ext cx="1131888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0" name="Picture 18"/>
          <p:cNvPicPr preferRelativeResize="0"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1" name="Picture 19"/>
          <p:cNvPicPr preferRelativeResize="0"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888"/>
            <a:ext cx="914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2" name="Picture 20"/>
          <p:cNvPicPr preferRelativeResize="0"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5363"/>
            <a:ext cx="914400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3" name="Picture 2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0138" cy="117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94" name="Picture 22" descr="hinh hoc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7150"/>
            <a:ext cx="146685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97" name="Text Box 25"/>
          <p:cNvSpPr txBox="1">
            <a:spLocks noChangeArrowheads="1"/>
          </p:cNvSpPr>
          <p:nvPr userDrawn="1"/>
        </p:nvSpPr>
        <p:spPr bwMode="auto">
          <a:xfrm>
            <a:off x="6299200" y="6573838"/>
            <a:ext cx="2762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66CCFF"/>
                </a:solidFill>
              </a:rPr>
              <a:t>ThiÕt kÕ bëi: §µo Quang Trung – Chu Thanh Th¶o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/>
      <p:bldP spid="2868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6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868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989C60-B95C-420F-8A49-048E884A595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2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AB3C52-B710-40D6-8C6A-E619F532A3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85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E0AF-A34E-4231-9E6F-0FC497ED23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0B39-8827-44FE-9A7A-0E2F121A2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E0AF-A34E-4231-9E6F-0FC497ED239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0B39-8827-44FE-9A7A-0E2F121A2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BF4FB7-59F8-4FBB-9D1B-A0244A958E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02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E45FF0-5C61-4DC1-93EE-524BE04ABCA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2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200DA8-7B97-4048-9182-4CAFC2D745D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73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9A5364-482D-4CE5-BDDF-7B9BB32EC9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2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58FE3D-DBF5-4C44-B691-EF65CE5800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9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57431B-B939-41F1-A4E7-405C5F48AA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67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DFBB2C-48D2-465C-8312-45AF4DC7F7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6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1554E9-0FE5-470F-9E1A-7941BF58A15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16C0617A-B69C-4A4C-87BE-4396489FF73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pic>
        <p:nvPicPr>
          <p:cNvPr id="27666" name="Picture 18"/>
          <p:cNvPicPr preferRelativeResize="0"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31888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7" name="Picture 19"/>
          <p:cNvPicPr preferRelativeResize="0"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1463"/>
            <a:ext cx="1131888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8" name="Picture 20"/>
          <p:cNvPicPr preferRelativeResize="0"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9" name="Picture 21"/>
          <p:cNvPicPr preferRelativeResize="0"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888"/>
            <a:ext cx="914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0" name="Picture 22"/>
          <p:cNvPicPr preferRelativeResize="0"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5363"/>
            <a:ext cx="914400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1" name="Picture 23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0138" cy="117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72" name="Picture 24" descr="hinh hoc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7150"/>
            <a:ext cx="146685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75" name="Text Box 27"/>
          <p:cNvSpPr txBox="1">
            <a:spLocks noChangeArrowheads="1"/>
          </p:cNvSpPr>
          <p:nvPr userDrawn="1"/>
        </p:nvSpPr>
        <p:spPr bwMode="auto">
          <a:xfrm>
            <a:off x="6299200" y="6573838"/>
            <a:ext cx="2762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66CCFF"/>
                </a:solidFill>
              </a:rPr>
              <a:t>ThiÕt kÕ bëi: §µo Quang Trung – Chu Thanh Th¶o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1" grpId="0"/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.VnTime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A34E0AF-A34E-4231-9E6F-0FC497ED239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96B0B39-8827-44FE-9A7A-0E2F121A2AC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A34E0AF-A34E-4231-9E6F-0FC497ED239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10/9/2016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96B0B39-8827-44FE-9A7A-0E2F121A2AC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6.gif"/><Relationship Id="rId2" Type="http://schemas.openxmlformats.org/officeDocument/2006/relationships/audio" Target="file:///C:\Users\ADMIN\Desktop\NUOC%20VAN%20LANG%20-%20MINH%202015\dmlh%2000_01_02-.mp3" TargetMode="External"/><Relationship Id="rId1" Type="http://schemas.openxmlformats.org/officeDocument/2006/relationships/audio" Target="file:///C:\Documents%20and%20Settings\Administrator\Desktop\dong%20mau%20lac%20hong%20ppt.MP3" TargetMode="Externa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gif"/><Relationship Id="rId9" Type="http://schemas.openxmlformats.org/officeDocument/2006/relationships/image" Target="../media/image1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3" name="Group 159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75" name="Picture 160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6" name="Picture 161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7" name="Picture 162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8" name="Picture 163" descr="ttrtrtr1151380670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oup 164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67" name="Picture 16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8" name="Picture 166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9" name="Picture 167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0" name="Picture 168" descr="flower[1][1][1][1]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1" name="Picture 169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2" name="Picture 170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3" name="Picture 171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4" name="Picture 172" descr="012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1" name="Picture 173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74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31163" y="4114800"/>
            <a:ext cx="1112837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75" descr="Picture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5200" y="48006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6" descr="Picture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866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77" descr="Picture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57400" y="5334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78" descr="Picture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79" descr="Picture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816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80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478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81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487680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82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84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85" descr="465af318243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0400" y="487680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WordArt 6"/>
          <p:cNvSpPr>
            <a:spLocks noChangeArrowheads="1" noChangeShapeType="1" noTextEdit="1"/>
          </p:cNvSpPr>
          <p:nvPr/>
        </p:nvSpPr>
        <p:spPr bwMode="auto">
          <a:xfrm>
            <a:off x="1157288" y="1066800"/>
            <a:ext cx="6843712" cy="579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ĐÔ THỊ VIỆT HƯNG</a:t>
            </a:r>
            <a:endParaRPr lang="en-US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3400" y="3505200"/>
            <a:ext cx="8229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2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CÁC THẦY CÔ GIÁO VỀ DỰ GIỜ  </a:t>
            </a:r>
            <a:endParaRPr lang="en-US" sz="42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4" name="AutoShape 16"/>
          <p:cNvSpPr>
            <a:spLocks noChangeArrowheads="1"/>
          </p:cNvSpPr>
          <p:nvPr/>
        </p:nvSpPr>
        <p:spPr bwMode="auto">
          <a:xfrm>
            <a:off x="0" y="1143000"/>
            <a:ext cx="1447800" cy="990600"/>
          </a:xfrm>
          <a:prstGeom prst="irregularSeal1">
            <a:avLst/>
          </a:prstGeom>
          <a:solidFill>
            <a:schemeClr val="fol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i="1">
                <a:solidFill>
                  <a:srgbClr val="0000FF"/>
                </a:solidFill>
              </a:rPr>
              <a:t>Bµi tËp 2:</a:t>
            </a:r>
          </a:p>
        </p:txBody>
      </p:sp>
      <p:sp>
        <p:nvSpPr>
          <p:cNvPr id="104466" name="Text Box 18"/>
          <p:cNvSpPr txBox="1">
            <a:spLocks noChangeArrowheads="1"/>
          </p:cNvSpPr>
          <p:nvPr/>
        </p:nvSpPr>
        <p:spPr bwMode="auto">
          <a:xfrm>
            <a:off x="1143000" y="1600200"/>
            <a:ext cx="76962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>
                <a:solidFill>
                  <a:srgbClr val="0000FF"/>
                </a:solidFill>
              </a:rPr>
              <a:t>Mét quü tiÕt kiÖm ngµy ®Çu nhËn ®­¬c 75 500 000 ®ång, ngµy thø 2 nhËn ®­îc 86 950 000 ®ång, ngµy thø 3 nhËn ®­îc 14 500 000 ®ång. Hái c¶ ba ngµy Quü tiÕt kiÖm ®ã nhËn ®­îc bao nhiªu tiÒn? 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04467" name="Text Box 19"/>
          <p:cNvSpPr txBox="1">
            <a:spLocks noChangeArrowheads="1"/>
          </p:cNvSpPr>
          <p:nvPr/>
        </p:nvSpPr>
        <p:spPr bwMode="auto">
          <a:xfrm>
            <a:off x="1260475" y="3627438"/>
            <a:ext cx="7239000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500">
                <a:solidFill>
                  <a:srgbClr val="CC00FF"/>
                </a:solidFill>
              </a:rPr>
              <a:t>Bµi gi¶i:</a:t>
            </a:r>
          </a:p>
          <a:p>
            <a:pPr algn="ctr">
              <a:lnSpc>
                <a:spcPct val="125000"/>
              </a:lnSpc>
            </a:pPr>
            <a:r>
              <a:rPr lang="en-US" sz="2500">
                <a:solidFill>
                  <a:srgbClr val="CC00FF"/>
                </a:solidFill>
              </a:rPr>
              <a:t>Hai ngµy ®Çu quü tiÕt kiÖm nhËn ®­îc sè tiÒn lµ:</a:t>
            </a:r>
          </a:p>
          <a:p>
            <a:pPr algn="ctr">
              <a:lnSpc>
                <a:spcPct val="125000"/>
              </a:lnSpc>
            </a:pPr>
            <a:r>
              <a:rPr lang="en-US" sz="2500">
                <a:solidFill>
                  <a:srgbClr val="CC00FF"/>
                </a:solidFill>
              </a:rPr>
              <a:t>75 500 000 + 86 950 000 = 16 250 000 (®ång)</a:t>
            </a:r>
          </a:p>
          <a:p>
            <a:pPr algn="ctr">
              <a:lnSpc>
                <a:spcPct val="125000"/>
              </a:lnSpc>
            </a:pPr>
            <a:r>
              <a:rPr lang="en-US" sz="2500">
                <a:solidFill>
                  <a:srgbClr val="CC00FF"/>
                </a:solidFill>
              </a:rPr>
              <a:t>Sè tiÒn c¶ 3 ngµy quü tiÕt kiÖm ®ã nhËn ®­îc lµ:</a:t>
            </a:r>
            <a:br>
              <a:rPr lang="en-US" sz="2500">
                <a:solidFill>
                  <a:srgbClr val="CC00FF"/>
                </a:solidFill>
              </a:rPr>
            </a:br>
            <a:r>
              <a:rPr lang="en-US" sz="2500">
                <a:solidFill>
                  <a:srgbClr val="CC00FF"/>
                </a:solidFill>
              </a:rPr>
              <a:t>16 250 000  + 14 500 000 = 176 950 000 (®ång)</a:t>
            </a:r>
          </a:p>
          <a:p>
            <a:pPr algn="r">
              <a:lnSpc>
                <a:spcPct val="125000"/>
              </a:lnSpc>
            </a:pPr>
            <a:r>
              <a:rPr lang="en-US" sz="2500">
                <a:solidFill>
                  <a:srgbClr val="CC00FF"/>
                </a:solidFill>
              </a:rPr>
              <a:t>§¸p sè 176 950 000 ®ång</a:t>
            </a:r>
          </a:p>
        </p:txBody>
      </p:sp>
      <p:sp>
        <p:nvSpPr>
          <p:cNvPr id="104468" name="Oval 20"/>
          <p:cNvSpPr>
            <a:spLocks noChangeArrowheads="1"/>
          </p:cNvSpPr>
          <p:nvPr/>
        </p:nvSpPr>
        <p:spPr bwMode="auto">
          <a:xfrm>
            <a:off x="76200" y="4191000"/>
            <a:ext cx="1143000" cy="457200"/>
          </a:xfrm>
          <a:prstGeom prst="ellipse">
            <a:avLst/>
          </a:prstGeom>
          <a:solidFill>
            <a:srgbClr val="FFD937"/>
          </a:soli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33CC33"/>
                </a:solidFill>
              </a:rPr>
              <a:t>C¸ch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0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4" grpId="0" animBg="1"/>
      <p:bldP spid="104466" grpId="0"/>
      <p:bldP spid="104467" grpId="0"/>
      <p:bldP spid="10446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5" name="AutoShape 9"/>
          <p:cNvSpPr>
            <a:spLocks noChangeArrowheads="1"/>
          </p:cNvSpPr>
          <p:nvPr/>
        </p:nvSpPr>
        <p:spPr bwMode="auto">
          <a:xfrm>
            <a:off x="0" y="1143000"/>
            <a:ext cx="1447800" cy="990600"/>
          </a:xfrm>
          <a:prstGeom prst="irregularSeal1">
            <a:avLst/>
          </a:prstGeom>
          <a:solidFill>
            <a:schemeClr val="fol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i="1">
                <a:solidFill>
                  <a:srgbClr val="0000FF"/>
                </a:solidFill>
              </a:rPr>
              <a:t>Bµi tËp 2:</a:t>
            </a:r>
          </a:p>
        </p:txBody>
      </p:sp>
      <p:sp>
        <p:nvSpPr>
          <p:cNvPr id="75787" name="Oval 11"/>
          <p:cNvSpPr>
            <a:spLocks noChangeArrowheads="1"/>
          </p:cNvSpPr>
          <p:nvPr/>
        </p:nvSpPr>
        <p:spPr bwMode="auto">
          <a:xfrm>
            <a:off x="0" y="2438400"/>
            <a:ext cx="1143000" cy="457200"/>
          </a:xfrm>
          <a:prstGeom prst="ellipse">
            <a:avLst/>
          </a:prstGeom>
          <a:solidFill>
            <a:srgbClr val="FFD937"/>
          </a:soli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33CC33"/>
                </a:solidFill>
              </a:rPr>
              <a:t>C¸ch 2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1143000" y="1905000"/>
            <a:ext cx="7924800" cy="306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500">
                <a:solidFill>
                  <a:srgbClr val="CC00FF"/>
                </a:solidFill>
              </a:rPr>
              <a:t>Bµi gi¶i:</a:t>
            </a:r>
          </a:p>
          <a:p>
            <a:pPr algn="just">
              <a:lnSpc>
                <a:spcPct val="130000"/>
              </a:lnSpc>
            </a:pPr>
            <a:r>
              <a:rPr lang="en-US" sz="2500">
                <a:solidFill>
                  <a:srgbClr val="CC00FF"/>
                </a:solidFill>
              </a:rPr>
              <a:t>Ngµy ®Çu vµ ngµy thø ba quü tiÕt kiÖm nhËn ®­îc sè tiÒn lµ:</a:t>
            </a:r>
          </a:p>
          <a:p>
            <a:pPr algn="just">
              <a:lnSpc>
                <a:spcPct val="130000"/>
              </a:lnSpc>
            </a:pPr>
            <a:r>
              <a:rPr lang="en-US" sz="2500">
                <a:solidFill>
                  <a:srgbClr val="CC00FF"/>
                </a:solidFill>
              </a:rPr>
              <a:t>	75 500 000 + 14 500</a:t>
            </a:r>
            <a:r>
              <a:rPr lang="en-US"/>
              <a:t> </a:t>
            </a:r>
            <a:r>
              <a:rPr lang="en-US" sz="2500">
                <a:solidFill>
                  <a:srgbClr val="CC00FF"/>
                </a:solidFill>
              </a:rPr>
              <a:t>000 = 90 000 000 (®ång)</a:t>
            </a:r>
          </a:p>
          <a:p>
            <a:pPr algn="just">
              <a:lnSpc>
                <a:spcPct val="130000"/>
              </a:lnSpc>
            </a:pPr>
            <a:r>
              <a:rPr lang="en-US" sz="2500">
                <a:solidFill>
                  <a:srgbClr val="CC00FF"/>
                </a:solidFill>
              </a:rPr>
              <a:t>Sè tiÒn c¶ 3 ngµy quü tiÕt kiÖm ®ã nhËn ®­îc lµ:</a:t>
            </a:r>
            <a:br>
              <a:rPr lang="en-US" sz="2500">
                <a:solidFill>
                  <a:srgbClr val="CC00FF"/>
                </a:solidFill>
              </a:rPr>
            </a:br>
            <a:r>
              <a:rPr lang="en-US" sz="2500">
                <a:solidFill>
                  <a:srgbClr val="CC00FF"/>
                </a:solidFill>
              </a:rPr>
              <a:t>86 950 000  + 90 000 000 = 176 950 000 (®ång)</a:t>
            </a:r>
          </a:p>
          <a:p>
            <a:pPr algn="r">
              <a:lnSpc>
                <a:spcPct val="130000"/>
              </a:lnSpc>
            </a:pPr>
            <a:r>
              <a:rPr lang="en-US" sz="2500">
                <a:solidFill>
                  <a:srgbClr val="CC00FF"/>
                </a:solidFill>
              </a:rPr>
              <a:t>§¸p sè 176 950 000 ®ång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5" grpId="0" animBg="1"/>
      <p:bldP spid="75787" grpId="0" animBg="1"/>
      <p:bldP spid="757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0" y="1143000"/>
            <a:ext cx="1447800" cy="990600"/>
          </a:xfrm>
          <a:prstGeom prst="irregularSeal1">
            <a:avLst/>
          </a:prstGeom>
          <a:solidFill>
            <a:schemeClr val="fol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i="1">
                <a:solidFill>
                  <a:srgbClr val="0000FF"/>
                </a:solidFill>
              </a:rPr>
              <a:t>Bµi tËp 3: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1752600" y="1233488"/>
            <a:ext cx="6203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ViÕt sè hoÆc ch÷  thÝch hîp vµo chç chÊm:</a:t>
            </a: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1660525" y="2001838"/>
            <a:ext cx="37068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00FF"/>
                </a:solidFill>
              </a:rPr>
              <a:t>a) a + 0 = … + a = …</a:t>
            </a: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1676400" y="2895600"/>
            <a:ext cx="291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00FF"/>
                </a:solidFill>
              </a:rPr>
              <a:t>b) 5 + a = … + 5</a:t>
            </a: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1641475" y="3733800"/>
            <a:ext cx="65357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00FF"/>
                </a:solidFill>
              </a:rPr>
              <a:t>c) (a + 28) + 2 = a + (28 + …) = a + …</a:t>
            </a:r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4946650" y="1905000"/>
            <a:ext cx="38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3300"/>
                </a:solidFill>
              </a:rPr>
              <a:t>a</a:t>
            </a: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3429000" y="19050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3429000" y="2819400"/>
            <a:ext cx="38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3300"/>
                </a:solidFill>
              </a:rPr>
              <a:t>a</a:t>
            </a:r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7558088" y="369252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30</a:t>
            </a: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6019800" y="370998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/>
      <p:bldP spid="115718" grpId="0"/>
      <p:bldP spid="115719" grpId="0"/>
      <p:bldP spid="115720" grpId="0"/>
      <p:bldP spid="115721" grpId="0"/>
      <p:bldP spid="115723" grpId="0"/>
      <p:bldP spid="115724" grpId="0"/>
      <p:bldP spid="115725" grpId="0"/>
      <p:bldP spid="115727" grpId="0"/>
      <p:bldP spid="1157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lower-rose-013_0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34881">
            <a:off x="3124200" y="4343400"/>
            <a:ext cx="1676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WordArt 5"/>
          <p:cNvSpPr>
            <a:spLocks noChangeArrowheads="1" noChangeShapeType="1" noTextEdit="1"/>
          </p:cNvSpPr>
          <p:nvPr/>
        </p:nvSpPr>
        <p:spPr bwMode="auto">
          <a:xfrm>
            <a:off x="1066800" y="1447800"/>
            <a:ext cx="71628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10"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Calibri"/>
              </a:rPr>
              <a:t>Kính chúc quý thầy cô, các em học sinh</a:t>
            </a:r>
          </a:p>
        </p:txBody>
      </p:sp>
      <p:sp>
        <p:nvSpPr>
          <p:cNvPr id="12292" name="WordArt 6" descr="Woven mat"/>
          <p:cNvSpPr>
            <a:spLocks noChangeArrowheads="1" noChangeShapeType="1" noTextEdit="1"/>
          </p:cNvSpPr>
          <p:nvPr/>
        </p:nvSpPr>
        <p:spPr bwMode="auto">
          <a:xfrm>
            <a:off x="2438400" y="2686050"/>
            <a:ext cx="52959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1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Calibri"/>
              </a:rPr>
              <a:t>khoẻ mạnh và hạnh phúc.</a:t>
            </a:r>
          </a:p>
        </p:txBody>
      </p:sp>
      <p:pic>
        <p:nvPicPr>
          <p:cNvPr id="495621" name="dong mau lac hong pp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5532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705600" y="64008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12295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92950" y="-768350"/>
            <a:ext cx="4445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538163"/>
            <a:ext cx="539750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600200" y="-685800"/>
            <a:ext cx="381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29600" y="533400"/>
            <a:ext cx="533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403350" y="5002213"/>
            <a:ext cx="550863" cy="243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28613" y="3810000"/>
            <a:ext cx="50958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1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46599" flipV="1">
            <a:off x="7312819" y="5179219"/>
            <a:ext cx="534987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2" name="Picture 4" descr="659204qfhni5vgxw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8148638" y="3657600"/>
            <a:ext cx="61436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Picture 2" descr="flower-rose-013_0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038600"/>
            <a:ext cx="1676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4" name="Picture 2" descr="flower-rose-013_0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9955">
            <a:off x="5105400" y="4373563"/>
            <a:ext cx="1524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17" descr="Obst100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196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6" name="Picture 18" descr="N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6692900"/>
            <a:ext cx="9144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7" name="Picture 19" descr="N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5638800" y="33528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8" name="Picture 20" descr="N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0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9" name="Picture 21" descr="N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-3352800" y="33528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5639" name="dmlh 00_01_02-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0960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1464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1240" fill="hold"/>
                                        <p:tgtEl>
                                          <p:spTgt spid="4956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21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3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1066800" y="0"/>
            <a:ext cx="2667000" cy="1600200"/>
          </a:xfrm>
          <a:prstGeom prst="irregularSeal2">
            <a:avLst/>
          </a:prstGeom>
          <a:solidFill>
            <a:srgbClr val="666633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TOÁN</a:t>
            </a:r>
          </a:p>
        </p:txBody>
      </p:sp>
      <p:pic>
        <p:nvPicPr>
          <p:cNvPr id="64520" name="Picture 8" descr="Free Clip Art"/>
          <p:cNvPicPr>
            <a:picLocks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792538"/>
            <a:ext cx="1504950" cy="1981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24" name="AutoShape 12"/>
          <p:cNvSpPr>
            <a:spLocks noChangeArrowheads="1"/>
          </p:cNvSpPr>
          <p:nvPr/>
        </p:nvSpPr>
        <p:spPr bwMode="auto">
          <a:xfrm>
            <a:off x="2819400" y="1219200"/>
            <a:ext cx="5486400" cy="3886200"/>
          </a:xfrm>
          <a:prstGeom prst="cloudCallout">
            <a:avLst>
              <a:gd name="adj1" fmla="val -54745"/>
              <a:gd name="adj2" fmla="val 3946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64526" name="WordArt 14"/>
          <p:cNvSpPr>
            <a:spLocks noChangeArrowheads="1" noChangeShapeType="1" noTextEdit="1"/>
          </p:cNvSpPr>
          <p:nvPr/>
        </p:nvSpPr>
        <p:spPr bwMode="auto">
          <a:xfrm>
            <a:off x="3276600" y="2209800"/>
            <a:ext cx="4724400" cy="1905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TÍNH CHẤT KẾT HỢP</a:t>
            </a:r>
          </a:p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CỦA PHÉP CỘNG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3124200" y="3810000"/>
            <a:ext cx="2895600" cy="685800"/>
          </a:xfrm>
          <a:prstGeom prst="flowChartTerminator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45 + 23 + 77 </a:t>
            </a:r>
            <a:endParaRPr lang="en-US" sz="4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53" name="AutoShape 17"/>
          <p:cNvSpPr>
            <a:spLocks noChangeArrowheads="1"/>
          </p:cNvSpPr>
          <p:nvPr/>
        </p:nvSpPr>
        <p:spPr bwMode="auto">
          <a:xfrm>
            <a:off x="3124200" y="5105400"/>
            <a:ext cx="2819400" cy="762000"/>
          </a:xfrm>
          <a:prstGeom prst="flowChartTerminator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 = 100 + 45</a:t>
            </a:r>
          </a:p>
        </p:txBody>
      </p:sp>
      <p:sp>
        <p:nvSpPr>
          <p:cNvPr id="65554" name="AutoShape 18"/>
          <p:cNvSpPr>
            <a:spLocks noChangeArrowheads="1"/>
          </p:cNvSpPr>
          <p:nvPr/>
        </p:nvSpPr>
        <p:spPr bwMode="auto">
          <a:xfrm>
            <a:off x="3124200" y="4495800"/>
            <a:ext cx="2819400" cy="685800"/>
          </a:xfrm>
          <a:prstGeom prst="flowChartTerminator">
            <a:avLst/>
          </a:prstGeom>
          <a:solidFill>
            <a:srgbClr val="B294E4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= 23 + 77 + 45 </a:t>
            </a:r>
            <a:endParaRPr lang="en-US" sz="4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55" name="AutoShape 19"/>
          <p:cNvSpPr>
            <a:spLocks noChangeArrowheads="1"/>
          </p:cNvSpPr>
          <p:nvPr/>
        </p:nvSpPr>
        <p:spPr bwMode="auto">
          <a:xfrm>
            <a:off x="3124200" y="5867400"/>
            <a:ext cx="2743200" cy="685800"/>
          </a:xfrm>
          <a:prstGeom prst="flowChartTerminator">
            <a:avLst/>
          </a:prstGeom>
          <a:solidFill>
            <a:srgbClr val="FFD937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  = 145</a:t>
            </a:r>
          </a:p>
        </p:txBody>
      </p:sp>
      <p:sp>
        <p:nvSpPr>
          <p:cNvPr id="65556" name="AutoShape 20"/>
          <p:cNvSpPr>
            <a:spLocks noChangeArrowheads="1"/>
          </p:cNvSpPr>
          <p:nvPr/>
        </p:nvSpPr>
        <p:spPr bwMode="auto">
          <a:xfrm>
            <a:off x="914400" y="1371600"/>
            <a:ext cx="7315200" cy="1981200"/>
          </a:xfrm>
          <a:prstGeom prst="cloudCallout">
            <a:avLst>
              <a:gd name="adj1" fmla="val -519"/>
              <a:gd name="adj2" fmla="val 65787"/>
            </a:avLst>
          </a:prstGeom>
          <a:solidFill>
            <a:schemeClr val="accent1"/>
          </a:solidFill>
          <a:ln w="9525">
            <a:solidFill>
              <a:srgbClr val="00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Dùa vµo tÝnh chÊt giao ho¸n cña phÐp céng, h·y tÝnh nhanh gi¸ trÞ cña biÓu thøc sau:</a:t>
            </a:r>
          </a:p>
          <a:p>
            <a:pPr algn="ctr"/>
            <a:r>
              <a:rPr lang="en-US" sz="2800" b="1">
                <a:solidFill>
                  <a:srgbClr val="FF99FF"/>
                </a:solidFill>
              </a:rPr>
              <a:t>45 + 23 + 77</a:t>
            </a:r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1163638" y="381000"/>
            <a:ext cx="37893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200" b="1">
                <a:latin typeface="Times New Roman" pitchFamily="18" charset="0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5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 animBg="1"/>
      <p:bldP spid="65553" grpId="0" animBg="1"/>
      <p:bldP spid="65554" grpId="0" animBg="1"/>
      <p:bldP spid="65555" grpId="0" animBg="1"/>
      <p:bldP spid="655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2" name="Oval 6"/>
          <p:cNvSpPr>
            <a:spLocks noChangeArrowheads="1"/>
          </p:cNvSpPr>
          <p:nvPr/>
        </p:nvSpPr>
        <p:spPr bwMode="auto">
          <a:xfrm>
            <a:off x="1066800" y="838200"/>
            <a:ext cx="7543800" cy="1143000"/>
          </a:xfrm>
          <a:prstGeom prst="ellipse">
            <a:avLst/>
          </a:prstGeom>
          <a:solidFill>
            <a:schemeClr val="folHlink"/>
          </a:solidFill>
          <a:ln w="9525" cap="rnd">
            <a:solidFill>
              <a:srgbClr val="660066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CC00CC"/>
                </a:solidFill>
                <a:latin typeface=".VnTimeH" pitchFamily="34" charset="0"/>
              </a:rPr>
              <a:t>TH¶O LUËN NHãM §¤I</a:t>
            </a:r>
          </a:p>
          <a:p>
            <a:pPr algn="ctr"/>
            <a:r>
              <a:rPr lang="en-US" sz="2400" b="1">
                <a:solidFill>
                  <a:srgbClr val="0000FF"/>
                </a:solidFill>
              </a:rPr>
              <a:t>Hoµn thµnh b¶ng sau råi rót ra nhËn xÐt.</a:t>
            </a:r>
            <a:endParaRPr lang="en-US" b="1"/>
          </a:p>
        </p:txBody>
      </p:sp>
      <p:graphicFrame>
        <p:nvGraphicFramePr>
          <p:cNvPr id="101587" name="Group 211"/>
          <p:cNvGraphicFramePr>
            <a:graphicFrameLocks noGrp="1"/>
          </p:cNvGraphicFramePr>
          <p:nvPr/>
        </p:nvGraphicFramePr>
        <p:xfrm>
          <a:off x="457200" y="2286000"/>
          <a:ext cx="8382000" cy="3810001"/>
        </p:xfrm>
        <a:graphic>
          <a:graphicData uri="http://schemas.openxmlformats.org/drawingml/2006/table">
            <a:tbl>
              <a:tblPr/>
              <a:tblGrid>
                <a:gridCol w="749300"/>
                <a:gridCol w="820738"/>
                <a:gridCol w="901700"/>
                <a:gridCol w="2870200"/>
                <a:gridCol w="3040062"/>
              </a:tblGrid>
              <a:tr h="1320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(a + b) + 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a + (b + c)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28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01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703" name="Group 143"/>
          <p:cNvGraphicFramePr>
            <a:graphicFrameLocks noGrp="1"/>
          </p:cNvGraphicFramePr>
          <p:nvPr/>
        </p:nvGraphicFramePr>
        <p:xfrm>
          <a:off x="381000" y="1447800"/>
          <a:ext cx="8610600" cy="3962401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3352800"/>
                <a:gridCol w="2971800"/>
              </a:tblGrid>
              <a:tr h="1168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</a:tbl>
          </a:graphicData>
        </a:graphic>
      </p:graphicFrame>
      <p:sp>
        <p:nvSpPr>
          <p:cNvPr id="66630" name="Rectangle 70"/>
          <p:cNvSpPr>
            <a:spLocks noRot="1" noChangeArrowheads="1"/>
          </p:cNvSpPr>
          <p:nvPr/>
        </p:nvSpPr>
        <p:spPr bwMode="auto">
          <a:xfrm>
            <a:off x="342900" y="1447800"/>
            <a:ext cx="83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US" sz="26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66631" name="Rectangle 71"/>
          <p:cNvSpPr>
            <a:spLocks noRot="1" noChangeArrowheads="1"/>
          </p:cNvSpPr>
          <p:nvPr/>
        </p:nvSpPr>
        <p:spPr bwMode="auto">
          <a:xfrm>
            <a:off x="1085850" y="1466850"/>
            <a:ext cx="83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6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66632" name="Rectangle 72"/>
          <p:cNvSpPr>
            <a:spLocks noRot="1" noChangeArrowheads="1"/>
          </p:cNvSpPr>
          <p:nvPr/>
        </p:nvSpPr>
        <p:spPr bwMode="auto">
          <a:xfrm>
            <a:off x="2819400" y="1447800"/>
            <a:ext cx="274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6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(a + b) + c</a:t>
            </a:r>
          </a:p>
        </p:txBody>
      </p:sp>
      <p:sp>
        <p:nvSpPr>
          <p:cNvPr id="66633" name="Rectangle 73"/>
          <p:cNvSpPr>
            <a:spLocks noRot="1" noChangeArrowheads="1"/>
          </p:cNvSpPr>
          <p:nvPr/>
        </p:nvSpPr>
        <p:spPr bwMode="auto">
          <a:xfrm>
            <a:off x="1828800" y="1466850"/>
            <a:ext cx="83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6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6634" name="Rectangle 74"/>
          <p:cNvSpPr>
            <a:spLocks noRot="1" noChangeArrowheads="1"/>
          </p:cNvSpPr>
          <p:nvPr/>
        </p:nvSpPr>
        <p:spPr bwMode="auto">
          <a:xfrm>
            <a:off x="6115050" y="1504950"/>
            <a:ext cx="274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600">
                <a:solidFill>
                  <a:srgbClr val="FF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a+ (b + c)</a:t>
            </a:r>
          </a:p>
        </p:txBody>
      </p:sp>
      <p:sp>
        <p:nvSpPr>
          <p:cNvPr id="66635" name="Rectangle 75"/>
          <p:cNvSpPr>
            <a:spLocks noRot="1" noChangeArrowheads="1"/>
          </p:cNvSpPr>
          <p:nvPr/>
        </p:nvSpPr>
        <p:spPr bwMode="auto">
          <a:xfrm>
            <a:off x="381000" y="2667000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</a:p>
        </p:txBody>
      </p:sp>
      <p:sp>
        <p:nvSpPr>
          <p:cNvPr id="66636" name="Rectangle 76"/>
          <p:cNvSpPr>
            <a:spLocks noRot="1" noChangeArrowheads="1"/>
          </p:cNvSpPr>
          <p:nvPr/>
        </p:nvSpPr>
        <p:spPr bwMode="auto">
          <a:xfrm>
            <a:off x="1085850" y="2686050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66637" name="Rectangle 77"/>
          <p:cNvSpPr>
            <a:spLocks noRot="1" noChangeArrowheads="1"/>
          </p:cNvSpPr>
          <p:nvPr/>
        </p:nvSpPr>
        <p:spPr bwMode="auto">
          <a:xfrm>
            <a:off x="1828800" y="2705100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66638" name="Rectangle 78"/>
          <p:cNvSpPr>
            <a:spLocks noRot="1" noChangeArrowheads="1"/>
          </p:cNvSpPr>
          <p:nvPr/>
        </p:nvSpPr>
        <p:spPr bwMode="auto">
          <a:xfrm>
            <a:off x="3124200" y="2590800"/>
            <a:ext cx="2743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(5 + 4) + 6 = 9 + 6 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= 15</a:t>
            </a:r>
          </a:p>
        </p:txBody>
      </p:sp>
      <p:sp>
        <p:nvSpPr>
          <p:cNvPr id="66639" name="Rectangle 79"/>
          <p:cNvSpPr>
            <a:spLocks noRot="1" noChangeArrowheads="1"/>
          </p:cNvSpPr>
          <p:nvPr/>
        </p:nvSpPr>
        <p:spPr bwMode="auto">
          <a:xfrm>
            <a:off x="6172200" y="2590800"/>
            <a:ext cx="2743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4 +(4 + 6) = 5 + 10   </a:t>
            </a:r>
          </a:p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= 15</a:t>
            </a:r>
            <a:endParaRPr lang="en-US" sz="240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672" name="Rectangle 112"/>
          <p:cNvSpPr>
            <a:spLocks noRot="1" noChangeArrowheads="1"/>
          </p:cNvSpPr>
          <p:nvPr/>
        </p:nvSpPr>
        <p:spPr bwMode="auto">
          <a:xfrm>
            <a:off x="361950" y="3581400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35</a:t>
            </a:r>
          </a:p>
        </p:txBody>
      </p:sp>
      <p:sp>
        <p:nvSpPr>
          <p:cNvPr id="66673" name="Rectangle 113"/>
          <p:cNvSpPr>
            <a:spLocks noRot="1" noChangeArrowheads="1"/>
          </p:cNvSpPr>
          <p:nvPr/>
        </p:nvSpPr>
        <p:spPr bwMode="auto">
          <a:xfrm>
            <a:off x="1066800" y="3603625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15</a:t>
            </a:r>
          </a:p>
        </p:txBody>
      </p:sp>
      <p:sp>
        <p:nvSpPr>
          <p:cNvPr id="66674" name="Rectangle 114"/>
          <p:cNvSpPr>
            <a:spLocks noRot="1" noChangeArrowheads="1"/>
          </p:cNvSpPr>
          <p:nvPr/>
        </p:nvSpPr>
        <p:spPr bwMode="auto">
          <a:xfrm>
            <a:off x="1885950" y="3622675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20</a:t>
            </a:r>
          </a:p>
        </p:txBody>
      </p:sp>
      <p:sp>
        <p:nvSpPr>
          <p:cNvPr id="66675" name="Rectangle 115"/>
          <p:cNvSpPr>
            <a:spLocks noRot="1" noChangeArrowheads="1"/>
          </p:cNvSpPr>
          <p:nvPr/>
        </p:nvSpPr>
        <p:spPr bwMode="auto">
          <a:xfrm>
            <a:off x="355600" y="4479925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28</a:t>
            </a:r>
          </a:p>
        </p:txBody>
      </p:sp>
      <p:sp>
        <p:nvSpPr>
          <p:cNvPr id="66676" name="Rectangle 116"/>
          <p:cNvSpPr>
            <a:spLocks noRot="1" noChangeArrowheads="1"/>
          </p:cNvSpPr>
          <p:nvPr/>
        </p:nvSpPr>
        <p:spPr bwMode="auto">
          <a:xfrm>
            <a:off x="1085850" y="4483100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49</a:t>
            </a:r>
          </a:p>
        </p:txBody>
      </p:sp>
      <p:sp>
        <p:nvSpPr>
          <p:cNvPr id="66677" name="Rectangle 117"/>
          <p:cNvSpPr>
            <a:spLocks noRot="1" noChangeArrowheads="1"/>
          </p:cNvSpPr>
          <p:nvPr/>
        </p:nvSpPr>
        <p:spPr bwMode="auto">
          <a:xfrm>
            <a:off x="1885950" y="4479925"/>
            <a:ext cx="83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51</a:t>
            </a:r>
          </a:p>
        </p:txBody>
      </p:sp>
      <p:sp>
        <p:nvSpPr>
          <p:cNvPr id="66678" name="Rectangle 118"/>
          <p:cNvSpPr>
            <a:spLocks noRot="1" noChangeArrowheads="1"/>
          </p:cNvSpPr>
          <p:nvPr/>
        </p:nvSpPr>
        <p:spPr bwMode="auto">
          <a:xfrm>
            <a:off x="6019800" y="3505200"/>
            <a:ext cx="3276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/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</a:rPr>
              <a:t>35 +(15 + 20) = 35 + 35</a:t>
            </a:r>
          </a:p>
          <a:p>
            <a:pPr algn="just"/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</a:rPr>
              <a:t> 	           = 70</a:t>
            </a:r>
          </a:p>
        </p:txBody>
      </p:sp>
      <p:sp>
        <p:nvSpPr>
          <p:cNvPr id="66679" name="Rectangle 119"/>
          <p:cNvSpPr>
            <a:spLocks noRot="1" noChangeArrowheads="1"/>
          </p:cNvSpPr>
          <p:nvPr/>
        </p:nvSpPr>
        <p:spPr bwMode="auto">
          <a:xfrm>
            <a:off x="5943600" y="4514850"/>
            <a:ext cx="3124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>
              <a:lnSpc>
                <a:spcPct val="14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28 + (49 + 51) = 28 + 100 	           = 128</a:t>
            </a:r>
            <a:endParaRPr lang="en-US" sz="220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680" name="Rectangle 120"/>
          <p:cNvSpPr>
            <a:spLocks noRot="1" noChangeArrowheads="1"/>
          </p:cNvSpPr>
          <p:nvPr/>
        </p:nvSpPr>
        <p:spPr bwMode="auto">
          <a:xfrm>
            <a:off x="2667000" y="4568825"/>
            <a:ext cx="3276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(28 + 49) + 51 = 77 + 51 		= 128</a:t>
            </a:r>
          </a:p>
        </p:txBody>
      </p:sp>
      <p:sp>
        <p:nvSpPr>
          <p:cNvPr id="66681" name="Rectangle 121"/>
          <p:cNvSpPr>
            <a:spLocks noRot="1" noChangeArrowheads="1"/>
          </p:cNvSpPr>
          <p:nvPr/>
        </p:nvSpPr>
        <p:spPr bwMode="auto">
          <a:xfrm>
            <a:off x="2667000" y="3524250"/>
            <a:ext cx="3352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(35 + 15) + 20 = 50 + 20 		 = 70</a:t>
            </a:r>
          </a:p>
        </p:txBody>
      </p:sp>
      <p:sp>
        <p:nvSpPr>
          <p:cNvPr id="66704" name="Oval 144"/>
          <p:cNvSpPr>
            <a:spLocks noChangeArrowheads="1"/>
          </p:cNvSpPr>
          <p:nvPr/>
        </p:nvSpPr>
        <p:spPr bwMode="auto">
          <a:xfrm>
            <a:off x="2286000" y="533400"/>
            <a:ext cx="4495800" cy="609600"/>
          </a:xfrm>
          <a:prstGeom prst="ellipse">
            <a:avLst/>
          </a:prstGeom>
          <a:solidFill>
            <a:schemeClr val="folHlink"/>
          </a:solidFill>
          <a:ln w="9525" cap="rnd">
            <a:solidFill>
              <a:srgbClr val="660066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</a:rPr>
              <a:t>Ta cã b¶ng sau:</a:t>
            </a:r>
          </a:p>
        </p:txBody>
      </p:sp>
      <p:grpSp>
        <p:nvGrpSpPr>
          <p:cNvPr id="66708" name="Group 148"/>
          <p:cNvGrpSpPr>
            <a:grpSpLocks/>
          </p:cNvGrpSpPr>
          <p:nvPr/>
        </p:nvGrpSpPr>
        <p:grpSpPr bwMode="auto">
          <a:xfrm>
            <a:off x="4724400" y="2971800"/>
            <a:ext cx="609600" cy="590550"/>
            <a:chOff x="2976" y="1872"/>
            <a:chExt cx="384" cy="372"/>
          </a:xfrm>
        </p:grpSpPr>
        <p:sp>
          <p:nvSpPr>
            <p:cNvPr id="66705" name="Freeform 145"/>
            <p:cNvSpPr>
              <a:spLocks/>
            </p:cNvSpPr>
            <p:nvPr/>
          </p:nvSpPr>
          <p:spPr bwMode="auto">
            <a:xfrm>
              <a:off x="2976" y="1872"/>
              <a:ext cx="384" cy="372"/>
            </a:xfrm>
            <a:custGeom>
              <a:avLst/>
              <a:gdLst>
                <a:gd name="T0" fmla="*/ 340 w 680"/>
                <a:gd name="T1" fmla="*/ 0 h 646"/>
                <a:gd name="T2" fmla="*/ 445 w 680"/>
                <a:gd name="T3" fmla="*/ 212 h 646"/>
                <a:gd name="T4" fmla="*/ 680 w 680"/>
                <a:gd name="T5" fmla="*/ 247 h 646"/>
                <a:gd name="T6" fmla="*/ 510 w 680"/>
                <a:gd name="T7" fmla="*/ 412 h 646"/>
                <a:gd name="T8" fmla="*/ 550 w 680"/>
                <a:gd name="T9" fmla="*/ 646 h 646"/>
                <a:gd name="T10" fmla="*/ 340 w 680"/>
                <a:gd name="T11" fmla="*/ 536 h 646"/>
                <a:gd name="T12" fmla="*/ 130 w 680"/>
                <a:gd name="T13" fmla="*/ 646 h 646"/>
                <a:gd name="T14" fmla="*/ 170 w 680"/>
                <a:gd name="T15" fmla="*/ 412 h 646"/>
                <a:gd name="T16" fmla="*/ 0 w 680"/>
                <a:gd name="T17" fmla="*/ 247 h 646"/>
                <a:gd name="T18" fmla="*/ 235 w 680"/>
                <a:gd name="T19" fmla="*/ 212 h 646"/>
                <a:gd name="T20" fmla="*/ 340 w 680"/>
                <a:gd name="T21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FF99FF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07" name="Text Box 147"/>
            <p:cNvSpPr txBox="1">
              <a:spLocks noChangeArrowheads="1"/>
            </p:cNvSpPr>
            <p:nvPr/>
          </p:nvSpPr>
          <p:spPr bwMode="auto">
            <a:xfrm>
              <a:off x="3000" y="1949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</a:rPr>
                <a:t>15</a:t>
              </a:r>
            </a:p>
          </p:txBody>
        </p:sp>
      </p:grpSp>
      <p:grpSp>
        <p:nvGrpSpPr>
          <p:cNvPr id="66709" name="Group 149"/>
          <p:cNvGrpSpPr>
            <a:grpSpLocks/>
          </p:cNvGrpSpPr>
          <p:nvPr/>
        </p:nvGrpSpPr>
        <p:grpSpPr bwMode="auto">
          <a:xfrm>
            <a:off x="7772400" y="2952750"/>
            <a:ext cx="609600" cy="590550"/>
            <a:chOff x="2976" y="1872"/>
            <a:chExt cx="384" cy="372"/>
          </a:xfrm>
        </p:grpSpPr>
        <p:sp>
          <p:nvSpPr>
            <p:cNvPr id="66710" name="Freeform 150"/>
            <p:cNvSpPr>
              <a:spLocks/>
            </p:cNvSpPr>
            <p:nvPr/>
          </p:nvSpPr>
          <p:spPr bwMode="auto">
            <a:xfrm>
              <a:off x="2976" y="1872"/>
              <a:ext cx="384" cy="372"/>
            </a:xfrm>
            <a:custGeom>
              <a:avLst/>
              <a:gdLst>
                <a:gd name="T0" fmla="*/ 340 w 680"/>
                <a:gd name="T1" fmla="*/ 0 h 646"/>
                <a:gd name="T2" fmla="*/ 445 w 680"/>
                <a:gd name="T3" fmla="*/ 212 h 646"/>
                <a:gd name="T4" fmla="*/ 680 w 680"/>
                <a:gd name="T5" fmla="*/ 247 h 646"/>
                <a:gd name="T6" fmla="*/ 510 w 680"/>
                <a:gd name="T7" fmla="*/ 412 h 646"/>
                <a:gd name="T8" fmla="*/ 550 w 680"/>
                <a:gd name="T9" fmla="*/ 646 h 646"/>
                <a:gd name="T10" fmla="*/ 340 w 680"/>
                <a:gd name="T11" fmla="*/ 536 h 646"/>
                <a:gd name="T12" fmla="*/ 130 w 680"/>
                <a:gd name="T13" fmla="*/ 646 h 646"/>
                <a:gd name="T14" fmla="*/ 170 w 680"/>
                <a:gd name="T15" fmla="*/ 412 h 646"/>
                <a:gd name="T16" fmla="*/ 0 w 680"/>
                <a:gd name="T17" fmla="*/ 247 h 646"/>
                <a:gd name="T18" fmla="*/ 235 w 680"/>
                <a:gd name="T19" fmla="*/ 212 h 646"/>
                <a:gd name="T20" fmla="*/ 340 w 680"/>
                <a:gd name="T21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FF99FF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11" name="Text Box 151"/>
            <p:cNvSpPr txBox="1">
              <a:spLocks noChangeArrowheads="1"/>
            </p:cNvSpPr>
            <p:nvPr/>
          </p:nvSpPr>
          <p:spPr bwMode="auto">
            <a:xfrm>
              <a:off x="3000" y="1949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</a:rPr>
                <a:t>15</a:t>
              </a:r>
            </a:p>
          </p:txBody>
        </p:sp>
      </p:grpSp>
      <p:grpSp>
        <p:nvGrpSpPr>
          <p:cNvPr id="66715" name="Group 155"/>
          <p:cNvGrpSpPr>
            <a:grpSpLocks/>
          </p:cNvGrpSpPr>
          <p:nvPr/>
        </p:nvGrpSpPr>
        <p:grpSpPr bwMode="auto">
          <a:xfrm>
            <a:off x="4781550" y="3848100"/>
            <a:ext cx="609600" cy="590550"/>
            <a:chOff x="3012" y="2424"/>
            <a:chExt cx="384" cy="372"/>
          </a:xfrm>
        </p:grpSpPr>
        <p:sp>
          <p:nvSpPr>
            <p:cNvPr id="66713" name="Freeform 153"/>
            <p:cNvSpPr>
              <a:spLocks/>
            </p:cNvSpPr>
            <p:nvPr/>
          </p:nvSpPr>
          <p:spPr bwMode="auto">
            <a:xfrm>
              <a:off x="3012" y="2424"/>
              <a:ext cx="384" cy="372"/>
            </a:xfrm>
            <a:custGeom>
              <a:avLst/>
              <a:gdLst>
                <a:gd name="T0" fmla="*/ 340 w 680"/>
                <a:gd name="T1" fmla="*/ 0 h 646"/>
                <a:gd name="T2" fmla="*/ 445 w 680"/>
                <a:gd name="T3" fmla="*/ 212 h 646"/>
                <a:gd name="T4" fmla="*/ 680 w 680"/>
                <a:gd name="T5" fmla="*/ 247 h 646"/>
                <a:gd name="T6" fmla="*/ 510 w 680"/>
                <a:gd name="T7" fmla="*/ 412 h 646"/>
                <a:gd name="T8" fmla="*/ 550 w 680"/>
                <a:gd name="T9" fmla="*/ 646 h 646"/>
                <a:gd name="T10" fmla="*/ 340 w 680"/>
                <a:gd name="T11" fmla="*/ 536 h 646"/>
                <a:gd name="T12" fmla="*/ 130 w 680"/>
                <a:gd name="T13" fmla="*/ 646 h 646"/>
                <a:gd name="T14" fmla="*/ 170 w 680"/>
                <a:gd name="T15" fmla="*/ 412 h 646"/>
                <a:gd name="T16" fmla="*/ 0 w 680"/>
                <a:gd name="T17" fmla="*/ 247 h 646"/>
                <a:gd name="T18" fmla="*/ 235 w 680"/>
                <a:gd name="T19" fmla="*/ 212 h 646"/>
                <a:gd name="T20" fmla="*/ 340 w 680"/>
                <a:gd name="T21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FFFF00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14" name="Text Box 154"/>
            <p:cNvSpPr txBox="1">
              <a:spLocks noChangeArrowheads="1"/>
            </p:cNvSpPr>
            <p:nvPr/>
          </p:nvSpPr>
          <p:spPr bwMode="auto">
            <a:xfrm>
              <a:off x="3052" y="2501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70</a:t>
              </a:r>
            </a:p>
          </p:txBody>
        </p:sp>
      </p:grpSp>
      <p:grpSp>
        <p:nvGrpSpPr>
          <p:cNvPr id="66716" name="Group 156"/>
          <p:cNvGrpSpPr>
            <a:grpSpLocks/>
          </p:cNvGrpSpPr>
          <p:nvPr/>
        </p:nvGrpSpPr>
        <p:grpSpPr bwMode="auto">
          <a:xfrm>
            <a:off x="8001000" y="3829050"/>
            <a:ext cx="609600" cy="590550"/>
            <a:chOff x="3012" y="2424"/>
            <a:chExt cx="384" cy="372"/>
          </a:xfrm>
        </p:grpSpPr>
        <p:sp>
          <p:nvSpPr>
            <p:cNvPr id="66717" name="Freeform 157"/>
            <p:cNvSpPr>
              <a:spLocks/>
            </p:cNvSpPr>
            <p:nvPr/>
          </p:nvSpPr>
          <p:spPr bwMode="auto">
            <a:xfrm>
              <a:off x="3012" y="2424"/>
              <a:ext cx="384" cy="372"/>
            </a:xfrm>
            <a:custGeom>
              <a:avLst/>
              <a:gdLst>
                <a:gd name="T0" fmla="*/ 340 w 680"/>
                <a:gd name="T1" fmla="*/ 0 h 646"/>
                <a:gd name="T2" fmla="*/ 445 w 680"/>
                <a:gd name="T3" fmla="*/ 212 h 646"/>
                <a:gd name="T4" fmla="*/ 680 w 680"/>
                <a:gd name="T5" fmla="*/ 247 h 646"/>
                <a:gd name="T6" fmla="*/ 510 w 680"/>
                <a:gd name="T7" fmla="*/ 412 h 646"/>
                <a:gd name="T8" fmla="*/ 550 w 680"/>
                <a:gd name="T9" fmla="*/ 646 h 646"/>
                <a:gd name="T10" fmla="*/ 340 w 680"/>
                <a:gd name="T11" fmla="*/ 536 h 646"/>
                <a:gd name="T12" fmla="*/ 130 w 680"/>
                <a:gd name="T13" fmla="*/ 646 h 646"/>
                <a:gd name="T14" fmla="*/ 170 w 680"/>
                <a:gd name="T15" fmla="*/ 412 h 646"/>
                <a:gd name="T16" fmla="*/ 0 w 680"/>
                <a:gd name="T17" fmla="*/ 247 h 646"/>
                <a:gd name="T18" fmla="*/ 235 w 680"/>
                <a:gd name="T19" fmla="*/ 212 h 646"/>
                <a:gd name="T20" fmla="*/ 340 w 680"/>
                <a:gd name="T21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FFFF00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18" name="Text Box 158"/>
            <p:cNvSpPr txBox="1">
              <a:spLocks noChangeArrowheads="1"/>
            </p:cNvSpPr>
            <p:nvPr/>
          </p:nvSpPr>
          <p:spPr bwMode="auto">
            <a:xfrm>
              <a:off x="3052" y="2501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6600"/>
                  </a:solidFill>
                </a:rPr>
                <a:t>70</a:t>
              </a:r>
            </a:p>
          </p:txBody>
        </p:sp>
      </p:grpSp>
      <p:grpSp>
        <p:nvGrpSpPr>
          <p:cNvPr id="66722" name="Group 162"/>
          <p:cNvGrpSpPr>
            <a:grpSpLocks/>
          </p:cNvGrpSpPr>
          <p:nvPr/>
        </p:nvGrpSpPr>
        <p:grpSpPr bwMode="auto">
          <a:xfrm>
            <a:off x="4743450" y="4762500"/>
            <a:ext cx="704850" cy="666750"/>
            <a:chOff x="2988" y="3000"/>
            <a:chExt cx="444" cy="420"/>
          </a:xfrm>
        </p:grpSpPr>
        <p:sp>
          <p:nvSpPr>
            <p:cNvPr id="66720" name="Freeform 160"/>
            <p:cNvSpPr>
              <a:spLocks/>
            </p:cNvSpPr>
            <p:nvPr/>
          </p:nvSpPr>
          <p:spPr bwMode="auto">
            <a:xfrm>
              <a:off x="2988" y="3000"/>
              <a:ext cx="444" cy="420"/>
            </a:xfrm>
            <a:custGeom>
              <a:avLst/>
              <a:gdLst>
                <a:gd name="T0" fmla="*/ 340 w 680"/>
                <a:gd name="T1" fmla="*/ 0 h 646"/>
                <a:gd name="T2" fmla="*/ 445 w 680"/>
                <a:gd name="T3" fmla="*/ 212 h 646"/>
                <a:gd name="T4" fmla="*/ 680 w 680"/>
                <a:gd name="T5" fmla="*/ 247 h 646"/>
                <a:gd name="T6" fmla="*/ 510 w 680"/>
                <a:gd name="T7" fmla="*/ 412 h 646"/>
                <a:gd name="T8" fmla="*/ 550 w 680"/>
                <a:gd name="T9" fmla="*/ 646 h 646"/>
                <a:gd name="T10" fmla="*/ 340 w 680"/>
                <a:gd name="T11" fmla="*/ 536 h 646"/>
                <a:gd name="T12" fmla="*/ 130 w 680"/>
                <a:gd name="T13" fmla="*/ 646 h 646"/>
                <a:gd name="T14" fmla="*/ 170 w 680"/>
                <a:gd name="T15" fmla="*/ 412 h 646"/>
                <a:gd name="T16" fmla="*/ 0 w 680"/>
                <a:gd name="T17" fmla="*/ 247 h 646"/>
                <a:gd name="T18" fmla="*/ 235 w 680"/>
                <a:gd name="T19" fmla="*/ 212 h 646"/>
                <a:gd name="T20" fmla="*/ 340 w 680"/>
                <a:gd name="T21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CCFFCC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21" name="Text Box 161"/>
            <p:cNvSpPr txBox="1">
              <a:spLocks noChangeArrowheads="1"/>
            </p:cNvSpPr>
            <p:nvPr/>
          </p:nvSpPr>
          <p:spPr bwMode="auto">
            <a:xfrm>
              <a:off x="3012" y="3099"/>
              <a:ext cx="38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b="1">
                  <a:solidFill>
                    <a:srgbClr val="FF00FF"/>
                  </a:solidFill>
                </a:rPr>
                <a:t>128</a:t>
              </a:r>
            </a:p>
          </p:txBody>
        </p:sp>
      </p:grpSp>
      <p:grpSp>
        <p:nvGrpSpPr>
          <p:cNvPr id="66723" name="Group 163"/>
          <p:cNvGrpSpPr>
            <a:grpSpLocks/>
          </p:cNvGrpSpPr>
          <p:nvPr/>
        </p:nvGrpSpPr>
        <p:grpSpPr bwMode="auto">
          <a:xfrm>
            <a:off x="7848600" y="4762500"/>
            <a:ext cx="704850" cy="666750"/>
            <a:chOff x="2988" y="3000"/>
            <a:chExt cx="444" cy="420"/>
          </a:xfrm>
        </p:grpSpPr>
        <p:sp>
          <p:nvSpPr>
            <p:cNvPr id="66724" name="Freeform 164"/>
            <p:cNvSpPr>
              <a:spLocks/>
            </p:cNvSpPr>
            <p:nvPr/>
          </p:nvSpPr>
          <p:spPr bwMode="auto">
            <a:xfrm>
              <a:off x="2988" y="3000"/>
              <a:ext cx="444" cy="420"/>
            </a:xfrm>
            <a:custGeom>
              <a:avLst/>
              <a:gdLst>
                <a:gd name="T0" fmla="*/ 340 w 680"/>
                <a:gd name="T1" fmla="*/ 0 h 646"/>
                <a:gd name="T2" fmla="*/ 445 w 680"/>
                <a:gd name="T3" fmla="*/ 212 h 646"/>
                <a:gd name="T4" fmla="*/ 680 w 680"/>
                <a:gd name="T5" fmla="*/ 247 h 646"/>
                <a:gd name="T6" fmla="*/ 510 w 680"/>
                <a:gd name="T7" fmla="*/ 412 h 646"/>
                <a:gd name="T8" fmla="*/ 550 w 680"/>
                <a:gd name="T9" fmla="*/ 646 h 646"/>
                <a:gd name="T10" fmla="*/ 340 w 680"/>
                <a:gd name="T11" fmla="*/ 536 h 646"/>
                <a:gd name="T12" fmla="*/ 130 w 680"/>
                <a:gd name="T13" fmla="*/ 646 h 646"/>
                <a:gd name="T14" fmla="*/ 170 w 680"/>
                <a:gd name="T15" fmla="*/ 412 h 646"/>
                <a:gd name="T16" fmla="*/ 0 w 680"/>
                <a:gd name="T17" fmla="*/ 247 h 646"/>
                <a:gd name="T18" fmla="*/ 235 w 680"/>
                <a:gd name="T19" fmla="*/ 212 h 646"/>
                <a:gd name="T20" fmla="*/ 340 w 680"/>
                <a:gd name="T21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0" h="646">
                  <a:moveTo>
                    <a:pt x="340" y="0"/>
                  </a:moveTo>
                  <a:lnTo>
                    <a:pt x="445" y="212"/>
                  </a:lnTo>
                  <a:lnTo>
                    <a:pt x="680" y="247"/>
                  </a:lnTo>
                  <a:lnTo>
                    <a:pt x="510" y="412"/>
                  </a:lnTo>
                  <a:lnTo>
                    <a:pt x="550" y="646"/>
                  </a:lnTo>
                  <a:lnTo>
                    <a:pt x="340" y="536"/>
                  </a:lnTo>
                  <a:lnTo>
                    <a:pt x="130" y="646"/>
                  </a:lnTo>
                  <a:lnTo>
                    <a:pt x="170" y="412"/>
                  </a:lnTo>
                  <a:lnTo>
                    <a:pt x="0" y="247"/>
                  </a:lnTo>
                  <a:lnTo>
                    <a:pt x="235" y="212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CCFFCC"/>
            </a:solidFill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25" name="Text Box 165"/>
            <p:cNvSpPr txBox="1">
              <a:spLocks noChangeArrowheads="1"/>
            </p:cNvSpPr>
            <p:nvPr/>
          </p:nvSpPr>
          <p:spPr bwMode="auto">
            <a:xfrm>
              <a:off x="3012" y="3099"/>
              <a:ext cx="38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b="1">
                  <a:solidFill>
                    <a:srgbClr val="FF00FF"/>
                  </a:solidFill>
                </a:rPr>
                <a:t>128</a:t>
              </a:r>
            </a:p>
          </p:txBody>
        </p:sp>
      </p:grpSp>
      <p:sp>
        <p:nvSpPr>
          <p:cNvPr id="66727" name="Text Box 167"/>
          <p:cNvSpPr txBox="1">
            <a:spLocks noChangeArrowheads="1"/>
          </p:cNvSpPr>
          <p:nvPr/>
        </p:nvSpPr>
        <p:spPr bwMode="auto">
          <a:xfrm>
            <a:off x="1676400" y="5729288"/>
            <a:ext cx="5487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9900"/>
                </a:solidFill>
              </a:rPr>
              <a:t>VËy </a:t>
            </a:r>
            <a:r>
              <a:rPr lang="en-US" sz="36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(a + b) + c = a + (b +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6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6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6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6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6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6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6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6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6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6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6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66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6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6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6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000"/>
                                        <p:tgtEl>
                                          <p:spTgt spid="6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66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66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66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6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97" dur="500"/>
                                        <p:tgtEl>
                                          <p:spTgt spid="66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30" grpId="0"/>
      <p:bldP spid="66631" grpId="0"/>
      <p:bldP spid="66632" grpId="0"/>
      <p:bldP spid="66633" grpId="0"/>
      <p:bldP spid="66635" grpId="0"/>
      <p:bldP spid="66636" grpId="0"/>
      <p:bldP spid="66637" grpId="0"/>
      <p:bldP spid="66638" grpId="0"/>
      <p:bldP spid="66639" grpId="0"/>
      <p:bldP spid="66673" grpId="0"/>
      <p:bldP spid="66674" grpId="0"/>
      <p:bldP spid="66675" grpId="0"/>
      <p:bldP spid="66676" grpId="0"/>
      <p:bldP spid="66677" grpId="0"/>
      <p:bldP spid="66678" grpId="0"/>
      <p:bldP spid="66679" grpId="0"/>
      <p:bldP spid="66680" grpId="0"/>
      <p:bldP spid="66681" grpId="0"/>
      <p:bldP spid="66704" grpId="0" animBg="1"/>
      <p:bldP spid="6670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1295400" y="2971800"/>
            <a:ext cx="7620000" cy="1828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900">
                <a:solidFill>
                  <a:srgbClr val="0000FF"/>
                </a:solidFill>
              </a:rPr>
              <a:t>Coi a lµ sè h¹ng thø nhÊt, b lµ sè h¹ng thø 2, 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900">
                <a:solidFill>
                  <a:srgbClr val="0000FF"/>
                </a:solidFill>
              </a:rPr>
              <a:t>c lµ sè h¹ng thø 3. H·y ph¸t biÓu tÝnh chÊt kÕt hîp.</a:t>
            </a: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1295400" y="2971800"/>
            <a:ext cx="7620000" cy="1828800"/>
          </a:xfrm>
          <a:prstGeom prst="flowChartAlternateProcess">
            <a:avLst/>
          </a:prstGeom>
          <a:solidFill>
            <a:srgbClr val="0000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900">
                <a:effectLst>
                  <a:outerShdw blurRad="38100" dist="38100" dir="2700000" algn="tl">
                    <a:srgbClr val="000000"/>
                  </a:outerShdw>
                </a:effectLst>
              </a:rPr>
              <a:t>Khi céng mét tæng 2 sè víi sè thø 3, ta cã thÓ 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900">
                <a:effectLst>
                  <a:outerShdw blurRad="38100" dist="38100" dir="2700000" algn="tl">
                    <a:srgbClr val="000000"/>
                  </a:outerShdw>
                </a:effectLst>
              </a:rPr>
              <a:t>céng sè thø nhÊt víi tæng cña sè thø 2 vµ sè thø 3. </a:t>
            </a:r>
            <a:endParaRPr lang="en-US" sz="2900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2743200" y="1828800"/>
            <a:ext cx="4610100" cy="6413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 + b) + c = a + (b + c)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263525" y="5119688"/>
            <a:ext cx="848677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i="1" u="sng">
                <a:solidFill>
                  <a:srgbClr val="33CC33"/>
                </a:solidFill>
              </a:rPr>
              <a:t>Chó ý</a:t>
            </a:r>
            <a:r>
              <a:rPr lang="en-US" sz="2400">
                <a:solidFill>
                  <a:srgbClr val="33CC33"/>
                </a:solidFill>
              </a:rPr>
              <a:t>:    Ta cã thÓ tÝnh gi¸ trÞ cña biÓu thøc d¹ng </a:t>
            </a:r>
            <a:r>
              <a:rPr lang="en-US" sz="2400">
                <a:solidFill>
                  <a:srgbClr val="0000FF"/>
                </a:solidFill>
              </a:rPr>
              <a:t>a + b + c</a:t>
            </a:r>
            <a:r>
              <a:rPr lang="en-US" sz="2400">
                <a:solidFill>
                  <a:srgbClr val="33CC33"/>
                </a:solidFill>
              </a:rPr>
              <a:t> nh­  sau:</a:t>
            </a:r>
          </a:p>
          <a:p>
            <a:pPr algn="ctr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a + b + c = (a + b) + c = a + (b + 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8" grpId="0" animBg="1"/>
      <p:bldP spid="69638" grpId="1" animBg="1"/>
      <p:bldP spid="69639" grpId="0" animBg="1"/>
      <p:bldP spid="69640" grpId="0" animBg="1"/>
      <p:bldP spid="696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1219200" y="1600200"/>
            <a:ext cx="4038600" cy="3276600"/>
          </a:xfrm>
          <a:prstGeom prst="cloudCallout">
            <a:avLst>
              <a:gd name="adj1" fmla="val 73625"/>
              <a:gd name="adj2" fmla="val -9255"/>
            </a:avLst>
          </a:prstGeom>
          <a:solidFill>
            <a:srgbClr val="FFFF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280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5638800" y="3886200"/>
            <a:ext cx="2514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8000"/>
                </a:solidFill>
              </a:rPr>
              <a:t>= 45 + 100</a:t>
            </a:r>
            <a:endParaRPr lang="en-US" sz="1600">
              <a:solidFill>
                <a:srgbClr val="008000"/>
              </a:solidFill>
            </a:endParaRP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5618163" y="4606925"/>
            <a:ext cx="1828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8000"/>
                </a:solidFill>
              </a:rPr>
              <a:t>= 145</a:t>
            </a: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5486400" y="3200400"/>
            <a:ext cx="3505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8000"/>
                </a:solidFill>
              </a:rPr>
              <a:t>= 45+ (23 + 77)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5638800" y="2438400"/>
            <a:ext cx="3505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45 + 23 + 77</a:t>
            </a:r>
            <a:endParaRPr lang="en-US" sz="2800">
              <a:solidFill>
                <a:srgbClr val="008000"/>
              </a:solidFill>
            </a:endParaRP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1538288" y="2160588"/>
            <a:ext cx="3370262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8000"/>
                </a:solidFill>
              </a:rPr>
              <a:t>VËn dông </a:t>
            </a:r>
            <a:r>
              <a:rPr lang="en-US" sz="2800" b="1">
                <a:solidFill>
                  <a:srgbClr val="0000FF"/>
                </a:solidFill>
              </a:rPr>
              <a:t>tÝnh chÊt kÕt hîp</a:t>
            </a:r>
            <a:r>
              <a:rPr lang="en-US" sz="2800" b="1">
                <a:solidFill>
                  <a:srgbClr val="008000"/>
                </a:solidFill>
              </a:rPr>
              <a:t> cña phÐp céng ®Ó tÝnh nhanh biÓu thøc: </a:t>
            </a:r>
          </a:p>
          <a:p>
            <a:pPr algn="ctr"/>
            <a:r>
              <a:rPr lang="en-US" sz="2800" b="1">
                <a:solidFill>
                  <a:srgbClr val="0000FF"/>
                </a:solidFill>
              </a:rPr>
              <a:t>45 + 23 + 77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2" grpId="0" animBg="1"/>
      <p:bldP spid="70665" grpId="0"/>
      <p:bldP spid="70666" grpId="0"/>
      <p:bldP spid="70667" grpId="0"/>
      <p:bldP spid="70668" grpId="0"/>
      <p:bldP spid="706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7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57250" y="2506663"/>
            <a:ext cx="3810000" cy="2438400"/>
          </a:xfrm>
          <a:prstGeom prst="roundRect">
            <a:avLst>
              <a:gd name="adj" fmla="val 16667"/>
            </a:avLst>
          </a:prstGeom>
          <a:solidFill>
            <a:srgbClr val="33CC33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C¸ch 1: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4367 + 199 + 501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(4367 + 199) + 501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4566 + 501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5067 </a:t>
            </a:r>
            <a:endParaRPr lang="en-US" sz="3200"/>
          </a:p>
        </p:txBody>
      </p:sp>
      <p:sp>
        <p:nvSpPr>
          <p:cNvPr id="71688" name="AutoShap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124450" y="2506663"/>
            <a:ext cx="3810000" cy="2438400"/>
          </a:xfrm>
          <a:prstGeom prst="roundRect">
            <a:avLst>
              <a:gd name="adj" fmla="val 16667"/>
            </a:avLst>
          </a:prstGeom>
          <a:solidFill>
            <a:srgbClr val="33CC33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C¸ch 2: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4367 + 199 + 501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 4367 + (199 + 501)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4367 + 700</a:t>
            </a:r>
          </a:p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= 5067</a:t>
            </a:r>
            <a:endParaRPr lang="en-US" sz="3200"/>
          </a:p>
        </p:txBody>
      </p:sp>
      <p:sp>
        <p:nvSpPr>
          <p:cNvPr id="71693" name="AutoShape 13"/>
          <p:cNvSpPr>
            <a:spLocks noChangeArrowheads="1"/>
          </p:cNvSpPr>
          <p:nvPr/>
        </p:nvSpPr>
        <p:spPr bwMode="auto">
          <a:xfrm>
            <a:off x="2381250" y="1800225"/>
            <a:ext cx="5105400" cy="762000"/>
          </a:xfrm>
          <a:prstGeom prst="flowChartTerminator">
            <a:avLst/>
          </a:prstGeom>
          <a:solidFill>
            <a:srgbClr val="FFD93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4367 + 199 + 501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1471613" y="1204913"/>
            <a:ext cx="75279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0000FF"/>
                </a:solidFill>
              </a:rPr>
              <a:t>TÝnh gi¸ trÞ cña biÓu thøc b»ng c¸ch thuËn tiÖn nhÊt</a:t>
            </a:r>
            <a:endParaRPr lang="en-US" sz="2600">
              <a:solidFill>
                <a:srgbClr val="0000FF"/>
              </a:solidFill>
            </a:endParaRPr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3124200" y="381000"/>
            <a:ext cx="24431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99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71697" name="Rectangle 17"/>
          <p:cNvSpPr>
            <a:spLocks noChangeArrowheads="1"/>
          </p:cNvSpPr>
          <p:nvPr/>
        </p:nvSpPr>
        <p:spPr bwMode="auto">
          <a:xfrm>
            <a:off x="1281113" y="5138738"/>
            <a:ext cx="7391400" cy="13509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8000"/>
                </a:solidFill>
              </a:rPr>
              <a:t>V× khi ¸p dông tÝnh chÊt kÕt hîp cña</a:t>
            </a:r>
          </a:p>
          <a:p>
            <a:pPr algn="ctr"/>
            <a:r>
              <a:rPr lang="en-US" sz="2800">
                <a:solidFill>
                  <a:srgbClr val="008000"/>
                </a:solidFill>
              </a:rPr>
              <a:t> phÐp céng ta ®­îc kÕt qu¶ cña lÇn céng thø </a:t>
            </a:r>
          </a:p>
          <a:p>
            <a:pPr algn="ctr"/>
            <a:r>
              <a:rPr lang="en-US" sz="2800">
                <a:solidFill>
                  <a:srgbClr val="008000"/>
                </a:solidFill>
              </a:rPr>
              <a:t>nhÊt lµ sè trßn chôc ( trßn tr¨m, trßn ngh×n…)</a:t>
            </a:r>
          </a:p>
        </p:txBody>
      </p:sp>
      <p:sp>
        <p:nvSpPr>
          <p:cNvPr id="71696" name="AutoShape 16"/>
          <p:cNvSpPr>
            <a:spLocks noChangeArrowheads="1"/>
          </p:cNvSpPr>
          <p:nvPr/>
        </p:nvSpPr>
        <p:spPr bwMode="auto">
          <a:xfrm>
            <a:off x="1219200" y="5181600"/>
            <a:ext cx="6705600" cy="1447800"/>
          </a:xfrm>
          <a:prstGeom prst="cloudCallout">
            <a:avLst>
              <a:gd name="adj1" fmla="val 5917"/>
              <a:gd name="adj2" fmla="val -89366"/>
            </a:avLst>
          </a:prstGeom>
          <a:solidFill>
            <a:srgbClr val="FFFF99"/>
          </a:solidFill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3000">
                <a:solidFill>
                  <a:srgbClr val="0000FF"/>
                </a:solidFill>
              </a:rPr>
              <a:t>V× sao lµm c¸ch 2 thuËn tiÖn h¬n c¸ch 1?</a:t>
            </a:r>
          </a:p>
        </p:txBody>
      </p: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112713" y="1308100"/>
            <a:ext cx="10191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600" b="1" i="1" u="sng">
                <a:solidFill>
                  <a:srgbClr val="CC00FF"/>
                </a:solidFill>
                <a:latin typeface="Times New Roman" pitchFamily="18" charset="0"/>
              </a:rPr>
              <a:t>Bài 1</a:t>
            </a:r>
            <a:r>
              <a:rPr lang="en-US" sz="2600" b="1" i="1">
                <a:solidFill>
                  <a:srgbClr val="CC00FF"/>
                </a:solidFill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46" dur="5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1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7" grpId="0" animBg="1"/>
      <p:bldP spid="71688" grpId="0" animBg="1"/>
      <p:bldP spid="71693" grpId="0" animBg="1"/>
      <p:bldP spid="71697" grpId="0" animBg="1"/>
      <p:bldP spid="71696" grpId="0" animBg="1"/>
      <p:bldP spid="71696" grpId="1" animBg="1"/>
      <p:bldP spid="716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5181600" y="4083050"/>
            <a:ext cx="3733800" cy="18446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3254 + 146 + 1698 </a:t>
            </a: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=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3254 +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 (146 + 1698)</a:t>
            </a:r>
            <a:endParaRPr lang="en-US" b="1">
              <a:solidFill>
                <a:srgbClr val="C00000"/>
              </a:solidFill>
            </a:endParaRP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 3254 +    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1844      </a:t>
            </a:r>
            <a:r>
              <a:rPr lang="en-US" sz="2400" b="1">
                <a:latin typeface="Arial" charset="0"/>
              </a:rPr>
              <a:t> </a:t>
            </a: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        5098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72726" name="Oval 22"/>
          <p:cNvSpPr>
            <a:spLocks noChangeArrowheads="1"/>
          </p:cNvSpPr>
          <p:nvPr/>
        </p:nvSpPr>
        <p:spPr bwMode="auto">
          <a:xfrm>
            <a:off x="2667000" y="1905000"/>
            <a:ext cx="4038600" cy="762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1447800" y="1263650"/>
            <a:ext cx="75279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0000FF"/>
                </a:solidFill>
              </a:rPr>
              <a:t>TÝnh gi¸ trÞ cña biÓu thøc b»ng c¸ch thuËn tiÖn nhÊt</a:t>
            </a:r>
            <a:endParaRPr lang="en-US" sz="2600">
              <a:solidFill>
                <a:srgbClr val="0000FF"/>
              </a:solidFill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066800" y="2971800"/>
            <a:ext cx="3733800" cy="18446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3254 + 146 + 1698 </a:t>
            </a: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3254 + 146)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+ 1698 </a:t>
            </a: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     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3400      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+ 1698</a:t>
            </a:r>
          </a:p>
          <a:p>
            <a:pPr marL="342900" indent="-342900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           5098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5257800" y="4098925"/>
            <a:ext cx="3429000" cy="18446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4400 + 2148 + 252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4400 +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(2148 + 252)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= 4400 +</a:t>
            </a:r>
            <a:r>
              <a:rPr lang="en-US" sz="2400" b="1">
                <a:latin typeface="Arial" charset="0"/>
              </a:rPr>
              <a:t>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2400</a:t>
            </a:r>
            <a:r>
              <a:rPr lang="en-US" sz="2400" b="1">
                <a:latin typeface="Arial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6800 </a:t>
            </a:r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3276600" y="2036763"/>
            <a:ext cx="290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9900"/>
                </a:solidFill>
              </a:rPr>
              <a:t>3254 + 146 + 1698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1128713" y="2971800"/>
            <a:ext cx="3429000" cy="18446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4400 + 2148 + 252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4400 +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2148)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+ 252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6548  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+ 252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6800 </a:t>
            </a:r>
          </a:p>
        </p:txBody>
      </p:sp>
      <p:sp>
        <p:nvSpPr>
          <p:cNvPr id="72728" name="Text Box 24"/>
          <p:cNvSpPr txBox="1">
            <a:spLocks noChangeArrowheads="1"/>
          </p:cNvSpPr>
          <p:nvPr/>
        </p:nvSpPr>
        <p:spPr bwMode="auto">
          <a:xfrm>
            <a:off x="3221038" y="2057400"/>
            <a:ext cx="290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9900"/>
                </a:solidFill>
              </a:rPr>
              <a:t>4400 + 2148 + 252</a:t>
            </a:r>
          </a:p>
        </p:txBody>
      </p:sp>
      <p:sp>
        <p:nvSpPr>
          <p:cNvPr id="72729" name="Text Box 25"/>
          <p:cNvSpPr txBox="1">
            <a:spLocks noChangeArrowheads="1"/>
          </p:cNvSpPr>
          <p:nvPr/>
        </p:nvSpPr>
        <p:spPr bwMode="auto">
          <a:xfrm>
            <a:off x="3200400" y="2057400"/>
            <a:ext cx="272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9900"/>
                </a:solidFill>
              </a:rPr>
              <a:t>921 + 898 + 2079</a:t>
            </a: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1219200" y="2971800"/>
            <a:ext cx="3429000" cy="18446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921 + 898 + 2079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(921 + 898)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+ 2079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1819 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+ 2079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3898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5334000" y="4098925"/>
            <a:ext cx="3429000" cy="18446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921 + 898 + 2079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(921 + 2079)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+ 898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3000  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+ 898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3898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219200" y="2971800"/>
            <a:ext cx="3429000" cy="18446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1255 + 436 + 145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(1255 + 145)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+ 436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1400  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+ 436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1836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5334000" y="4098925"/>
            <a:ext cx="3429000" cy="18446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1255 + 436 + 145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1255 +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 (436 + 145)</a:t>
            </a:r>
            <a:endParaRPr lang="en-US" sz="2400" b="1">
              <a:solidFill>
                <a:srgbClr val="0000FF"/>
              </a:solidFill>
              <a:latin typeface=".VnArial" pitchFamily="34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1255 +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581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=  1836</a:t>
            </a:r>
          </a:p>
        </p:txBody>
      </p:sp>
      <p:sp>
        <p:nvSpPr>
          <p:cNvPr id="72734" name="Text Box 30"/>
          <p:cNvSpPr txBox="1">
            <a:spLocks noChangeArrowheads="1"/>
          </p:cNvSpPr>
          <p:nvPr/>
        </p:nvSpPr>
        <p:spPr bwMode="auto">
          <a:xfrm>
            <a:off x="3276600" y="2057400"/>
            <a:ext cx="272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9900"/>
                </a:solidFill>
              </a:rPr>
              <a:t>1255 + 436 + 145</a:t>
            </a: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1219200" y="3048000"/>
            <a:ext cx="3429000" cy="18446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467 + 999 + 9533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(467 + 9533)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+ 999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10 000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+ 999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10 999</a:t>
            </a: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5334000" y="4098925"/>
            <a:ext cx="3429000" cy="18446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b="1">
                <a:solidFill>
                  <a:srgbClr val="0000FF"/>
                </a:solidFill>
                <a:latin typeface=".VnArial" pitchFamily="34" charset="0"/>
              </a:rPr>
              <a:t>   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467 + 999 + 9533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= </a:t>
            </a:r>
            <a:r>
              <a:rPr lang="en-US" sz="2400" b="1">
                <a:solidFill>
                  <a:srgbClr val="C00000"/>
                </a:solidFill>
                <a:latin typeface=".VnArial" pitchFamily="34" charset="0"/>
              </a:rPr>
              <a:t>(467 + 999)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 + 9533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     </a:t>
            </a:r>
            <a:r>
              <a:rPr lang="en-US" sz="2400" b="1">
                <a:solidFill>
                  <a:srgbClr val="C00000"/>
                </a:solidFill>
                <a:latin typeface="Arial" charset="0"/>
              </a:rPr>
              <a:t>1466     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+ 9533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 =  10 999</a:t>
            </a:r>
          </a:p>
        </p:txBody>
      </p:sp>
      <p:sp>
        <p:nvSpPr>
          <p:cNvPr id="72737" name="Text Box 33"/>
          <p:cNvSpPr txBox="1">
            <a:spLocks noChangeArrowheads="1"/>
          </p:cNvSpPr>
          <p:nvPr/>
        </p:nvSpPr>
        <p:spPr bwMode="auto">
          <a:xfrm>
            <a:off x="3276600" y="2057400"/>
            <a:ext cx="272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9900"/>
                </a:solidFill>
              </a:rPr>
              <a:t>467 + 999 + 9533</a:t>
            </a:r>
          </a:p>
        </p:txBody>
      </p:sp>
      <p:sp>
        <p:nvSpPr>
          <p:cNvPr id="72724" name="AutoShape 20"/>
          <p:cNvSpPr>
            <a:spLocks noChangeArrowheads="1"/>
          </p:cNvSpPr>
          <p:nvPr/>
        </p:nvSpPr>
        <p:spPr bwMode="auto">
          <a:xfrm>
            <a:off x="4724400" y="3473450"/>
            <a:ext cx="990600" cy="914400"/>
          </a:xfrm>
          <a:prstGeom prst="star5">
            <a:avLst/>
          </a:prstGeom>
          <a:solidFill>
            <a:srgbClr val="0066FF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/>
              <a:t>2</a:t>
            </a:r>
          </a:p>
        </p:txBody>
      </p:sp>
      <p:sp>
        <p:nvSpPr>
          <p:cNvPr id="72723" name="AutoShape 19"/>
          <p:cNvSpPr>
            <a:spLocks noChangeArrowheads="1"/>
          </p:cNvSpPr>
          <p:nvPr/>
        </p:nvSpPr>
        <p:spPr bwMode="auto">
          <a:xfrm>
            <a:off x="609600" y="2438400"/>
            <a:ext cx="990600" cy="914400"/>
          </a:xfrm>
          <a:prstGeom prst="star5">
            <a:avLst/>
          </a:prstGeom>
          <a:solidFill>
            <a:srgbClr val="0066FF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/>
              <a:t>1</a:t>
            </a:r>
          </a:p>
        </p:txBody>
      </p:sp>
      <p:sp>
        <p:nvSpPr>
          <p:cNvPr id="72738" name="Text Box 34"/>
          <p:cNvSpPr txBox="1">
            <a:spLocks noChangeArrowheads="1"/>
          </p:cNvSpPr>
          <p:nvPr/>
        </p:nvSpPr>
        <p:spPr bwMode="auto">
          <a:xfrm>
            <a:off x="112713" y="1308100"/>
            <a:ext cx="10191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600" b="1" i="1" u="sng">
                <a:solidFill>
                  <a:srgbClr val="CC00FF"/>
                </a:solidFill>
                <a:latin typeface="Times New Roman" pitchFamily="18" charset="0"/>
              </a:rPr>
              <a:t>Bài 1</a:t>
            </a:r>
            <a:r>
              <a:rPr lang="en-US" sz="2600" b="1" i="1">
                <a:solidFill>
                  <a:srgbClr val="CC00FF"/>
                </a:solidFill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4" dur="indefinite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727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2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5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2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72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72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0" dur="500"/>
                                        <p:tgtEl>
                                          <p:spTgt spid="72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72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72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5" grpId="1" animBg="1"/>
      <p:bldP spid="5125" grpId="2" animBg="1"/>
      <p:bldP spid="72726" grpId="0" animBg="1"/>
      <p:bldP spid="2" grpId="0" animBg="1"/>
      <p:bldP spid="2" grpId="1" animBg="1"/>
      <p:bldP spid="2" grpId="2" animBg="1"/>
      <p:bldP spid="5133" grpId="0" animBg="1"/>
      <p:bldP spid="5133" grpId="1" animBg="1"/>
      <p:bldP spid="5133" grpId="2" animBg="1"/>
      <p:bldP spid="72725" grpId="0"/>
      <p:bldP spid="72725" grpId="1"/>
      <p:bldP spid="3" grpId="0" animBg="1"/>
      <p:bldP spid="3" grpId="1" animBg="1"/>
      <p:bldP spid="3" grpId="2" animBg="1"/>
      <p:bldP spid="72728" grpId="0"/>
      <p:bldP spid="72728" grpId="1"/>
      <p:bldP spid="72729" grpId="0"/>
      <p:bldP spid="72729" grpId="1"/>
      <p:bldP spid="4" grpId="0" animBg="1"/>
      <p:bldP spid="4" grpId="1" animBg="1"/>
      <p:bldP spid="4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72734" grpId="0"/>
      <p:bldP spid="72734" grpId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72737" grpId="0"/>
      <p:bldP spid="72737" grpId="1"/>
      <p:bldP spid="72724" grpId="0" animBg="1"/>
      <p:bldP spid="72723" grpId="1" animBg="1"/>
      <p:bldP spid="727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f1349985f97a475b6981e2c24306f5ccd3c8acf"/>
</p:tagLst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942</TotalTime>
  <Words>1009</Words>
  <Application>Microsoft Office PowerPoint</Application>
  <PresentationFormat>On-screen Show (4:3)</PresentationFormat>
  <Paragraphs>179</Paragraphs>
  <Slides>13</Slides>
  <Notes>11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.VnTime</vt:lpstr>
      <vt:lpstr>Times New Roman</vt:lpstr>
      <vt:lpstr>Wingdings</vt:lpstr>
      <vt:lpstr>.VnTimeH</vt:lpstr>
      <vt:lpstr>.VnArial</vt:lpstr>
      <vt:lpstr>Stream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UBDSGDTE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Bµi 35: TÝnh chÊt kÕt hîp cña phÐp céng</dc:title>
  <dc:creator>Hai Nam</dc:creator>
  <cp:lastModifiedBy>Nga</cp:lastModifiedBy>
  <cp:revision>165</cp:revision>
  <dcterms:created xsi:type="dcterms:W3CDTF">2007-04-24T13:27:36Z</dcterms:created>
  <dcterms:modified xsi:type="dcterms:W3CDTF">2016-10-09T14:04:05Z</dcterms:modified>
</cp:coreProperties>
</file>