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80" r:id="rId2"/>
    <p:sldId id="281" r:id="rId3"/>
    <p:sldId id="282" r:id="rId4"/>
    <p:sldId id="307" r:id="rId5"/>
    <p:sldId id="283" r:id="rId6"/>
    <p:sldId id="308" r:id="rId7"/>
    <p:sldId id="284" r:id="rId8"/>
    <p:sldId id="286" r:id="rId9"/>
    <p:sldId id="304" r:id="rId10"/>
    <p:sldId id="303" r:id="rId11"/>
    <p:sldId id="302" r:id="rId12"/>
    <p:sldId id="305" r:id="rId13"/>
    <p:sldId id="306" r:id="rId14"/>
    <p:sldId id="291" r:id="rId15"/>
    <p:sldId id="293" r:id="rId16"/>
    <p:sldId id="301" r:id="rId17"/>
  </p:sldIdLst>
  <p:sldSz cx="9144000" cy="5715000" type="screen16x10"/>
  <p:notesSz cx="6858000" cy="9144000"/>
  <p:embeddedFontLst>
    <p:embeddedFont>
      <p:font typeface="VNI-Juni" pitchFamily="2" charset="0"/>
      <p:regular r:id="rId19"/>
    </p:embeddedFont>
    <p:embeddedFont>
      <p:font typeface="Calibri" pitchFamily="34" charset="0"/>
      <p:regular r:id="rId20"/>
      <p:bold r:id="rId21"/>
      <p:italic r:id="rId22"/>
      <p:boldItalic r:id="rId23"/>
    </p:embeddedFont>
    <p:embeddedFont>
      <p:font typeface="宋体" pitchFamily="2" charset="-122"/>
      <p:regular r:id="rId24"/>
    </p:embeddedFont>
    <p:embeddedFont>
      <p:font typeface=".VnTifani Heavy" pitchFamily="34" charset="0"/>
      <p:regular r:id="rId25"/>
    </p:embeddedFont>
    <p:embeddedFont>
      <p:font typeface=".VnAvant" pitchFamily="34" charset="0"/>
      <p:regular r:id="rId26"/>
      <p:bold r:id="rId27"/>
      <p:italic r:id="rId28"/>
      <p:boldItalic r:id="rId29"/>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99"/>
    <a:srgbClr val="FF33CC"/>
    <a:srgbClr val="FF0066"/>
    <a:srgbClr val="FF66CC"/>
    <a:srgbClr val="FF66FF"/>
    <a:srgbClr val="0066CC"/>
    <a:srgbClr val="FFCCFF"/>
    <a:srgbClr val="99FF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074" y="-31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8/23/2020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7</a:t>
            </a:fld>
            <a:endParaRPr lang="en-US"/>
          </a:p>
        </p:txBody>
      </p:sp>
    </p:spTree>
    <p:extLst>
      <p:ext uri="{BB962C8B-B14F-4D97-AF65-F5344CB8AC3E}">
        <p14:creationId xmlns:p14="http://schemas.microsoft.com/office/powerpoint/2010/main" val="198824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8</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9</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10</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11</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12</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13</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14</a:t>
            </a:fld>
            <a:endParaRPr lang="en-US"/>
          </a:p>
        </p:txBody>
      </p:sp>
    </p:spTree>
    <p:extLst>
      <p:ext uri="{BB962C8B-B14F-4D97-AF65-F5344CB8AC3E}">
        <p14:creationId xmlns:p14="http://schemas.microsoft.com/office/powerpoint/2010/main" val="312246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21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2020/8/23</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jp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tags" Target="../tags/tag3.xml"/><Relationship Id="rId7" Type="http://schemas.openxmlformats.org/officeDocument/2006/relationships/audio" Target="../media/audio2.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7.jpg"/><Relationship Id="rId7"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726875"/>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BÀI GIẢNG SOẠN THẢO THEO BỘ SÁCH: CÁNH DIỀU</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1981200" y="1816396"/>
            <a:ext cx="49620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TIẾNG VIỆT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5164" y="3449045"/>
            <a:ext cx="2656386" cy="2018619"/>
          </a:xfrm>
          <a:prstGeom prst="rect">
            <a:avLst/>
          </a:prstGeom>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230883" y="3872592"/>
            <a:ext cx="8667720" cy="954107"/>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Tr­ưíc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nuèt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måi</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chu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mâm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i="1" dirty="0" smtClean="0">
                <a:solidFill>
                  <a:srgbClr val="006600"/>
                </a:solidFill>
                <a:latin typeface=".VnAvant" pitchFamily="34" charset="0"/>
              </a:rPr>
              <a:t>Hu! Hu! </a:t>
            </a:r>
            <a:r>
              <a:rPr lang="en-US" sz="2800" b="1" dirty="0" smtClean="0">
                <a:solidFill>
                  <a:srgbClr val="006600"/>
                </a:solidFill>
                <a:latin typeface=".VnAvant" pitchFamily="34" charset="0"/>
              </a:rPr>
              <a:t>®Ó </a:t>
            </a:r>
            <a:r>
              <a:rPr lang="en-US" sz="2800" b="1" dirty="0" err="1" smtClean="0">
                <a:solidFill>
                  <a:srgbClr val="006600"/>
                </a:solidFill>
                <a:latin typeface=".VnAvant" pitchFamily="34" charset="0"/>
              </a:rPr>
              <a:t>däa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cho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vui</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84" y="1171720"/>
            <a:ext cx="3089543" cy="248380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b¶o</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anh</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i="1" dirty="0" smtClean="0">
                <a:solidFill>
                  <a:srgbClr val="006600"/>
                </a:solidFill>
                <a:latin typeface=".VnAvant" pitchFamily="34" charset="0"/>
              </a:rPr>
              <a:t>Hu! Hu! </a:t>
            </a:r>
            <a:r>
              <a:rPr lang="en-US" sz="2800" b="1" dirty="0" err="1" smtClean="0">
                <a:solidFill>
                  <a:srgbClr val="006600"/>
                </a:solidFill>
                <a:latin typeface=".VnAvant" pitchFamily="34" charset="0"/>
              </a:rPr>
              <a:t>Th</a:t>
            </a:r>
            <a:r>
              <a:rPr lang="en-US" sz="2800" b="1" dirty="0" smtClean="0">
                <a:solidFill>
                  <a:srgbClr val="006600"/>
                </a:solidFill>
                <a:latin typeface=".VnAvant" pitchFamily="34" charset="0"/>
              </a:rPr>
              <a:t>× ch¼ng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g× ®¸</a:t>
            </a:r>
            <a:r>
              <a:rPr lang="en-US" sz="2800" b="1" dirty="0" err="1" smtClean="0">
                <a:solidFill>
                  <a:srgbClr val="006600"/>
                </a:solidFill>
                <a:latin typeface=".VnAvant" pitchFamily="34" charset="0"/>
              </a:rPr>
              <a:t>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sî</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anh</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ph¶I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i="1" dirty="0" err="1" smtClean="0">
                <a:solidFill>
                  <a:srgbClr val="006600"/>
                </a:solidFill>
                <a:latin typeface=".VnAvant" pitchFamily="34" charset="0"/>
              </a:rPr>
              <a:t>Ha!Ha</a:t>
            </a:r>
            <a:r>
              <a:rPr lang="en-US" sz="2800" b="1" i="1" dirty="0" smtClean="0">
                <a:solidFill>
                  <a:srgbClr val="006600"/>
                </a:solidFill>
                <a:latin typeface=".VnAvant" pitchFamily="34" charset="0"/>
              </a:rPr>
              <a:t>! </a:t>
            </a:r>
            <a:r>
              <a:rPr lang="en-US" sz="2800" b="1" dirty="0" err="1" smtClean="0">
                <a:solidFill>
                  <a:srgbClr val="006600"/>
                </a:solidFill>
                <a:latin typeface=".VnAvant" pitchFamily="34" charset="0"/>
              </a:rPr>
              <a:t>Th</a:t>
            </a:r>
            <a:r>
              <a:rPr lang="en-US" sz="2800" b="1" dirty="0" smtClean="0">
                <a:solidFill>
                  <a:srgbClr val="006600"/>
                </a:solidFill>
                <a:latin typeface=".VnAvant" pitchFamily="34" charset="0"/>
              </a:rPr>
              <a:t>× may </a:t>
            </a:r>
            <a:r>
              <a:rPr lang="en-US" sz="2800" b="1" dirty="0" err="1" smtClean="0">
                <a:solidFill>
                  <a:srgbClr val="006600"/>
                </a:solidFill>
                <a:latin typeface=".VnAvant" pitchFamily="34" charset="0"/>
              </a:rPr>
              <a:t>ra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däa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îc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t«i</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499" y="1072240"/>
            <a:ext cx="3223064" cy="267477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30038"/>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8" y="946150"/>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954107"/>
          </a:xfrm>
          <a:prstGeom prst="rect">
            <a:avLst/>
          </a:prstGeom>
          <a:noFill/>
        </p:spPr>
        <p:txBody>
          <a:bodyPr wrap="square" rtlCol="0">
            <a:spAutoFit/>
          </a:bodyPr>
          <a:lstStyle/>
          <a:p>
            <a:pPr algn="just"/>
            <a:r>
              <a:rPr lang="en-US" sz="2800" b="1" dirty="0" smtClean="0">
                <a:solidFill>
                  <a:srgbClr val="006600"/>
                </a:solidFill>
                <a:latin typeface=".VnAvant" pitchFamily="34" charset="0"/>
              </a:rPr>
              <a:t>Con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ngèc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lËp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tøc</a:t>
            </a:r>
            <a:r>
              <a:rPr lang="en-US" sz="2800" b="1" dirty="0" smtClean="0">
                <a:solidFill>
                  <a:srgbClr val="006600"/>
                </a:solidFill>
                <a:latin typeface=".VnAvant" pitchFamily="34" charset="0"/>
              </a:rPr>
              <a:t> h¸ to </a:t>
            </a:r>
            <a:r>
              <a:rPr lang="en-US" sz="2800" b="1" dirty="0" err="1" smtClean="0">
                <a:solidFill>
                  <a:srgbClr val="006600"/>
                </a:solidFill>
                <a:latin typeface=".VnAvant" pitchFamily="34" charset="0"/>
              </a:rPr>
              <a:t>miÖng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Ha!Ha</a:t>
            </a:r>
            <a:r>
              <a:rPr lang="en-US" sz="2800" b="1" dirty="0" smtClean="0">
                <a:solidFill>
                  <a:srgbClr val="006600"/>
                </a:solidFill>
                <a:latin typeface=".VnAvant" pitchFamily="34" charset="0"/>
              </a:rPr>
              <a:t>! </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675" y="1157989"/>
            <a:ext cx="3082582" cy="242131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20730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8" y="946150"/>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954107"/>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ChØ</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îi</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Ha!Ha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lËp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tøc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nh¶y</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khái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måm</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ch¹y </a:t>
            </a:r>
            <a:r>
              <a:rPr lang="en-US" sz="2800" b="1" dirty="0" err="1" smtClean="0">
                <a:solidFill>
                  <a:srgbClr val="006600"/>
                </a:solidFill>
                <a:latin typeface=".VnAvant" pitchFamily="34" charset="0"/>
              </a:rPr>
              <a:t>biÕn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vµo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rõng</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127" y="1106239"/>
            <a:ext cx="3279016" cy="264815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516834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LUẬN NHÓM</a:t>
            </a:r>
            <a:endParaRPr lang="en-US"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119742" y="1547830"/>
            <a:ext cx="5386388" cy="2298455"/>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en-US" sz="3200" dirty="0" err="1" smtClean="0">
                <a:solidFill>
                  <a:srgbClr val="FFFF00"/>
                </a:solidFill>
                <a:latin typeface=".VnAvant" pitchFamily="34" charset="0"/>
              </a:rPr>
              <a:t>Em</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h·y</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kÓ</a:t>
            </a:r>
            <a:r>
              <a:rPr lang="en-US" sz="3200" dirty="0" smtClean="0">
                <a:solidFill>
                  <a:srgbClr val="FFFF00"/>
                </a:solidFill>
                <a:latin typeface=".VnAvant" pitchFamily="34" charset="0"/>
              </a:rPr>
              <a:t> l¹i </a:t>
            </a:r>
            <a:r>
              <a:rPr lang="en-US" sz="3200" dirty="0" err="1" smtClean="0">
                <a:solidFill>
                  <a:srgbClr val="FFFF00"/>
                </a:solidFill>
                <a:latin typeface=".VnAvant" pitchFamily="34" charset="0"/>
              </a:rPr>
              <a:t>c©u</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chuyÖn</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cho</a:t>
            </a:r>
            <a:r>
              <a:rPr lang="en-US" sz="3200" dirty="0" smtClean="0">
                <a:solidFill>
                  <a:srgbClr val="FFFF00"/>
                </a:solidFill>
                <a:latin typeface=".VnAvant" pitchFamily="34" charset="0"/>
              </a:rPr>
              <a:t> b¹n </a:t>
            </a:r>
            <a:r>
              <a:rPr lang="en-US" sz="3200" dirty="0" err="1" smtClean="0">
                <a:solidFill>
                  <a:srgbClr val="FFFF00"/>
                </a:solidFill>
                <a:latin typeface=".VnAvant" pitchFamily="34" charset="0"/>
              </a:rPr>
              <a:t>cïng</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bµn</a:t>
            </a:r>
            <a:r>
              <a:rPr lang="en-US" sz="3200" dirty="0" smtClean="0">
                <a:solidFill>
                  <a:srgbClr val="FFFF00"/>
                </a:solidFill>
                <a:latin typeface=".VnAvant" pitchFamily="34" charset="0"/>
              </a:rPr>
              <a:t>. Qua </a:t>
            </a:r>
            <a:r>
              <a:rPr lang="en-US" sz="3200" dirty="0" err="1" smtClean="0">
                <a:solidFill>
                  <a:srgbClr val="FFFF00"/>
                </a:solidFill>
                <a:latin typeface=".VnAvant" pitchFamily="34" charset="0"/>
              </a:rPr>
              <a:t>c©u</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chuyÖn</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em</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rót</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ra</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bµi</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häc</a:t>
            </a:r>
            <a:r>
              <a:rPr lang="en-US" sz="3200" dirty="0" smtClean="0">
                <a:solidFill>
                  <a:srgbClr val="FFFF00"/>
                </a:solidFill>
                <a:latin typeface=".VnAvant" pitchFamily="34" charset="0"/>
              </a:rPr>
              <a:t> g×?</a:t>
            </a:r>
            <a:endParaRPr lang="vi-VN" sz="3200" dirty="0">
              <a:solidFill>
                <a:srgbClr val="FFFF00"/>
              </a:solidFill>
            </a:endParaRPr>
          </a:p>
        </p:txBody>
      </p:sp>
      <p:sp>
        <p:nvSpPr>
          <p:cNvPr id="6153" name="TextBox 5"/>
          <p:cNvSpPr txBox="1">
            <a:spLocks noChangeArrowheads="1"/>
          </p:cNvSpPr>
          <p:nvPr/>
        </p:nvSpPr>
        <p:spPr bwMode="auto">
          <a:xfrm>
            <a:off x="76200" y="4224355"/>
            <a:ext cx="8991600" cy="144655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dirty="0" err="1">
                <a:solidFill>
                  <a:srgbClr val="006600"/>
                </a:solidFill>
                <a:latin typeface="Arial" charset="0"/>
                <a:cs typeface="Arial" charset="0"/>
              </a:rPr>
              <a:t>Yêu</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cầu</a:t>
            </a:r>
            <a:r>
              <a:rPr lang="en-US" altLang="en-US" sz="2200" b="1" dirty="0">
                <a:solidFill>
                  <a:srgbClr val="006600"/>
                </a:solidFill>
                <a:latin typeface="Arial" charset="0"/>
                <a:cs typeface="Arial" charset="0"/>
              </a:rPr>
              <a:t> </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Làm</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việc</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theo</a:t>
            </a:r>
            <a:r>
              <a:rPr lang="en-US" altLang="en-US" sz="2200" b="1" dirty="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a:t>
            </a:r>
            <a:r>
              <a:rPr lang="en-US" altLang="en-US" sz="2200" b="1" dirty="0">
                <a:solidFill>
                  <a:srgbClr val="006600"/>
                </a:solidFill>
                <a:latin typeface="Arial" charset="0"/>
                <a:cs typeface="Arial" charset="0"/>
              </a:rPr>
              <a:t>4</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Các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chia </a:t>
            </a:r>
            <a:r>
              <a:rPr lang="en-US" altLang="en-US" sz="2200" b="1" dirty="0" err="1" smtClean="0">
                <a:solidFill>
                  <a:srgbClr val="006600"/>
                </a:solidFill>
                <a:latin typeface="Arial" charset="0"/>
                <a:cs typeface="Arial" charset="0"/>
              </a:rPr>
              <a:t>cặp</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kể</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cho</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nhau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nghe</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câu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chuyện</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Cử</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đại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diện</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kể</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trước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lớp</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Giao</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lưu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với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khác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rút</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ra</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bài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học</a:t>
            </a:r>
            <a:r>
              <a:rPr lang="en-US" altLang="en-US" sz="2200" b="1" dirty="0" smtClean="0">
                <a:solidFill>
                  <a:srgbClr val="006600"/>
                </a:solidFill>
                <a:latin typeface="Arial" charset="0"/>
                <a:cs typeface="Arial" charset="0"/>
              </a:rPr>
              <a:t>.</a:t>
            </a:r>
            <a:endParaRPr lang="en-US" altLang="en-US" sz="2200" b="1" dirty="0">
              <a:solidFill>
                <a:srgbClr val="006600"/>
              </a:solidFill>
              <a:latin typeface="Arial" charset="0"/>
              <a:cs typeface="Arial"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rotWithShape="1">
          <a:blip r:embed="rId9">
            <a:extLst>
              <a:ext uri="{28A0092B-C50C-407E-A947-70E740481C1C}">
                <a14:useLocalDpi xmlns:a14="http://schemas.microsoft.com/office/drawing/2010/main" val="0"/>
              </a:ext>
            </a:extLst>
          </a:blip>
          <a:srcRect l="18029" t="7242" r="12532" b="33529"/>
          <a:stretch/>
        </p:blipFill>
        <p:spPr>
          <a:xfrm>
            <a:off x="5729288" y="1656188"/>
            <a:ext cx="2908640" cy="208173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047716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6"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6"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6"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6"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6"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6"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6"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6"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6"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6"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6"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6"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6"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6"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6"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6"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6"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6"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6"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6"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6"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6"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6"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6"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7"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7"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sp>
        <p:nvSpPr>
          <p:cNvPr id="4" name="TextBox 3"/>
          <p:cNvSpPr txBox="1"/>
          <p:nvPr/>
        </p:nvSpPr>
        <p:spPr>
          <a:xfrm>
            <a:off x="2859315" y="1362882"/>
            <a:ext cx="5471885" cy="2492990"/>
          </a:xfrm>
          <a:prstGeom prst="rect">
            <a:avLst/>
          </a:prstGeom>
          <a:noFill/>
        </p:spPr>
        <p:txBody>
          <a:bodyPr wrap="square" rtlCol="0">
            <a:spAutoFit/>
          </a:bodyPr>
          <a:lstStyle/>
          <a:p>
            <a:pPr algn="just">
              <a:lnSpc>
                <a:spcPct val="150000"/>
              </a:lnSpc>
            </a:pPr>
            <a:r>
              <a:rPr lang="en-US" sz="2600" dirty="0" err="1" smtClean="0">
                <a:solidFill>
                  <a:srgbClr val="0000CC"/>
                </a:solidFill>
                <a:latin typeface=".VnAvant" pitchFamily="34" charset="0"/>
              </a:rPr>
              <a:t>C©u</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chuyÖn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khuyªn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c¸c</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em</a:t>
            </a:r>
            <a:r>
              <a:rPr lang="en-US" sz="2600" dirty="0" smtClean="0">
                <a:solidFill>
                  <a:srgbClr val="0000CC"/>
                </a:solidFill>
                <a:latin typeface=".VnAvant" pitchFamily="34" charset="0"/>
              </a:rPr>
              <a:t>: </a:t>
            </a:r>
          </a:p>
          <a:p>
            <a:pPr algn="just">
              <a:lnSpc>
                <a:spcPct val="150000"/>
              </a:lnSpc>
            </a:pPr>
            <a:r>
              <a:rPr lang="en-US" sz="2600" dirty="0" err="1" smtClean="0">
                <a:solidFill>
                  <a:srgbClr val="0000CC"/>
                </a:solidFill>
                <a:latin typeface=".VnAvant" pitchFamily="34" charset="0"/>
              </a:rPr>
              <a:t>Khi</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gÆp</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chuyÖn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nguy</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hiÓm</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h·y</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b×nh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tÜnh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th«ng</a:t>
            </a:r>
            <a:r>
              <a:rPr lang="en-US" sz="2600" dirty="0" smtClean="0">
                <a:solidFill>
                  <a:srgbClr val="0000CC"/>
                </a:solidFill>
                <a:latin typeface=".VnAvant" pitchFamily="34" charset="0"/>
              </a:rPr>
              <a:t> minh </a:t>
            </a:r>
            <a:r>
              <a:rPr lang="en-US" sz="2600" dirty="0" err="1" smtClean="0">
                <a:solidFill>
                  <a:srgbClr val="0000CC"/>
                </a:solidFill>
                <a:latin typeface=".VnAvant" pitchFamily="34" charset="0"/>
              </a:rPr>
              <a:t>nghÜ</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c¸ch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cøu</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m×nh</a:t>
            </a:r>
            <a:endParaRPr lang="en-US" sz="2600" dirty="0">
              <a:solidFill>
                <a:srgbClr val="0000CC"/>
              </a:solidFill>
              <a:latin typeface=".VnAvant" pitchFamily="34" charset="0"/>
            </a:endParaRPr>
          </a:p>
        </p:txBody>
      </p:sp>
    </p:spTree>
    <p:extLst>
      <p:ext uri="{BB962C8B-B14F-4D97-AF65-F5344CB8AC3E}">
        <p14:creationId xmlns:p14="http://schemas.microsoft.com/office/powerpoint/2010/main" val="4097785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3"/>
          <p:cNvSpPr>
            <a:spLocks noChangeArrowheads="1" noChangeShapeType="1" noTextEdit="1"/>
          </p:cNvSpPr>
          <p:nvPr/>
        </p:nvSpPr>
        <p:spPr bwMode="auto">
          <a:xfrm>
            <a:off x="1341438" y="1841500"/>
            <a:ext cx="6553200" cy="1608667"/>
          </a:xfrm>
          <a:prstGeom prst="rect">
            <a:avLst/>
          </a:prstGeom>
        </p:spPr>
        <p:txBody>
          <a:bodyPr wrap="none" fromWordArt="1">
            <a:prstTxWarp prst="textCanUp">
              <a:avLst>
                <a:gd name="adj" fmla="val 85713"/>
              </a:avLst>
            </a:prstTxWarp>
          </a:bodyPr>
          <a:lstStyle/>
          <a:p>
            <a:pPr algn="ctr"/>
            <a:r>
              <a:rPr lang="it-IT" sz="3600" kern="10" spc="-360" dirty="0" smtClean="0">
                <a:ln w="12700">
                  <a:solidFill>
                    <a:srgbClr val="CCFFCC"/>
                  </a:solidFill>
                  <a:round/>
                  <a:headEnd/>
                  <a:tailEnd/>
                </a:ln>
                <a:solidFill>
                  <a:srgbClr val="FF0000"/>
                </a:solidFill>
                <a:latin typeface="VNI-Juni" pitchFamily="2" charset="0"/>
              </a:rPr>
              <a:t>TRAÂN TROÏNG CAÙM ÔN</a:t>
            </a:r>
            <a:endParaRPr lang="en-US" sz="3600" kern="10" spc="-360" dirty="0">
              <a:ln w="12700">
                <a:solidFill>
                  <a:srgbClr val="CCFFCC"/>
                </a:solidFill>
                <a:round/>
                <a:headEnd/>
                <a:tailEnd/>
              </a:ln>
              <a:solidFill>
                <a:srgbClr val="FF0000"/>
              </a:solidFill>
              <a:latin typeface="VNI-Juni" pitchFamily="2" charset="0"/>
            </a:endParaRPr>
          </a:p>
        </p:txBody>
      </p:sp>
      <p:sp>
        <p:nvSpPr>
          <p:cNvPr id="5" name="Oval 4"/>
          <p:cNvSpPr/>
          <p:nvPr/>
        </p:nvSpPr>
        <p:spPr>
          <a:xfrm>
            <a:off x="4672013" y="3829183"/>
            <a:ext cx="46038" cy="38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000625" y="2440782"/>
            <a:ext cx="71438" cy="38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7715250" y="476250"/>
            <a:ext cx="914400" cy="762000"/>
          </a:xfrm>
          <a:prstGeom prst="star5">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FF0000"/>
              </a:solidFill>
            </a:endParaRPr>
          </a:p>
        </p:txBody>
      </p:sp>
      <p:sp>
        <p:nvSpPr>
          <p:cNvPr id="11" name="5-Point Star 10"/>
          <p:cNvSpPr/>
          <p:nvPr/>
        </p:nvSpPr>
        <p:spPr>
          <a:xfrm>
            <a:off x="7786688" y="4762500"/>
            <a:ext cx="914400" cy="7620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6600"/>
              </a:solidFill>
            </a:endParaRPr>
          </a:p>
        </p:txBody>
      </p:sp>
      <p:pic>
        <p:nvPicPr>
          <p:cNvPr id="8"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1" y="3668669"/>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763" y="3698655"/>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577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98"/>
            <a:ext cx="9305059" cy="5715000"/>
          </a:xfrm>
          <a:prstGeom prst="rect">
            <a:avLst/>
          </a:prstGeom>
          <a:ln>
            <a:solidFill>
              <a:schemeClr val="tx1"/>
            </a:solidFill>
            <a:prstDash val="sysDot"/>
          </a:ln>
        </p:spPr>
      </p:pic>
      <p:sp>
        <p:nvSpPr>
          <p:cNvPr id="3" name="TextBox 2"/>
          <p:cNvSpPr txBox="1"/>
          <p:nvPr/>
        </p:nvSpPr>
        <p:spPr>
          <a:xfrm>
            <a:off x="2932585" y="643540"/>
            <a:ext cx="3439886" cy="1107996"/>
          </a:xfrm>
          <a:prstGeom prst="rect">
            <a:avLst/>
          </a:prstGeom>
          <a:noFill/>
        </p:spPr>
        <p:txBody>
          <a:bodyPr wrap="square" rtlCol="0">
            <a:spAutoFit/>
          </a:bodyPr>
          <a:lstStyle/>
          <a:p>
            <a:pPr algn="ctr"/>
            <a:r>
              <a:rPr lang="en-US" sz="6600" b="1" dirty="0" smtClean="0">
                <a:solidFill>
                  <a:srgbClr val="006600"/>
                </a:solidFill>
                <a:latin typeface=".VnAvant" pitchFamily="34" charset="0"/>
              </a:rPr>
              <a:t>BÀI 38</a:t>
            </a:r>
            <a:endParaRPr lang="en-US" sz="6600" b="1" dirty="0">
              <a:solidFill>
                <a:srgbClr val="006600"/>
              </a:solidFill>
              <a:latin typeface=".VnAvant" pitchFamily="34" charset="0"/>
            </a:endParaRPr>
          </a:p>
        </p:txBody>
      </p:sp>
      <p:sp>
        <p:nvSpPr>
          <p:cNvPr id="7" name="TextBox 6"/>
          <p:cNvSpPr txBox="1"/>
          <p:nvPr/>
        </p:nvSpPr>
        <p:spPr>
          <a:xfrm>
            <a:off x="3808860" y="3771095"/>
            <a:ext cx="1965603" cy="523220"/>
          </a:xfrm>
          <a:prstGeom prst="rect">
            <a:avLst/>
          </a:prstGeom>
          <a:noFill/>
        </p:spPr>
        <p:txBody>
          <a:bodyPr wrap="none" rtlCol="0">
            <a:spAutoFit/>
          </a:bodyPr>
          <a:lstStyle/>
          <a:p>
            <a:pPr algn="ctr"/>
            <a:r>
              <a:rPr lang="en-US" sz="2800" b="1" dirty="0" err="1" smtClean="0">
                <a:solidFill>
                  <a:srgbClr val="006600"/>
                </a:solidFill>
                <a:latin typeface=".VnAvant" pitchFamily="34" charset="0"/>
              </a:rPr>
              <a:t>Vò</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tó</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nam</a:t>
            </a:r>
            <a:endParaRPr lang="en-US" sz="2800" b="1" dirty="0">
              <a:solidFill>
                <a:srgbClr val="006600"/>
              </a:solidFill>
              <a:latin typeface=".VnAvan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67" y="2005015"/>
            <a:ext cx="87423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5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93276"/>
            <a:ext cx="9141569" cy="5121724"/>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709390"/>
            <a:ext cx="8868228" cy="4878610"/>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2" name="TextBox 1"/>
          <p:cNvSpPr txBox="1"/>
          <p:nvPr/>
        </p:nvSpPr>
        <p:spPr>
          <a:xfrm>
            <a:off x="3338292" y="-2029"/>
            <a:ext cx="4108817" cy="584775"/>
          </a:xfrm>
          <a:prstGeom prst="rect">
            <a:avLst/>
          </a:prstGeom>
          <a:noFill/>
        </p:spPr>
        <p:txBody>
          <a:bodyPr wrap="none" rtlCol="0">
            <a:spAutoFit/>
          </a:bodyPr>
          <a:lstStyle/>
          <a:p>
            <a:r>
              <a:rPr lang="en-US" sz="3200" b="1" dirty="0" err="1" smtClean="0">
                <a:solidFill>
                  <a:srgbClr val="FF0000"/>
                </a:solidFill>
                <a:latin typeface=".VnAvant" pitchFamily="34" charset="0"/>
              </a:rPr>
              <a:t>Chó</a:t>
            </a:r>
            <a:r>
              <a:rPr lang="en-US" sz="3200" b="1" dirty="0" smtClean="0">
                <a:solidFill>
                  <a:srgbClr val="FF0000"/>
                </a:solidFill>
                <a:latin typeface=".VnAvant" pitchFamily="34" charset="0"/>
              </a:rPr>
              <a:t> </a:t>
            </a:r>
            <a:r>
              <a:rPr lang="en-US" sz="3200" b="1" dirty="0" err="1" smtClean="0">
                <a:solidFill>
                  <a:srgbClr val="FF0000"/>
                </a:solidFill>
                <a:latin typeface=".VnAvant" pitchFamily="34" charset="0"/>
              </a:rPr>
              <a:t>thá</a:t>
            </a:r>
            <a:r>
              <a:rPr lang="en-US" sz="3200" b="1" dirty="0" smtClean="0">
                <a:solidFill>
                  <a:srgbClr val="FF0000"/>
                </a:solidFill>
                <a:latin typeface=".VnAvant" pitchFamily="34" charset="0"/>
              </a:rPr>
              <a:t> </a:t>
            </a:r>
            <a:r>
              <a:rPr lang="en-US" sz="3200" b="1" dirty="0" err="1" smtClean="0">
                <a:solidFill>
                  <a:srgbClr val="FF0000"/>
                </a:solidFill>
                <a:latin typeface=".VnAvant" pitchFamily="34" charset="0"/>
              </a:rPr>
              <a:t>th«ng</a:t>
            </a:r>
            <a:r>
              <a:rPr lang="en-US" sz="3200" b="1" dirty="0" smtClean="0">
                <a:solidFill>
                  <a:srgbClr val="FF0000"/>
                </a:solidFill>
                <a:latin typeface=".VnAvant" pitchFamily="34" charset="0"/>
              </a:rPr>
              <a:t> minh</a:t>
            </a:r>
            <a:endParaRPr lang="en-US" sz="3200" b="1" dirty="0">
              <a:solidFill>
                <a:srgbClr val="FF0000"/>
              </a:solidFill>
              <a:latin typeface=".VnAvant" pitchFamily="34" charset="0"/>
            </a:endParaRPr>
          </a:p>
        </p:txBody>
      </p:sp>
      <p:sp>
        <p:nvSpPr>
          <p:cNvPr id="17" name="TextBox 16"/>
          <p:cNvSpPr txBox="1"/>
          <p:nvPr/>
        </p:nvSpPr>
        <p:spPr>
          <a:xfrm>
            <a:off x="279974" y="665848"/>
            <a:ext cx="8333907" cy="830997"/>
          </a:xfrm>
          <a:prstGeom prst="rect">
            <a:avLst/>
          </a:prstGeom>
          <a:noFill/>
        </p:spPr>
        <p:txBody>
          <a:bodyPr wrap="square" rtlCol="0">
            <a:spAutoFit/>
          </a:bodyPr>
          <a:lstStyle/>
          <a:p>
            <a:pPr algn="just"/>
            <a:r>
              <a:rPr lang="en-US" sz="2400" b="1" dirty="0" err="1" smtClean="0">
                <a:solidFill>
                  <a:srgbClr val="FF0000"/>
                </a:solidFill>
                <a:latin typeface=".VnAvant" pitchFamily="34" charset="0"/>
              </a:rPr>
              <a:t>C¸c</a:t>
            </a:r>
            <a:r>
              <a:rPr lang="en-US" sz="2400" b="1" dirty="0" smtClean="0">
                <a:solidFill>
                  <a:srgbClr val="FF0000"/>
                </a:solidFill>
                <a:latin typeface=".VnAvant" pitchFamily="34" charset="0"/>
              </a:rPr>
              <a:t> con </a:t>
            </a:r>
            <a:r>
              <a:rPr lang="en-US" sz="2400" b="1" dirty="0" err="1" smtClean="0">
                <a:solidFill>
                  <a:srgbClr val="FF0000"/>
                </a:solidFill>
                <a:latin typeface=".VnAvant" pitchFamily="34" charset="0"/>
              </a:rPr>
              <a:t>h·y</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quan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s¸t</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tranh</a:t>
            </a:r>
            <a:r>
              <a:rPr lang="en-US" sz="2400" b="1" dirty="0" smtClean="0">
                <a:solidFill>
                  <a:srgbClr val="FF0000"/>
                </a:solidFill>
                <a:latin typeface=".VnAvant" pitchFamily="34" charset="0"/>
              </a:rPr>
              <a:t> vµ ®</a:t>
            </a:r>
            <a:r>
              <a:rPr lang="en-US" sz="2400" b="1" dirty="0" err="1" smtClean="0">
                <a:solidFill>
                  <a:srgbClr val="FF0000"/>
                </a:solidFill>
                <a:latin typeface=".VnAvant" pitchFamily="34" charset="0"/>
              </a:rPr>
              <a:t>o¸n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cho</a:t>
            </a:r>
            <a:r>
              <a:rPr lang="en-US" sz="2400" b="1" dirty="0" smtClean="0">
                <a:solidFill>
                  <a:srgbClr val="FF0000"/>
                </a:solidFill>
                <a:latin typeface=".VnAvant" pitchFamily="34" charset="0"/>
              </a:rPr>
              <a:t> c« </a:t>
            </a:r>
            <a:r>
              <a:rPr lang="en-US" sz="2400" b="1" dirty="0" err="1" smtClean="0">
                <a:solidFill>
                  <a:srgbClr val="FF0000"/>
                </a:solidFill>
                <a:latin typeface=".VnAvant" pitchFamily="34" charset="0"/>
              </a:rPr>
              <a:t>néi</a:t>
            </a:r>
            <a:r>
              <a:rPr lang="en-US" sz="2400" b="1" dirty="0" smtClean="0">
                <a:solidFill>
                  <a:srgbClr val="FF0000"/>
                </a:solidFill>
                <a:latin typeface=".VnAvant" pitchFamily="34" charset="0"/>
              </a:rPr>
              <a:t> dung </a:t>
            </a:r>
            <a:r>
              <a:rPr lang="en-US" sz="2400" b="1" dirty="0" err="1" smtClean="0">
                <a:solidFill>
                  <a:srgbClr val="FF0000"/>
                </a:solidFill>
                <a:latin typeface=".VnAvant" pitchFamily="34" charset="0"/>
              </a:rPr>
              <a:t>c©u</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chuyÖn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nµy</a:t>
            </a:r>
            <a:r>
              <a:rPr lang="en-US" sz="2400" b="1" dirty="0" smtClean="0">
                <a:solidFill>
                  <a:srgbClr val="FF0000"/>
                </a:solidFill>
                <a:latin typeface=".VnAvant" pitchFamily="34" charset="0"/>
              </a:rPr>
              <a:t>!</a:t>
            </a:r>
            <a:endParaRPr lang="en-US" sz="2400" b="1" dirty="0">
              <a:solidFill>
                <a:srgbClr val="FF0000"/>
              </a:solidFill>
              <a:latin typeface=".VnAvant" pitchFamily="34" charset="0"/>
            </a:endParaRPr>
          </a:p>
        </p:txBody>
      </p:sp>
      <p:sp>
        <p:nvSpPr>
          <p:cNvPr id="18" name="TextBox 17"/>
          <p:cNvSpPr txBox="1"/>
          <p:nvPr/>
        </p:nvSpPr>
        <p:spPr>
          <a:xfrm>
            <a:off x="81349" y="33999"/>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614" r="9015" b="29074"/>
          <a:stretch/>
        </p:blipFill>
        <p:spPr>
          <a:xfrm>
            <a:off x="758936" y="1613750"/>
            <a:ext cx="2076888" cy="1482537"/>
          </a:xfrm>
          <a:prstGeom prst="rect">
            <a:avLst/>
          </a:prstGeom>
          <a:effectLst>
            <a:glow rad="139700">
              <a:schemeClr val="accent1">
                <a:satMod val="175000"/>
                <a:alpha val="40000"/>
              </a:schemeClr>
            </a:glo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578" t="4917" r="9504" b="27169"/>
          <a:stretch/>
        </p:blipFill>
        <p:spPr>
          <a:xfrm>
            <a:off x="6492827" y="1623495"/>
            <a:ext cx="2076888" cy="1408060"/>
          </a:xfrm>
          <a:prstGeom prst="rect">
            <a:avLst/>
          </a:prstGeom>
          <a:effectLst>
            <a:glow rad="139700">
              <a:schemeClr val="accent1">
                <a:satMod val="175000"/>
                <a:alpha val="40000"/>
              </a:schemeClr>
            </a:glo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7841" t="5026" r="11366" b="27858"/>
          <a:stretch/>
        </p:blipFill>
        <p:spPr>
          <a:xfrm>
            <a:off x="760235" y="3247586"/>
            <a:ext cx="2142917" cy="1437653"/>
          </a:xfrm>
          <a:prstGeom prst="rect">
            <a:avLst/>
          </a:prstGeom>
          <a:effectLst>
            <a:glow rad="139700">
              <a:schemeClr val="accent1">
                <a:satMod val="175000"/>
                <a:alpha val="40000"/>
              </a:schemeClr>
            </a:glow>
          </a:effec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0142" t="3581" r="11740" b="29034"/>
          <a:stretch/>
        </p:blipFill>
        <p:spPr>
          <a:xfrm>
            <a:off x="3654808" y="3293737"/>
            <a:ext cx="2084499" cy="1363922"/>
          </a:xfrm>
          <a:prstGeom prst="rect">
            <a:avLst/>
          </a:prstGeom>
          <a:effectLst>
            <a:glow rad="139700">
              <a:schemeClr val="accent1">
                <a:satMod val="175000"/>
                <a:alpha val="40000"/>
              </a:schemeClr>
            </a:glow>
          </a:effec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6932" t="6010" r="11464" b="27718"/>
          <a:stretch/>
        </p:blipFill>
        <p:spPr>
          <a:xfrm>
            <a:off x="6519178" y="3282624"/>
            <a:ext cx="2044245" cy="1340736"/>
          </a:xfrm>
          <a:prstGeom prst="rect">
            <a:avLst/>
          </a:prstGeom>
          <a:effectLst>
            <a:glow rad="139700">
              <a:schemeClr val="accent1">
                <a:satMod val="175000"/>
                <a:alpha val="40000"/>
              </a:schemeClr>
            </a:glow>
          </a:effectLst>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8769" r="10252" b="33051"/>
          <a:stretch/>
        </p:blipFill>
        <p:spPr>
          <a:xfrm>
            <a:off x="3669322" y="1623494"/>
            <a:ext cx="2084499" cy="1423628"/>
          </a:xfrm>
          <a:prstGeom prst="rect">
            <a:avLst/>
          </a:prstGeom>
          <a:ln>
            <a:solidFill>
              <a:srgbClr val="FFFF99"/>
            </a:solidFill>
          </a:ln>
          <a:effectLst>
            <a:glow rad="139700">
              <a:schemeClr val="accent1">
                <a:satMod val="175000"/>
                <a:alpha val="40000"/>
              </a:schemeClr>
            </a:glow>
          </a:effectLst>
        </p:spPr>
      </p:pic>
      <p:sp>
        <p:nvSpPr>
          <p:cNvPr id="8" name="Rectangle 7"/>
          <p:cNvSpPr/>
          <p:nvPr/>
        </p:nvSpPr>
        <p:spPr>
          <a:xfrm>
            <a:off x="1106971" y="4895269"/>
            <a:ext cx="7180171" cy="523220"/>
          </a:xfrm>
          <a:prstGeom prst="rect">
            <a:avLst/>
          </a:prstGeom>
        </p:spPr>
        <p:txBody>
          <a:bodyPr wrap="none">
            <a:spAutoFit/>
          </a:bodyPr>
          <a:lstStyle/>
          <a:p>
            <a:r>
              <a:rPr lang="en-US" sz="2800" dirty="0" err="1">
                <a:solidFill>
                  <a:srgbClr val="006600"/>
                </a:solidFill>
                <a:latin typeface="Arial" pitchFamily="34" charset="0"/>
                <a:cs typeface="Arial" pitchFamily="34" charset="0"/>
              </a:rPr>
              <a:t>Câu</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chuyện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có</a:t>
            </a:r>
            <a:r>
              <a:rPr lang="en-US" sz="2800" dirty="0">
                <a:solidFill>
                  <a:srgbClr val="006600"/>
                </a:solidFill>
                <a:latin typeface="Arial" pitchFamily="34" charset="0"/>
                <a:cs typeface="Arial" pitchFamily="34" charset="0"/>
              </a:rPr>
              <a:t> 2 </a:t>
            </a:r>
            <a:r>
              <a:rPr lang="en-US" sz="2800" dirty="0" err="1">
                <a:solidFill>
                  <a:srgbClr val="006600"/>
                </a:solidFill>
                <a:latin typeface="Arial" pitchFamily="34" charset="0"/>
                <a:cs typeface="Arial" pitchFamily="34" charset="0"/>
              </a:rPr>
              <a:t>nhân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vật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là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thỏ</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cá</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sấu</a:t>
            </a:r>
            <a:r>
              <a:rPr lang="en-US" sz="2800" dirty="0">
                <a:solidFill>
                  <a:srgbClr val="006600"/>
                </a:solidFill>
                <a:latin typeface="Arial" pitchFamily="34" charset="0"/>
                <a:cs typeface="Arial" pitchFamily="34" charset="0"/>
              </a:rPr>
              <a:t>. </a:t>
            </a:r>
          </a:p>
        </p:txBody>
      </p:sp>
      <p:sp>
        <p:nvSpPr>
          <p:cNvPr id="11" name="Rectangle 10"/>
          <p:cNvSpPr/>
          <p:nvPr/>
        </p:nvSpPr>
        <p:spPr>
          <a:xfrm>
            <a:off x="337614" y="850513"/>
            <a:ext cx="8718883" cy="461665"/>
          </a:xfrm>
          <a:prstGeom prst="rect">
            <a:avLst/>
          </a:prstGeom>
        </p:spPr>
        <p:txBody>
          <a:bodyPr wrap="square">
            <a:spAutoFit/>
          </a:bodyPr>
          <a:lstStyle/>
          <a:p>
            <a:pPr algn="just"/>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Các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từ</a:t>
            </a:r>
            <a:r>
              <a:rPr lang="en-US" sz="2400" dirty="0">
                <a:solidFill>
                  <a:srgbClr val="FF0000"/>
                </a:solidFill>
                <a:latin typeface="Arial" pitchFamily="34" charset="0"/>
                <a:cs typeface="Arial" pitchFamily="34" charset="0"/>
              </a:rPr>
              <a:t> Hu! Hu!, Ha! Ha! (</a:t>
            </a:r>
            <a:r>
              <a:rPr lang="en-US" sz="2400" dirty="0" err="1">
                <a:solidFill>
                  <a:srgbClr val="FF0000"/>
                </a:solidFill>
                <a:latin typeface="Arial" pitchFamily="34" charset="0"/>
                <a:cs typeface="Arial" pitchFamily="34" charset="0"/>
              </a:rPr>
              <a:t>là</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tiếng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kêu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của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cá</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sấu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có</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nghĩa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gì</a:t>
            </a:r>
            <a:r>
              <a:rPr lang="en-US" sz="2400" dirty="0">
                <a:solidFill>
                  <a:srgbClr val="FF0000"/>
                </a:solidFill>
                <a:latin typeface="Arial" pitchFamily="34" charset="0"/>
                <a:cs typeface="Arial" pitchFamily="34" charset="0"/>
              </a:rPr>
              <a:t>? </a:t>
            </a:r>
          </a:p>
        </p:txBody>
      </p:sp>
      <p:sp>
        <p:nvSpPr>
          <p:cNvPr id="12" name="Rectangle 11"/>
          <p:cNvSpPr/>
          <p:nvPr/>
        </p:nvSpPr>
        <p:spPr>
          <a:xfrm>
            <a:off x="319311" y="4822058"/>
            <a:ext cx="8661244" cy="707886"/>
          </a:xfrm>
          <a:prstGeom prst="rect">
            <a:avLst/>
          </a:prstGeom>
          <a:solidFill>
            <a:schemeClr val="bg1"/>
          </a:solidFill>
        </p:spPr>
        <p:txBody>
          <a:bodyPr wrap="square">
            <a:spAutoFit/>
          </a:bodyPr>
          <a:lstStyle/>
          <a:p>
            <a:r>
              <a:rPr lang="vi-VN" sz="2000" dirty="0">
                <a:solidFill>
                  <a:srgbClr val="006600"/>
                </a:solidFill>
              </a:rPr>
              <a:t>Cá sấu đớp thỏ. Khi cá sấu kêu Hu! Hu! thì miệng nó khép lại gần kín. Còn khi nó kêu Ha! Ha! thì miệng nó mở to ra, thỏ nhảy khỏi miệng cá sấu.</a:t>
            </a:r>
            <a:endParaRPr lang="en-US" sz="2000" dirty="0">
              <a:solidFill>
                <a:srgbClr val="006600"/>
              </a:solidFill>
            </a:endParaRPr>
          </a:p>
        </p:txBody>
      </p:sp>
    </p:spTree>
    <p:extLst>
      <p:ext uri="{BB962C8B-B14F-4D97-AF65-F5344CB8AC3E}">
        <p14:creationId xmlns:p14="http://schemas.microsoft.com/office/powerpoint/2010/main" val="2040037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660" y="145247"/>
            <a:ext cx="8643257" cy="1815882"/>
          </a:xfrm>
          <a:prstGeom prst="rect">
            <a:avLst/>
          </a:prstGeom>
        </p:spPr>
        <p:txBody>
          <a:bodyPr wrap="square">
            <a:spAutoFit/>
          </a:bodyPr>
          <a:lstStyle/>
          <a:p>
            <a:pPr algn="just"/>
            <a:r>
              <a:rPr lang="vi-VN" sz="2800" dirty="0">
                <a:solidFill>
                  <a:srgbClr val="FF0000"/>
                </a:solidFill>
              </a:rPr>
              <a:t> Câu chuyện kể về một chú thỏ con bị cá sấu đớp. Thế mà thỏ vẫn thoát khỏi miệng cá sấu. Làm thế nào cho cá sấu mở miệng? Thỏ đã nghĩ ra cách gì để lừa cá sấu mở miệng?</a:t>
            </a:r>
            <a:endParaRPr lang="en-US" sz="28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20" y="1858963"/>
            <a:ext cx="3669393" cy="370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288" y="1830222"/>
            <a:ext cx="4249058" cy="368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56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93276"/>
            <a:ext cx="9141569" cy="51217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593276"/>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sz="2800">
              <a:latin typeface="Arial" pitchFamily="34" charset="0"/>
              <a:cs typeface="Arial" pitchFamily="34" charset="0"/>
            </a:endParaRPr>
          </a:p>
        </p:txBody>
      </p:sp>
      <p:sp>
        <p:nvSpPr>
          <p:cNvPr id="10" name="Rectangle 6"/>
          <p:cNvSpPr txBox="1">
            <a:spLocks noChangeArrowheads="1"/>
          </p:cNvSpPr>
          <p:nvPr/>
        </p:nvSpPr>
        <p:spPr>
          <a:xfrm>
            <a:off x="130629" y="718351"/>
            <a:ext cx="8868228" cy="4924079"/>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13" name="TextBox 12"/>
          <p:cNvSpPr txBox="1"/>
          <p:nvPr/>
        </p:nvSpPr>
        <p:spPr>
          <a:xfrm>
            <a:off x="81349" y="48513"/>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6" name="TextBox 15"/>
          <p:cNvSpPr txBox="1"/>
          <p:nvPr/>
        </p:nvSpPr>
        <p:spPr>
          <a:xfrm>
            <a:off x="3338292" y="41513"/>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032" y="965956"/>
            <a:ext cx="2641599" cy="2026356"/>
          </a:xfrm>
          <a:prstGeom prst="rect">
            <a:avLst/>
          </a:prstGeom>
          <a:effectLst>
            <a:glow rad="101600">
              <a:schemeClr val="accent2">
                <a:satMod val="175000"/>
                <a:alpha val="40000"/>
              </a:scheme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3" y="965956"/>
            <a:ext cx="2476520" cy="2078000"/>
          </a:xfrm>
          <a:prstGeom prst="rect">
            <a:avLst/>
          </a:prstGeom>
          <a:effectLst>
            <a:glow rad="101600">
              <a:schemeClr val="accent2">
                <a:satMod val="175000"/>
                <a:alpha val="40000"/>
              </a:schemeClr>
            </a:glo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850" y="983035"/>
            <a:ext cx="2499293" cy="2009277"/>
          </a:xfrm>
          <a:prstGeom prst="rect">
            <a:avLst/>
          </a:prstGeom>
          <a:effectLst>
            <a:glow rad="101600">
              <a:schemeClr val="accent2">
                <a:satMod val="175000"/>
                <a:alpha val="40000"/>
              </a:schemeClr>
            </a:glo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993" y="3329768"/>
            <a:ext cx="2476520" cy="2055227"/>
          </a:xfrm>
          <a:prstGeom prst="rect">
            <a:avLst/>
          </a:prstGeom>
          <a:effectLst>
            <a:glow rad="101600">
              <a:schemeClr val="accent2">
                <a:satMod val="175000"/>
                <a:alpha val="40000"/>
              </a:schemeClr>
            </a:glow>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105" y="3329769"/>
            <a:ext cx="2587526" cy="2032455"/>
          </a:xfrm>
          <a:prstGeom prst="rect">
            <a:avLst/>
          </a:prstGeom>
          <a:effectLst>
            <a:glow rad="101600">
              <a:schemeClr val="accent2">
                <a:satMod val="175000"/>
                <a:alpha val="40000"/>
              </a:schemeClr>
            </a:glow>
          </a:effectLst>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9850" y="3315255"/>
            <a:ext cx="2544838" cy="205522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680099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7271" y="3955"/>
            <a:ext cx="3401893"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Nghe</a:t>
            </a:r>
            <a:r>
              <a:rPr lang="en-US" sz="2800" dirty="0">
                <a:solidFill>
                  <a:srgbClr val="FF0000"/>
                </a:solidFill>
                <a:latin typeface="Arial" pitchFamily="34" charset="0"/>
                <a:cs typeface="Arial" pitchFamily="34" charset="0"/>
              </a:rPr>
              <a:t> GV </a:t>
            </a:r>
            <a:r>
              <a:rPr lang="en-US" sz="2800" dirty="0" err="1">
                <a:solidFill>
                  <a:srgbClr val="FF0000"/>
                </a:solidFill>
                <a:latin typeface="Arial" pitchFamily="34" charset="0"/>
                <a:cs typeface="Arial" pitchFamily="34" charset="0"/>
              </a:rPr>
              <a:t>kể</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chuyện</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27175"/>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6" name="Rectangle 5"/>
          <p:cNvSpPr/>
          <p:nvPr/>
        </p:nvSpPr>
        <p:spPr>
          <a:xfrm>
            <a:off x="0" y="527175"/>
            <a:ext cx="9144000" cy="707886"/>
          </a:xfrm>
          <a:prstGeom prst="rect">
            <a:avLst/>
          </a:prstGeom>
        </p:spPr>
        <p:txBody>
          <a:bodyPr wrap="square">
            <a:spAutoFit/>
          </a:bodyPr>
          <a:lstStyle/>
          <a:p>
            <a:pPr algn="just"/>
            <a:r>
              <a:rPr lang="vi-VN" sz="2000" dirty="0">
                <a:solidFill>
                  <a:srgbClr val="006600"/>
                </a:solidFill>
              </a:rPr>
              <a:t>(1)	Có một chú thỏ con đi đến bờ sông ăn cỏ. Lát sau, thỏ khát nước. Nó lần xuống sông uống nước thì thấy một con cá sấu to xù đang nằm ờ đó.</a:t>
            </a:r>
          </a:p>
        </p:txBody>
      </p:sp>
      <p:sp>
        <p:nvSpPr>
          <p:cNvPr id="7" name="Rectangle 6"/>
          <p:cNvSpPr/>
          <p:nvPr/>
        </p:nvSpPr>
        <p:spPr>
          <a:xfrm>
            <a:off x="-1" y="1235061"/>
            <a:ext cx="8984343" cy="707886"/>
          </a:xfrm>
          <a:prstGeom prst="rect">
            <a:avLst/>
          </a:prstGeom>
        </p:spPr>
        <p:txBody>
          <a:bodyPr wrap="square">
            <a:spAutoFit/>
          </a:bodyPr>
          <a:lstStyle/>
          <a:p>
            <a:pPr algn="just"/>
            <a:r>
              <a:rPr lang="vi-VN" sz="2000" dirty="0">
                <a:solidFill>
                  <a:srgbClr val="006600"/>
                </a:solidFill>
              </a:rPr>
              <a:t>(2)	Cá sấu nhìn thấy thỏ thì nằm im, giả vờ ngủ. Thỏ tưởng cá sấu đang ngủ nên rón rén đi xuống mép nước. Bất ngờ, cá sấu vọt tới, đớp thỏ.</a:t>
            </a:r>
          </a:p>
        </p:txBody>
      </p:sp>
      <p:sp>
        <p:nvSpPr>
          <p:cNvPr id="8" name="Rectangle 7"/>
          <p:cNvSpPr/>
          <p:nvPr/>
        </p:nvSpPr>
        <p:spPr>
          <a:xfrm>
            <a:off x="0" y="1970514"/>
            <a:ext cx="9144000" cy="400110"/>
          </a:xfrm>
          <a:prstGeom prst="rect">
            <a:avLst/>
          </a:prstGeom>
        </p:spPr>
        <p:txBody>
          <a:bodyPr wrap="square">
            <a:spAutoFit/>
          </a:bodyPr>
          <a:lstStyle/>
          <a:p>
            <a:pPr algn="just"/>
            <a:r>
              <a:rPr lang="vi-VN" sz="2000" smtClean="0">
                <a:solidFill>
                  <a:srgbClr val="006600"/>
                </a:solidFill>
              </a:rPr>
              <a:t>(3)	Trước khi nuốt mồi, cá sấu tru mõm kêu lên “Hu! Hu!” để doạ thỏ cho vui.</a:t>
            </a:r>
            <a:endParaRPr lang="vi-VN" sz="2000" dirty="0">
              <a:solidFill>
                <a:srgbClr val="006600"/>
              </a:solidFill>
            </a:endParaRPr>
          </a:p>
        </p:txBody>
      </p:sp>
      <p:sp>
        <p:nvSpPr>
          <p:cNvPr id="9" name="Rectangle 8"/>
          <p:cNvSpPr/>
          <p:nvPr/>
        </p:nvSpPr>
        <p:spPr>
          <a:xfrm>
            <a:off x="36286" y="2366893"/>
            <a:ext cx="8860971" cy="1015663"/>
          </a:xfrm>
          <a:prstGeom prst="rect">
            <a:avLst/>
          </a:prstGeom>
        </p:spPr>
        <p:txBody>
          <a:bodyPr wrap="square">
            <a:spAutoFit/>
          </a:bodyPr>
          <a:lstStyle/>
          <a:p>
            <a:pPr algn="just"/>
            <a:r>
              <a:rPr lang="vi-VN" sz="2000" dirty="0">
                <a:solidFill>
                  <a:srgbClr val="006600"/>
                </a:solidFill>
              </a:rPr>
              <a:t>(4)	Thỏ nằm trong mồm cá sấu sợ chết khiếp nhưng vần cố bình tĩnh nghĩ mẹo thoát thân. Nó bảo cá sấu: “Anh kêu Hu! Hu! thì chắng có gì đáng sợ. Anh phải kêu Haỉ Ha! thì may ra mới doạ được tôi”.</a:t>
            </a:r>
          </a:p>
        </p:txBody>
      </p:sp>
      <p:sp>
        <p:nvSpPr>
          <p:cNvPr id="10" name="Rectangle 9"/>
          <p:cNvSpPr/>
          <p:nvPr/>
        </p:nvSpPr>
        <p:spPr>
          <a:xfrm>
            <a:off x="36286" y="3337553"/>
            <a:ext cx="8948056" cy="707886"/>
          </a:xfrm>
          <a:prstGeom prst="rect">
            <a:avLst/>
          </a:prstGeom>
        </p:spPr>
        <p:txBody>
          <a:bodyPr wrap="square">
            <a:spAutoFit/>
          </a:bodyPr>
          <a:lstStyle/>
          <a:p>
            <a:pPr algn="just"/>
            <a:r>
              <a:rPr lang="en-US" sz="2000" dirty="0">
                <a:solidFill>
                  <a:srgbClr val="006600"/>
                </a:solidFill>
                <a:latin typeface="Arial" pitchFamily="34" charset="0"/>
                <a:cs typeface="Arial" pitchFamily="34" charset="0"/>
              </a:rPr>
              <a:t>(5)	</a:t>
            </a:r>
            <a:r>
              <a:rPr lang="en-US" sz="2000" dirty="0" err="1">
                <a:solidFill>
                  <a:srgbClr val="006600"/>
                </a:solidFill>
                <a:latin typeface="Arial" pitchFamily="34" charset="0"/>
                <a:cs typeface="Arial" pitchFamily="34" charset="0"/>
              </a:rPr>
              <a:t>Nghe</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thỏ</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nói</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thế</a:t>
            </a:r>
            <a:r>
              <a:rPr lang="en-US" sz="2000" dirty="0">
                <a:solidFill>
                  <a:srgbClr val="006600"/>
                </a:solidFill>
                <a:latin typeface="Arial" pitchFamily="34" charset="0"/>
                <a:cs typeface="Arial" pitchFamily="34" charset="0"/>
              </a:rPr>
              <a:t>, con </a:t>
            </a:r>
            <a:r>
              <a:rPr lang="en-US" sz="2000" dirty="0" err="1">
                <a:solidFill>
                  <a:srgbClr val="006600"/>
                </a:solidFill>
                <a:latin typeface="Arial" pitchFamily="34" charset="0"/>
                <a:cs typeface="Arial" pitchFamily="34" charset="0"/>
              </a:rPr>
              <a:t>cá</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sấu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ngu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ngốc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lập</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tức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há</a:t>
            </a:r>
            <a:r>
              <a:rPr lang="en-US" sz="2000" dirty="0">
                <a:solidFill>
                  <a:srgbClr val="006600"/>
                </a:solidFill>
                <a:latin typeface="Arial" pitchFamily="34" charset="0"/>
                <a:cs typeface="Arial" pitchFamily="34" charset="0"/>
              </a:rPr>
              <a:t> to </a:t>
            </a:r>
            <a:r>
              <a:rPr lang="en-US" sz="2000" dirty="0" err="1">
                <a:solidFill>
                  <a:srgbClr val="006600"/>
                </a:solidFill>
                <a:latin typeface="Arial" pitchFamily="34" charset="0"/>
                <a:cs typeface="Arial" pitchFamily="34" charset="0"/>
              </a:rPr>
              <a:t>miệng</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kêu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lem</a:t>
            </a:r>
            <a:r>
              <a:rPr lang="en-US" sz="2000" dirty="0">
                <a:solidFill>
                  <a:srgbClr val="006600"/>
                </a:solidFill>
                <a:latin typeface="Arial" pitchFamily="34" charset="0"/>
                <a:cs typeface="Arial" pitchFamily="34" charset="0"/>
              </a:rPr>
              <a:t>: “Ha! Ha!”.</a:t>
            </a:r>
          </a:p>
        </p:txBody>
      </p:sp>
      <p:sp>
        <p:nvSpPr>
          <p:cNvPr id="11" name="Rectangle 10"/>
          <p:cNvSpPr/>
          <p:nvPr/>
        </p:nvSpPr>
        <p:spPr>
          <a:xfrm>
            <a:off x="78470" y="4076349"/>
            <a:ext cx="8905871" cy="707886"/>
          </a:xfrm>
          <a:prstGeom prst="rect">
            <a:avLst/>
          </a:prstGeom>
        </p:spPr>
        <p:txBody>
          <a:bodyPr wrap="square">
            <a:spAutoFit/>
          </a:bodyPr>
          <a:lstStyle/>
          <a:p>
            <a:pPr algn="just"/>
            <a:r>
              <a:rPr lang="en-US" sz="2000" dirty="0">
                <a:solidFill>
                  <a:srgbClr val="006600"/>
                </a:solidFill>
                <a:latin typeface="Arial" pitchFamily="34" charset="0"/>
                <a:cs typeface="Arial" pitchFamily="34" charset="0"/>
              </a:rPr>
              <a:t>(6)	</a:t>
            </a:r>
            <a:r>
              <a:rPr lang="en-US" sz="2000" dirty="0" err="1">
                <a:solidFill>
                  <a:srgbClr val="006600"/>
                </a:solidFill>
                <a:latin typeface="Arial" pitchFamily="34" charset="0"/>
                <a:cs typeface="Arial" pitchFamily="34" charset="0"/>
              </a:rPr>
              <a:t>Thỏ</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chỉ</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chờ</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vậy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lập</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tức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nhảy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phổc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khỏi</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mồm</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cá</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sấu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chạy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biến</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vào</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rừng</a:t>
            </a:r>
            <a:r>
              <a:rPr lang="en-US" sz="2000" dirty="0">
                <a:solidFill>
                  <a:srgbClr val="006600"/>
                </a:solidFill>
                <a:latin typeface="Arial" pitchFamily="34" charset="0"/>
                <a:cs typeface="Arial" pitchFamily="34" charset="0"/>
              </a:rPr>
              <a:t>.</a:t>
            </a:r>
          </a:p>
        </p:txBody>
      </p:sp>
    </p:spTree>
    <p:extLst>
      <p:ext uri="{BB962C8B-B14F-4D97-AF65-F5344CB8AC3E}">
        <p14:creationId xmlns:p14="http://schemas.microsoft.com/office/powerpoint/2010/main" val="37885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607790"/>
            <a:ext cx="9141569" cy="5074430"/>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47716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723904"/>
            <a:ext cx="8868228" cy="4878610"/>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18" name="TextBox 17"/>
          <p:cNvSpPr txBox="1"/>
          <p:nvPr/>
        </p:nvSpPr>
        <p:spPr>
          <a:xfrm>
            <a:off x="81349" y="19485"/>
            <a:ext cx="3012363" cy="523220"/>
          </a:xfrm>
          <a:prstGeom prst="rect">
            <a:avLst/>
          </a:prstGeom>
          <a:noFill/>
        </p:spPr>
        <p:txBody>
          <a:bodyPr wrap="none" rtlCol="0">
            <a:spAutoFit/>
          </a:bodyPr>
          <a:lstStyle/>
          <a:p>
            <a:r>
              <a:rPr lang="en-US" sz="2800" b="1" dirty="0" smtClean="0">
                <a:solidFill>
                  <a:srgbClr val="0000CC"/>
                </a:solidFill>
                <a:latin typeface=".VnAvant" pitchFamily="34" charset="0"/>
              </a:rPr>
              <a:t>2. KÓ </a:t>
            </a:r>
            <a:r>
              <a:rPr lang="en-US" sz="2800" b="1" dirty="0" err="1" smtClean="0">
                <a:solidFill>
                  <a:srgbClr val="0000CC"/>
                </a:solidFill>
                <a:latin typeface=".VnAvant" pitchFamily="34" charset="0"/>
              </a:rPr>
              <a:t>theo</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4" name="TextBox 13"/>
          <p:cNvSpPr txBox="1"/>
          <p:nvPr/>
        </p:nvSpPr>
        <p:spPr>
          <a:xfrm>
            <a:off x="3093712" y="39704"/>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7614" r="9015" b="29074"/>
          <a:stretch/>
        </p:blipFill>
        <p:spPr>
          <a:xfrm>
            <a:off x="358056" y="1033175"/>
            <a:ext cx="2662196" cy="2147981"/>
          </a:xfrm>
          <a:prstGeom prst="rect">
            <a:avLst/>
          </a:prstGeom>
          <a:effectLst>
            <a:glow rad="101600">
              <a:schemeClr val="accent2">
                <a:satMod val="175000"/>
                <a:alpha val="40000"/>
              </a:schemeClr>
            </a:glow>
          </a:effectLst>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8578" t="4917" r="9504" b="27169"/>
          <a:stretch/>
        </p:blipFill>
        <p:spPr>
          <a:xfrm>
            <a:off x="6091947" y="1042919"/>
            <a:ext cx="2662198" cy="2040075"/>
          </a:xfrm>
          <a:prstGeom prst="rect">
            <a:avLst/>
          </a:prstGeom>
          <a:effectLst>
            <a:glow rad="101600">
              <a:schemeClr val="accent2">
                <a:satMod val="175000"/>
                <a:alpha val="40000"/>
              </a:schemeClr>
            </a:glow>
          </a:effectLst>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7841" t="5026" r="11366" b="27858"/>
          <a:stretch/>
        </p:blipFill>
        <p:spPr>
          <a:xfrm>
            <a:off x="373869" y="3378197"/>
            <a:ext cx="2646383" cy="2082951"/>
          </a:xfrm>
          <a:prstGeom prst="rect">
            <a:avLst/>
          </a:prstGeom>
          <a:effectLst>
            <a:glow rad="101600">
              <a:schemeClr val="accent2">
                <a:satMod val="175000"/>
                <a:alpha val="40000"/>
              </a:schemeClr>
            </a:glow>
          </a:effectLst>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0142" t="3581" r="11740" b="29034"/>
          <a:stretch/>
        </p:blipFill>
        <p:spPr>
          <a:xfrm>
            <a:off x="3282955" y="3424348"/>
            <a:ext cx="2671953" cy="1976125"/>
          </a:xfrm>
          <a:prstGeom prst="rect">
            <a:avLst/>
          </a:prstGeom>
          <a:effectLst>
            <a:glow rad="101600">
              <a:schemeClr val="accent2">
                <a:satMod val="175000"/>
                <a:alpha val="40000"/>
              </a:schemeClr>
            </a:glow>
          </a:effectLst>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6932" t="6010" r="11464" b="27718"/>
          <a:stretch/>
        </p:blipFill>
        <p:spPr>
          <a:xfrm>
            <a:off x="6132812" y="3413234"/>
            <a:ext cx="2620355" cy="1942531"/>
          </a:xfrm>
          <a:prstGeom prst="rect">
            <a:avLst/>
          </a:prstGeom>
          <a:effectLst>
            <a:glow rad="101600">
              <a:schemeClr val="accent2">
                <a:satMod val="175000"/>
                <a:alpha val="40000"/>
              </a:schemeClr>
            </a:glow>
          </a:effectLst>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l="8769" r="10252" b="33051"/>
          <a:stretch/>
        </p:blipFill>
        <p:spPr>
          <a:xfrm>
            <a:off x="3268441" y="1042919"/>
            <a:ext cx="2671953" cy="2062630"/>
          </a:xfrm>
          <a:prstGeom prst="rect">
            <a:avLst/>
          </a:prstGeom>
          <a:ln>
            <a:solidFill>
              <a:srgbClr val="FFFF99"/>
            </a:solidFill>
          </a:ln>
          <a:effectLst>
            <a:glow rad="101600">
              <a:schemeClr val="accent2">
                <a:satMod val="175000"/>
                <a:alpha val="40000"/>
              </a:schemeClr>
            </a:glow>
          </a:effectLst>
        </p:spPr>
      </p:pic>
    </p:spTree>
    <p:extLst>
      <p:ext uri="{BB962C8B-B14F-4D97-AF65-F5344CB8AC3E}">
        <p14:creationId xmlns:p14="http://schemas.microsoft.com/office/powerpoint/2010/main" val="3578972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marL="457200" indent="-457200" algn="just">
              <a:buFontTx/>
              <a:buChar char="-"/>
            </a:pP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con ®</a:t>
            </a:r>
            <a:r>
              <a:rPr lang="en-US" sz="2800" b="1" dirty="0" err="1" smtClean="0">
                <a:solidFill>
                  <a:srgbClr val="006600"/>
                </a:solidFill>
                <a:latin typeface=".VnAvant" pitchFamily="34" charset="0"/>
              </a:rPr>
              <a:t>Õn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s«ng</a:t>
            </a:r>
            <a:r>
              <a:rPr lang="en-US" sz="2800" b="1" dirty="0" smtClean="0">
                <a:solidFill>
                  <a:srgbClr val="006600"/>
                </a:solidFill>
                <a:latin typeface=".VnAvant" pitchFamily="34" charset="0"/>
              </a:rPr>
              <a:t> ¨n </a:t>
            </a:r>
            <a:r>
              <a:rPr lang="en-US" sz="2800" b="1" dirty="0" err="1" smtClean="0">
                <a:solidFill>
                  <a:srgbClr val="006600"/>
                </a:solidFill>
                <a:latin typeface=".VnAvant" pitchFamily="34" charset="0"/>
              </a:rPr>
              <a:t>cá</a:t>
            </a:r>
            <a:r>
              <a:rPr lang="en-US" sz="2800" b="1" dirty="0" smtClean="0">
                <a:solidFill>
                  <a:srgbClr val="006600"/>
                </a:solidFill>
                <a:latin typeface=".VnAvant" pitchFamily="34" charset="0"/>
              </a:rPr>
              <a:t>.</a:t>
            </a:r>
          </a:p>
          <a:p>
            <a:pPr marL="457200" indent="-457200" algn="just">
              <a:buFontTx/>
              <a:buChar char="-"/>
            </a:pPr>
            <a:r>
              <a:rPr lang="en-US" sz="2800" b="1" dirty="0" err="1" smtClean="0">
                <a:solidFill>
                  <a:srgbClr val="006600"/>
                </a:solidFill>
                <a:latin typeface=".VnAvant" pitchFamily="34" charset="0"/>
              </a:rPr>
              <a:t>Nã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thÊy</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xuèng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n­ưíc</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306" y="1066800"/>
            <a:ext cx="3161816" cy="2653019"/>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677998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marL="457200" indent="-457200" algn="just">
              <a:buFontTx/>
              <a:buChar char="-"/>
            </a:pP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t­ưëng</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ngñ</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nªn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rãn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rÐn</a:t>
            </a:r>
            <a:r>
              <a:rPr lang="en-US" sz="2800" b="1" dirty="0" smtClean="0">
                <a:solidFill>
                  <a:srgbClr val="006600"/>
                </a:solidFill>
                <a:latin typeface=".VnAvant" pitchFamily="34" charset="0"/>
              </a:rPr>
              <a:t> ®I </a:t>
            </a:r>
            <a:r>
              <a:rPr lang="en-US" sz="2800" b="1" dirty="0" err="1" smtClean="0">
                <a:solidFill>
                  <a:srgbClr val="006600"/>
                </a:solidFill>
                <a:latin typeface=".VnAvant" pitchFamily="34" charset="0"/>
              </a:rPr>
              <a:t>xuèng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mư­¬ng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n­ưíc</a:t>
            </a:r>
            <a:r>
              <a:rPr lang="en-US" sz="2800" b="1" dirty="0" smtClean="0">
                <a:solidFill>
                  <a:srgbClr val="006600"/>
                </a:solidFill>
                <a:latin typeface=".VnAvant" pitchFamily="34" charset="0"/>
              </a:rPr>
              <a:t>.</a:t>
            </a:r>
          </a:p>
          <a:p>
            <a:pPr marL="457200" indent="-457200" algn="just">
              <a:buFontTx/>
              <a:buChar char="-"/>
            </a:pPr>
            <a:r>
              <a:rPr lang="en-US" sz="2800" b="1" dirty="0" smtClean="0">
                <a:solidFill>
                  <a:srgbClr val="006600"/>
                </a:solidFill>
                <a:latin typeface=".VnAvant" pitchFamily="34" charset="0"/>
              </a:rPr>
              <a:t>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vät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tíi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íp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12" y="1253521"/>
            <a:ext cx="2846643" cy="2183644"/>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1224</TotalTime>
  <Words>562</Words>
  <Application>Microsoft Office PowerPoint</Application>
  <PresentationFormat>On-screen Show (16:10)</PresentationFormat>
  <Paragraphs>87</Paragraphs>
  <Slides>16</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VNI-Juni</vt:lpstr>
      <vt:lpstr>Calibri</vt:lpstr>
      <vt:lpstr>宋体</vt:lpstr>
      <vt:lpstr>.VnTifani Heavy</vt:lpstr>
      <vt:lpstr>.VnAvant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asdmin</cp:lastModifiedBy>
  <cp:revision>202</cp:revision>
  <dcterms:created xsi:type="dcterms:W3CDTF">2020-02-10T09:35:50Z</dcterms:created>
  <dcterms:modified xsi:type="dcterms:W3CDTF">2020-08-23T05:31:54Z</dcterms:modified>
</cp:coreProperties>
</file>