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80" r:id="rId2"/>
    <p:sldId id="256" r:id="rId3"/>
    <p:sldId id="257" r:id="rId4"/>
    <p:sldId id="332" r:id="rId5"/>
    <p:sldId id="384" r:id="rId6"/>
    <p:sldId id="377" r:id="rId7"/>
    <p:sldId id="396" r:id="rId8"/>
    <p:sldId id="397" r:id="rId9"/>
    <p:sldId id="398" r:id="rId10"/>
    <p:sldId id="385" r:id="rId11"/>
    <p:sldId id="391" r:id="rId12"/>
    <p:sldId id="399" r:id="rId13"/>
    <p:sldId id="390" r:id="rId14"/>
    <p:sldId id="308" r:id="rId15"/>
  </p:sldIdLst>
  <p:sldSz cx="9144000" cy="5715000" type="screen16x10"/>
  <p:notesSz cx="6858000" cy="9144000"/>
  <p:embeddedFontLst>
    <p:embeddedFont>
      <p:font typeface=".VnAvant" panose="020B7200000000000000"/>
      <p:regular r:id="rId17"/>
      <p:bold r:id="rId18"/>
      <p:italic r:id="rId19"/>
    </p:embeddedFont>
    <p:embeddedFont>
      <p:font typeface=".VnTifani Heavy" panose="020B7200000000000000"/>
      <p:regular r:id="rId20"/>
    </p:embeddedFon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
      <p:font typeface="VNI-Thufap2"/>
      <p:regular r:id="rId26"/>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70" d="100"/>
          <a:sy n="70" d="100"/>
        </p:scale>
        <p:origin x="1336" y="8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4/6/2021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12</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13</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2021/4/6</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0.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2.gif"/><Relationship Id="rId26" Type="http://schemas.openxmlformats.org/officeDocument/2006/relationships/slide" Target="slide2.xml"/><Relationship Id="rId3" Type="http://schemas.openxmlformats.org/officeDocument/2006/relationships/tags" Target="../tags/tag6.xml"/><Relationship Id="rId21" Type="http://schemas.openxmlformats.org/officeDocument/2006/relationships/image" Target="../media/image25.gif"/><Relationship Id="rId7" Type="http://schemas.openxmlformats.org/officeDocument/2006/relationships/tags" Target="../tags/tag10.xml"/><Relationship Id="rId12" Type="http://schemas.openxmlformats.org/officeDocument/2006/relationships/audio" Target="../media/audio4.wav"/><Relationship Id="rId17" Type="http://schemas.openxmlformats.org/officeDocument/2006/relationships/image" Target="../media/image21.gif"/><Relationship Id="rId25" Type="http://schemas.openxmlformats.org/officeDocument/2006/relationships/image" Target="../media/image29.gif"/><Relationship Id="rId2" Type="http://schemas.openxmlformats.org/officeDocument/2006/relationships/tags" Target="../tags/tag5.xml"/><Relationship Id="rId16" Type="http://schemas.openxmlformats.org/officeDocument/2006/relationships/hyperlink" Target="../My%20Documents/SONG/ATGT%20(khoi7)/vong3(khoi7).ppt" TargetMode="External"/><Relationship Id="rId20" Type="http://schemas.openxmlformats.org/officeDocument/2006/relationships/image" Target="../media/image24.gif"/><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audio" Target="../media/audio1.wav"/><Relationship Id="rId24" Type="http://schemas.openxmlformats.org/officeDocument/2006/relationships/image" Target="../media/image28.gif"/><Relationship Id="rId5" Type="http://schemas.openxmlformats.org/officeDocument/2006/relationships/tags" Target="../tags/tag8.xml"/><Relationship Id="rId15" Type="http://schemas.openxmlformats.org/officeDocument/2006/relationships/audio" Target="../media/audio6.wav"/><Relationship Id="rId23" Type="http://schemas.openxmlformats.org/officeDocument/2006/relationships/image" Target="../media/image27.gif"/><Relationship Id="rId10" Type="http://schemas.openxmlformats.org/officeDocument/2006/relationships/audio" Target="../media/audio3.wav"/><Relationship Id="rId19" Type="http://schemas.openxmlformats.org/officeDocument/2006/relationships/image" Target="../media/image23.gif"/><Relationship Id="rId4" Type="http://schemas.openxmlformats.org/officeDocument/2006/relationships/tags" Target="../tags/tag7.xml"/><Relationship Id="rId9" Type="http://schemas.openxmlformats.org/officeDocument/2006/relationships/notesSlide" Target="../notesSlides/notesSlide1.xml"/><Relationship Id="rId14" Type="http://schemas.openxmlformats.org/officeDocument/2006/relationships/audio" Target="../media/audio5.wav"/><Relationship Id="rId22" Type="http://schemas.openxmlformats.org/officeDocument/2006/relationships/image" Target="../media/image26.gif"/></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audio" Target="../media/audio2.wav"/><Relationship Id="rId18" Type="http://schemas.openxmlformats.org/officeDocument/2006/relationships/image" Target="../media/image22.gif"/><Relationship Id="rId26" Type="http://schemas.openxmlformats.org/officeDocument/2006/relationships/slide" Target="slide2.xml"/><Relationship Id="rId3" Type="http://schemas.openxmlformats.org/officeDocument/2006/relationships/tags" Target="../tags/tag13.xml"/><Relationship Id="rId21" Type="http://schemas.openxmlformats.org/officeDocument/2006/relationships/image" Target="../media/image25.gif"/><Relationship Id="rId7" Type="http://schemas.openxmlformats.org/officeDocument/2006/relationships/tags" Target="../tags/tag17.xml"/><Relationship Id="rId12" Type="http://schemas.openxmlformats.org/officeDocument/2006/relationships/audio" Target="../media/audio4.wav"/><Relationship Id="rId17" Type="http://schemas.openxmlformats.org/officeDocument/2006/relationships/image" Target="../media/image21.gif"/><Relationship Id="rId25" Type="http://schemas.openxmlformats.org/officeDocument/2006/relationships/image" Target="../media/image29.gif"/><Relationship Id="rId2" Type="http://schemas.openxmlformats.org/officeDocument/2006/relationships/tags" Target="../tags/tag12.xml"/><Relationship Id="rId16" Type="http://schemas.openxmlformats.org/officeDocument/2006/relationships/hyperlink" Target="../My%20Documents/SONG/ATGT%20(khoi7)/vong3(khoi7).ppt" TargetMode="External"/><Relationship Id="rId20" Type="http://schemas.openxmlformats.org/officeDocument/2006/relationships/image" Target="../media/image24.gif"/><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audio" Target="../media/audio1.wav"/><Relationship Id="rId24" Type="http://schemas.openxmlformats.org/officeDocument/2006/relationships/image" Target="../media/image28.gif"/><Relationship Id="rId5" Type="http://schemas.openxmlformats.org/officeDocument/2006/relationships/tags" Target="../tags/tag15.xml"/><Relationship Id="rId15" Type="http://schemas.openxmlformats.org/officeDocument/2006/relationships/audio" Target="../media/audio6.wav"/><Relationship Id="rId23" Type="http://schemas.openxmlformats.org/officeDocument/2006/relationships/image" Target="../media/image27.gif"/><Relationship Id="rId10" Type="http://schemas.openxmlformats.org/officeDocument/2006/relationships/audio" Target="../media/audio3.wav"/><Relationship Id="rId19" Type="http://schemas.openxmlformats.org/officeDocument/2006/relationships/image" Target="../media/image23.gif"/><Relationship Id="rId4" Type="http://schemas.openxmlformats.org/officeDocument/2006/relationships/tags" Target="../tags/tag14.xml"/><Relationship Id="rId9" Type="http://schemas.openxmlformats.org/officeDocument/2006/relationships/notesSlide" Target="../notesSlides/notesSlide2.xml"/><Relationship Id="rId14" Type="http://schemas.openxmlformats.org/officeDocument/2006/relationships/audio" Target="../media/audio5.wav"/><Relationship Id="rId22"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a:ln>
                  <a:solidFill>
                    <a:srgbClr val="33CC33"/>
                  </a:solidFill>
                </a:ln>
                <a:solidFill>
                  <a:srgbClr val="FF0000"/>
                </a:solidFill>
                <a:latin typeface="Arial" pitchFamily="34" charset="0"/>
                <a:cs typeface="Arial" pitchFamily="34" charset="0"/>
              </a:rPr>
              <a:t>BÀI GIẢNG SOẠN THẢO THEO BỘ SÁCH: CÁNH DIỀU</a:t>
            </a: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1604292" y="294240"/>
            <a:ext cx="5937844" cy="523220"/>
          </a:xfrm>
          <a:prstGeom prst="rect">
            <a:avLst/>
          </a:prstGeom>
        </p:spPr>
        <p:txBody>
          <a:bodyPr wrap="none">
            <a:spAutoFit/>
          </a:bodyPr>
          <a:lstStyle/>
          <a:p>
            <a:pPr algn="ctr"/>
            <a:r>
              <a:rPr lang="vi-VN" sz="2800" dirty="0">
                <a:solidFill>
                  <a:srgbClr val="FF0000"/>
                </a:solidFill>
              </a:rPr>
              <a:t>Vẽ tranh theo chủ đề:" Gia đình 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094" y="817460"/>
            <a:ext cx="6479297" cy="4523797"/>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777882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a:solidFill>
                  <a:schemeClr val="bg1"/>
                </a:solidFill>
                <a:latin typeface="Arial" charset="0"/>
                <a:cs typeface="Arial" charset="0"/>
              </a:rPr>
              <a:t>THẢO LUẬN</a:t>
            </a:r>
          </a:p>
        </p:txBody>
      </p:sp>
      <p:sp>
        <p:nvSpPr>
          <p:cNvPr id="10" name="Rounded Rectangle 9"/>
          <p:cNvSpPr/>
          <p:nvPr>
            <p:custDataLst>
              <p:tags r:id="rId3"/>
            </p:custDataLst>
          </p:nvPr>
        </p:nvSpPr>
        <p:spPr>
          <a:xfrm>
            <a:off x="537030" y="1475262"/>
            <a:ext cx="8149770" cy="3430567"/>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Em có yêu quý gia đình mình không? Vì sao?</a:t>
            </a:r>
          </a:p>
          <a:p>
            <a:pPr algn="just">
              <a:lnSpc>
                <a:spcPct val="150000"/>
              </a:lnSpc>
            </a:pPr>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Hằng ngày, em và gia đình thường tham gia những hoạt động nào cùng nhau?</a:t>
            </a:r>
          </a:p>
          <a:p>
            <a:pPr algn="just">
              <a:lnSpc>
                <a:spcPct val="150000"/>
              </a:lnSpc>
            </a:pPr>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Em mong ước điều gì cho gia đình của mình?</a:t>
            </a:r>
          </a:p>
          <a:p>
            <a:pPr algn="just">
              <a:lnSpc>
                <a:spcPct val="150000"/>
              </a:lnSpc>
            </a:pPr>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Em sẽ làm gì đế bày tỏ tình cảm với gia đình của mình?</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11750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32000" y="937353"/>
            <a:ext cx="6598557"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800" b="1" dirty="0">
                <a:solidFill>
                  <a:srgbClr val="0000CC"/>
                </a:solidFill>
                <a:latin typeface="Arial" pitchFamily="34" charset="0"/>
                <a:cs typeface="Arial" pitchFamily="34" charset="0"/>
              </a:rPr>
              <a:t>Dòng nào sau đây là những đồ dùng cá nhân?</a:t>
            </a:r>
            <a:endParaRPr lang="en-US" sz="28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2815774" y="3294483"/>
            <a:ext cx="5570311" cy="959164"/>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400" b="1" dirty="0">
                <a:solidFill>
                  <a:srgbClr val="FFFF00"/>
                </a:solidFill>
                <a:latin typeface="Arial" pitchFamily="34" charset="0"/>
                <a:cs typeface="Arial" pitchFamily="34" charset="0"/>
              </a:rPr>
              <a:t>B. </a:t>
            </a:r>
            <a:r>
              <a:rPr lang="vi-VN" sz="2400" b="1" dirty="0">
                <a:solidFill>
                  <a:srgbClr val="FFFF00"/>
                </a:solidFill>
                <a:latin typeface="Arial" pitchFamily="34" charset="0"/>
                <a:cs typeface="Arial" pitchFamily="34" charset="0"/>
              </a:rPr>
              <a:t>Quần áo, quạt, bếp, sách vở </a:t>
            </a:r>
            <a:endParaRPr lang="en-US" sz="24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2815774" y="2043346"/>
            <a:ext cx="5497741" cy="904113"/>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a:solidFill>
                  <a:srgbClr val="FFFF00"/>
                </a:solidFill>
                <a:latin typeface="Arial" pitchFamily="34" charset="0"/>
                <a:cs typeface="Arial" pitchFamily="34" charset="0"/>
              </a:rPr>
              <a:t>A. </a:t>
            </a:r>
            <a:r>
              <a:rPr lang="vi-VN" sz="2400" b="1" dirty="0">
                <a:solidFill>
                  <a:srgbClr val="FFFF00"/>
                </a:solidFill>
                <a:latin typeface="Arial" pitchFamily="34" charset="0"/>
                <a:cs typeface="Arial" pitchFamily="34" charset="0"/>
              </a:rPr>
              <a:t>Quần, áo, giày, dép, bàn chải đánh răng.</a:t>
            </a:r>
            <a:endParaRPr lang="en-US" sz="24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933702" y="4533449"/>
            <a:ext cx="5379813" cy="937040"/>
          </a:xfrm>
          <a:prstGeom prst="flowChartTerminator">
            <a:avLst/>
          </a:prstGeom>
          <a:solidFill>
            <a:srgbClr val="00B05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400" b="1" dirty="0">
                <a:solidFill>
                  <a:srgbClr val="FFFF00"/>
                </a:solidFill>
                <a:latin typeface="Arial" pitchFamily="34" charset="0"/>
                <a:cs typeface="Arial" pitchFamily="34" charset="0"/>
              </a:rPr>
              <a:t>C. </a:t>
            </a:r>
            <a:r>
              <a:rPr lang="en-US" sz="2400" b="1" dirty="0" err="1">
                <a:solidFill>
                  <a:srgbClr val="FFFF00"/>
                </a:solidFill>
                <a:latin typeface="Arial" pitchFamily="34" charset="0"/>
                <a:cs typeface="Arial" pitchFamily="34" charset="0"/>
              </a:rPr>
              <a:t>Giày</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dép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bát</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ghế</a:t>
            </a:r>
            <a:endParaRPr lang="en-US" sz="24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1087728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6" action="ppaction://hlinkpres?slideindex=1&amp;slidetitle="/>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88686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1930402" y="937353"/>
            <a:ext cx="6883401"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vi-VN" sz="2400" b="1" dirty="0">
                <a:solidFill>
                  <a:srgbClr val="0000CC"/>
                </a:solidFill>
                <a:latin typeface="Arial" pitchFamily="34" charset="0"/>
                <a:cs typeface="Arial" pitchFamily="34" charset="0"/>
              </a:rPr>
              <a:t>Khi sắp sếp đồ dùng cá nhân em cần lưu ý gì?</a:t>
            </a:r>
            <a:endParaRPr lang="en-US" sz="2400" b="1" dirty="0">
              <a:solidFill>
                <a:srgbClr val="0000CC"/>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3" name="Flowchart: Terminator 42"/>
          <p:cNvSpPr/>
          <p:nvPr>
            <p:custDataLst>
              <p:tags r:id="rId1"/>
            </p:custDataLst>
          </p:nvPr>
        </p:nvSpPr>
        <p:spPr>
          <a:xfrm>
            <a:off x="2149480" y="3120316"/>
            <a:ext cx="6602640" cy="842088"/>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ctr"/>
            <a:r>
              <a:rPr lang="en-US" sz="2000" b="1" dirty="0">
                <a:solidFill>
                  <a:srgbClr val="FFFF00"/>
                </a:solidFill>
                <a:latin typeface="Arial" pitchFamily="34" charset="0"/>
                <a:cs typeface="Arial" pitchFamily="34" charset="0"/>
              </a:rPr>
              <a:t>B. </a:t>
            </a:r>
            <a:r>
              <a:rPr lang="vi-VN" sz="2000" b="1" dirty="0">
                <a:solidFill>
                  <a:srgbClr val="FFFF00"/>
                </a:solidFill>
                <a:latin typeface="Arial" pitchFamily="34" charset="0"/>
                <a:cs typeface="Arial" pitchFamily="34" charset="0"/>
              </a:rPr>
              <a:t>Để đồ dùng cá nhân bền, đẹp em cần có ý thức giữ gìn và bảo vệ chúng.</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2"/>
            </p:custDataLst>
          </p:nvPr>
        </p:nvSpPr>
        <p:spPr>
          <a:xfrm>
            <a:off x="2149480" y="4189450"/>
            <a:ext cx="6602640" cy="881213"/>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a:solidFill>
                  <a:srgbClr val="FFFF00"/>
                </a:solidFill>
                <a:latin typeface="Arial" pitchFamily="34" charset="0"/>
                <a:cs typeface="Arial" pitchFamily="34" charset="0"/>
              </a:rPr>
              <a:t>C. </a:t>
            </a:r>
            <a:r>
              <a:rPr lang="vi-VN" sz="2000" b="1" dirty="0">
                <a:solidFill>
                  <a:srgbClr val="FFFF00"/>
                </a:solidFill>
                <a:latin typeface="Arial" pitchFamily="34" charset="0"/>
                <a:cs typeface="Arial" pitchFamily="34" charset="0"/>
              </a:rPr>
              <a:t>Cả hai đáp án trên đều đúng</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3"/>
            </p:custDataLst>
          </p:nvPr>
        </p:nvSpPr>
        <p:spPr>
          <a:xfrm>
            <a:off x="2032003" y="1864067"/>
            <a:ext cx="6720117" cy="1054365"/>
          </a:xfrm>
          <a:prstGeom prst="flowChartTerminator">
            <a:avLst/>
          </a:prstGeom>
          <a:solidFill>
            <a:srgbClr val="7030A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ctr">
              <a:defRPr/>
            </a:pPr>
            <a:r>
              <a:rPr lang="en-US" sz="2000" b="1" dirty="0">
                <a:solidFill>
                  <a:srgbClr val="FFFF00"/>
                </a:solidFill>
                <a:latin typeface="Arial" pitchFamily="34" charset="0"/>
                <a:cs typeface="Arial" pitchFamily="34" charset="0"/>
              </a:rPr>
              <a:t>A. </a:t>
            </a:r>
            <a:r>
              <a:rPr lang="vi-VN" sz="2000" b="1" dirty="0">
                <a:solidFill>
                  <a:srgbClr val="FFFF00"/>
                </a:solidFill>
                <a:latin typeface="Arial" pitchFamily="34" charset="0"/>
                <a:cs typeface="Arial" pitchFamily="34" charset="0"/>
              </a:rPr>
              <a:t>Đồ dùng cá nhân cần được sắp xếp ngay ngắn, đúng nơi, đúng chỗ để thuận tiện cho việc tìm kiếm, lựa chọn và sử dụng.</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6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7"/>
            </p:custDataLst>
          </p:nvPr>
        </p:nvPicPr>
        <p:blipFill>
          <a:blip r:embed="rId25">
            <a:extLst>
              <a:ext uri="{28A0092B-C50C-407E-A947-70E740481C1C}">
                <a14:useLocalDpi xmlns:a14="http://schemas.microsoft.com/office/drawing/2010/main" val="0"/>
              </a:ext>
            </a:extLst>
          </a:blip>
          <a:srcRect/>
          <a:stretch>
            <a:fillRect/>
          </a:stretch>
        </p:blipFill>
        <p:spPr bwMode="auto">
          <a:xfrm>
            <a:off x="280989" y="2440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16">
            <a:hlinkClick r:id="rId26" action="ppaction://hlinksldjump"/>
          </p:cNvPr>
          <p:cNvSpPr>
            <a:spLocks noChangeArrowheads="1"/>
          </p:cNvSpPr>
          <p:nvPr/>
        </p:nvSpPr>
        <p:spPr bwMode="auto">
          <a:xfrm>
            <a:off x="253110" y="3789189"/>
            <a:ext cx="1295400" cy="1016000"/>
          </a:xfrm>
          <a:prstGeom prst="hexagon">
            <a:avLst>
              <a:gd name="adj" fmla="val 26563"/>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convex"/>
          </a:sp3d>
        </p:spPr>
        <p:txBody>
          <a:bodyPr wrap="none" lIns="71323" tIns="35662" rIns="71323" bIns="35662" anchor="ctr"/>
          <a:lstStyle/>
          <a:p>
            <a:pPr algn="ctr">
              <a:defRPr/>
            </a:pPr>
            <a:endParaRPr lang="en-US" sz="1900" b="1" dirty="0">
              <a:solidFill>
                <a:srgbClr val="0000CC"/>
              </a:solidFill>
            </a:endParaRPr>
          </a:p>
        </p:txBody>
      </p:sp>
    </p:spTree>
    <p:extLst>
      <p:ext uri="{BB962C8B-B14F-4D97-AF65-F5344CB8AC3E}">
        <p14:creationId xmlns:p14="http://schemas.microsoft.com/office/powerpoint/2010/main" val="2389480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0"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0"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0" name="breeze.wav"/>
                                        </p:tgtEl>
                                      </p:cMediaNode>
                                    </p:audio>
                                  </p:sub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subTnLst>
                                    <p:set>
                                      <p:cBhvr override="childStyle">
                                        <p:cTn dur="1" fill="hold" display="0" masterRel="sameClick" afterEffect="1">
                                          <p:stCondLst>
                                            <p:cond evt="end" delay="0">
                                              <p:tn val="16"/>
                                            </p:cond>
                                          </p:stCondLst>
                                        </p:cTn>
                                        <p:tgtEl>
                                          <p:spTgt spid="3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11" name="click.wav"/>
                                        </p:tgtEl>
                                      </p:cMediaNode>
                                    </p:audio>
                                  </p:subTnLst>
                                </p:cTn>
                              </p:par>
                            </p:childTnLst>
                          </p:cTn>
                        </p:par>
                        <p:par>
                          <p:cTn id="21" fill="hold" nodeType="afterGroup">
                            <p:stCondLst>
                              <p:cond delay="1000"/>
                            </p:stCondLst>
                            <p:childTnLst>
                              <p:par>
                                <p:cTn id="22" presetID="50" presetClass="entr" presetSubtype="0" decel="10000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strVal val="#ppt_w+.3"/>
                                          </p:val>
                                        </p:tav>
                                        <p:tav tm="100000">
                                          <p:val>
                                            <p:strVal val="#ppt_w"/>
                                          </p:val>
                                        </p:tav>
                                      </p:tavLst>
                                    </p:anim>
                                    <p:anim calcmode="lin" valueType="num">
                                      <p:cBhvr>
                                        <p:cTn id="25" dur="1000" fill="hold"/>
                                        <p:tgtEl>
                                          <p:spTgt spid="36"/>
                                        </p:tgtEl>
                                        <p:attrNameLst>
                                          <p:attrName>ppt_h</p:attrName>
                                        </p:attrNameLst>
                                      </p:cBhvr>
                                      <p:tavLst>
                                        <p:tav tm="0">
                                          <p:val>
                                            <p:strVal val="#ppt_h"/>
                                          </p:val>
                                        </p:tav>
                                        <p:tav tm="100000">
                                          <p:val>
                                            <p:strVal val="#ppt_h"/>
                                          </p:val>
                                        </p:tav>
                                      </p:tavLst>
                                    </p:anim>
                                    <p:animEffect transition="in" filter="fade">
                                      <p:cBhvr>
                                        <p:cTn id="26" dur="1000"/>
                                        <p:tgtEl>
                                          <p:spTgt spid="36"/>
                                        </p:tgtEl>
                                      </p:cBhvr>
                                    </p:animEffect>
                                  </p:childTnLst>
                                  <p:subTnLst>
                                    <p:set>
                                      <p:cBhvr override="childStyle">
                                        <p:cTn dur="1" fill="hold" display="0" masterRel="sameClick" afterEffect="1">
                                          <p:stCondLst>
                                            <p:cond evt="end" delay="0">
                                              <p:tn val="22"/>
                                            </p:cond>
                                          </p:stCondLst>
                                        </p:cTn>
                                        <p:tgtEl>
                                          <p:spTgt spid="36"/>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11" name="click.wav"/>
                                        </p:tgtEl>
                                      </p:cMediaNode>
                                    </p:audio>
                                  </p:subTnLst>
                                </p:cTn>
                              </p:par>
                            </p:childTnLst>
                          </p:cTn>
                        </p:par>
                        <p:par>
                          <p:cTn id="27" fill="hold" nodeType="afterGroup">
                            <p:stCondLst>
                              <p:cond delay="2000"/>
                            </p:stCondLst>
                            <p:childTnLst>
                              <p:par>
                                <p:cTn id="28" presetID="50" presetClass="entr" presetSubtype="0" decel="10000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1000" fill="hold"/>
                                        <p:tgtEl>
                                          <p:spTgt spid="35"/>
                                        </p:tgtEl>
                                        <p:attrNameLst>
                                          <p:attrName>ppt_w</p:attrName>
                                        </p:attrNameLst>
                                      </p:cBhvr>
                                      <p:tavLst>
                                        <p:tav tm="0">
                                          <p:val>
                                            <p:strVal val="#ppt_w+.3"/>
                                          </p:val>
                                        </p:tav>
                                        <p:tav tm="100000">
                                          <p:val>
                                            <p:strVal val="#ppt_w"/>
                                          </p:val>
                                        </p:tav>
                                      </p:tavLst>
                                    </p:anim>
                                    <p:anim calcmode="lin" valueType="num">
                                      <p:cBhvr>
                                        <p:cTn id="31" dur="1000" fill="hold"/>
                                        <p:tgtEl>
                                          <p:spTgt spid="35"/>
                                        </p:tgtEl>
                                        <p:attrNameLst>
                                          <p:attrName>ppt_h</p:attrName>
                                        </p:attrNameLst>
                                      </p:cBhvr>
                                      <p:tavLst>
                                        <p:tav tm="0">
                                          <p:val>
                                            <p:strVal val="#ppt_h"/>
                                          </p:val>
                                        </p:tav>
                                        <p:tav tm="100000">
                                          <p:val>
                                            <p:strVal val="#ppt_h"/>
                                          </p:val>
                                        </p:tav>
                                      </p:tavLst>
                                    </p:anim>
                                    <p:animEffect transition="in" filter="fade">
                                      <p:cBhvr>
                                        <p:cTn id="32" dur="1000"/>
                                        <p:tgtEl>
                                          <p:spTgt spid="35"/>
                                        </p:tgtEl>
                                      </p:cBhvr>
                                    </p:animEffect>
                                  </p:childTnLst>
                                  <p:subTnLst>
                                    <p:set>
                                      <p:cBhvr override="childStyle">
                                        <p:cTn dur="1" fill="hold" display="0" masterRel="sameClick" afterEffect="1">
                                          <p:stCondLst>
                                            <p:cond evt="end" delay="0">
                                              <p:tn val="28"/>
                                            </p:cond>
                                          </p:stCondLst>
                                        </p:cTn>
                                        <p:tgtEl>
                                          <p:spTgt spid="35"/>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11" name="click.wav"/>
                                        </p:tgtEl>
                                      </p:cMediaNode>
                                    </p:audio>
                                  </p:subTnLst>
                                </p:cTn>
                              </p:par>
                            </p:childTnLst>
                          </p:cTn>
                        </p:par>
                        <p:par>
                          <p:cTn id="33" fill="hold" nodeType="afterGroup">
                            <p:stCondLst>
                              <p:cond delay="3000"/>
                            </p:stCondLst>
                            <p:childTnLst>
                              <p:par>
                                <p:cTn id="34" presetID="50" presetClass="entr" presetSubtype="0" decel="10000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strVal val="#ppt_w+.3"/>
                                          </p:val>
                                        </p:tav>
                                        <p:tav tm="100000">
                                          <p:val>
                                            <p:strVal val="#ppt_w"/>
                                          </p:val>
                                        </p:tav>
                                      </p:tavLst>
                                    </p:anim>
                                    <p:anim calcmode="lin" valueType="num">
                                      <p:cBhvr>
                                        <p:cTn id="37" dur="1000" fill="hold"/>
                                        <p:tgtEl>
                                          <p:spTgt spid="34"/>
                                        </p:tgtEl>
                                        <p:attrNameLst>
                                          <p:attrName>ppt_h</p:attrName>
                                        </p:attrNameLst>
                                      </p:cBhvr>
                                      <p:tavLst>
                                        <p:tav tm="0">
                                          <p:val>
                                            <p:strVal val="#ppt_h"/>
                                          </p:val>
                                        </p:tav>
                                        <p:tav tm="100000">
                                          <p:val>
                                            <p:strVal val="#ppt_h"/>
                                          </p:val>
                                        </p:tav>
                                      </p:tavLst>
                                    </p:anim>
                                    <p:animEffect transition="in" filter="fade">
                                      <p:cBhvr>
                                        <p:cTn id="38" dur="1000"/>
                                        <p:tgtEl>
                                          <p:spTgt spid="34"/>
                                        </p:tgtEl>
                                      </p:cBhvr>
                                    </p:animEffect>
                                  </p:childTnLst>
                                  <p:subTnLst>
                                    <p:set>
                                      <p:cBhvr override="childStyle">
                                        <p:cTn dur="1" fill="hold" display="0" masterRel="sameClick" afterEffect="1">
                                          <p:stCondLst>
                                            <p:cond evt="end" delay="0">
                                              <p:tn val="34"/>
                                            </p:cond>
                                          </p:stCondLst>
                                        </p:cTn>
                                        <p:tgtEl>
                                          <p:spTgt spid="34"/>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1" name="click.wav"/>
                                        </p:tgtEl>
                                      </p:cMediaNode>
                                    </p:audio>
                                  </p:subTnLst>
                                </p:cTn>
                              </p:par>
                            </p:childTnLst>
                          </p:cTn>
                        </p:par>
                        <p:par>
                          <p:cTn id="39" fill="hold" nodeType="afterGroup">
                            <p:stCondLst>
                              <p:cond delay="4000"/>
                            </p:stCondLst>
                            <p:childTnLst>
                              <p:par>
                                <p:cTn id="40" presetID="50" presetClass="entr" presetSubtype="0" decel="10000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strVal val="#ppt_w+.3"/>
                                          </p:val>
                                        </p:tav>
                                        <p:tav tm="100000">
                                          <p:val>
                                            <p:strVal val="#ppt_w"/>
                                          </p:val>
                                        </p:tav>
                                      </p:tavLst>
                                    </p:anim>
                                    <p:anim calcmode="lin" valueType="num">
                                      <p:cBhvr>
                                        <p:cTn id="43" dur="1000" fill="hold"/>
                                        <p:tgtEl>
                                          <p:spTgt spid="33"/>
                                        </p:tgtEl>
                                        <p:attrNameLst>
                                          <p:attrName>ppt_h</p:attrName>
                                        </p:attrNameLst>
                                      </p:cBhvr>
                                      <p:tavLst>
                                        <p:tav tm="0">
                                          <p:val>
                                            <p:strVal val="#ppt_h"/>
                                          </p:val>
                                        </p:tav>
                                        <p:tav tm="100000">
                                          <p:val>
                                            <p:strVal val="#ppt_h"/>
                                          </p:val>
                                        </p:tav>
                                      </p:tavLst>
                                    </p:anim>
                                    <p:animEffect transition="in" filter="fade">
                                      <p:cBhvr>
                                        <p:cTn id="44" dur="1000"/>
                                        <p:tgtEl>
                                          <p:spTgt spid="33"/>
                                        </p:tgtEl>
                                      </p:cBhvr>
                                    </p:animEffect>
                                  </p:childTnLst>
                                  <p:subTnLst>
                                    <p:set>
                                      <p:cBhvr override="childStyle">
                                        <p:cTn dur="1" fill="hold" display="0" masterRel="sameClick" afterEffect="1">
                                          <p:stCondLst>
                                            <p:cond evt="end" delay="0">
                                              <p:tn val="40"/>
                                            </p:cond>
                                          </p:stCondLst>
                                        </p:cTn>
                                        <p:tgtEl>
                                          <p:spTgt spid="33"/>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2" name="chimes.wav"/>
                                        </p:tgtEl>
                                      </p:cMediaNode>
                                    </p:audio>
                                  </p:subTnLst>
                                </p:cTn>
                              </p:par>
                            </p:childTnLst>
                          </p:cTn>
                        </p:par>
                        <p:par>
                          <p:cTn id="45" fill="hold" nodeType="afterGroup">
                            <p:stCondLst>
                              <p:cond delay="5000"/>
                            </p:stCondLst>
                            <p:childTnLst>
                              <p:par>
                                <p:cTn id="46" presetID="3" presetClass="entr" presetSubtype="1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13" name="DOORBELL.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80">
                                          <p:stCondLst>
                                            <p:cond delay="0"/>
                                          </p:stCondLst>
                                        </p:cTn>
                                        <p:tgtEl>
                                          <p:spTgt spid="50"/>
                                        </p:tgtEl>
                                      </p:cBhvr>
                                    </p:animEffect>
                                    <p:anim calcmode="lin" valueType="num">
                                      <p:cBhvr>
                                        <p:cTn id="5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9" dur="26">
                                          <p:stCondLst>
                                            <p:cond delay="650"/>
                                          </p:stCondLst>
                                        </p:cTn>
                                        <p:tgtEl>
                                          <p:spTgt spid="50"/>
                                        </p:tgtEl>
                                      </p:cBhvr>
                                      <p:to x="100000" y="60000"/>
                                    </p:animScale>
                                    <p:animScale>
                                      <p:cBhvr>
                                        <p:cTn id="60" dur="166" decel="50000">
                                          <p:stCondLst>
                                            <p:cond delay="676"/>
                                          </p:stCondLst>
                                        </p:cTn>
                                        <p:tgtEl>
                                          <p:spTgt spid="50"/>
                                        </p:tgtEl>
                                      </p:cBhvr>
                                      <p:to x="100000" y="100000"/>
                                    </p:animScale>
                                    <p:animScale>
                                      <p:cBhvr>
                                        <p:cTn id="61" dur="26">
                                          <p:stCondLst>
                                            <p:cond delay="1312"/>
                                          </p:stCondLst>
                                        </p:cTn>
                                        <p:tgtEl>
                                          <p:spTgt spid="50"/>
                                        </p:tgtEl>
                                      </p:cBhvr>
                                      <p:to x="100000" y="80000"/>
                                    </p:animScale>
                                    <p:animScale>
                                      <p:cBhvr>
                                        <p:cTn id="62" dur="166" decel="50000">
                                          <p:stCondLst>
                                            <p:cond delay="1338"/>
                                          </p:stCondLst>
                                        </p:cTn>
                                        <p:tgtEl>
                                          <p:spTgt spid="50"/>
                                        </p:tgtEl>
                                      </p:cBhvr>
                                      <p:to x="100000" y="100000"/>
                                    </p:animScale>
                                    <p:animScale>
                                      <p:cBhvr>
                                        <p:cTn id="63" dur="26">
                                          <p:stCondLst>
                                            <p:cond delay="1642"/>
                                          </p:stCondLst>
                                        </p:cTn>
                                        <p:tgtEl>
                                          <p:spTgt spid="50"/>
                                        </p:tgtEl>
                                      </p:cBhvr>
                                      <p:to x="100000" y="90000"/>
                                    </p:animScale>
                                    <p:animScale>
                                      <p:cBhvr>
                                        <p:cTn id="64" dur="166" decel="50000">
                                          <p:stCondLst>
                                            <p:cond delay="1668"/>
                                          </p:stCondLst>
                                        </p:cTn>
                                        <p:tgtEl>
                                          <p:spTgt spid="50"/>
                                        </p:tgtEl>
                                      </p:cBhvr>
                                      <p:to x="100000" y="100000"/>
                                    </p:animScale>
                                    <p:animScale>
                                      <p:cBhvr>
                                        <p:cTn id="65" dur="26">
                                          <p:stCondLst>
                                            <p:cond delay="1808"/>
                                          </p:stCondLst>
                                        </p:cTn>
                                        <p:tgtEl>
                                          <p:spTgt spid="50"/>
                                        </p:tgtEl>
                                      </p:cBhvr>
                                      <p:to x="100000" y="95000"/>
                                    </p:animScale>
                                    <p:animScale>
                                      <p:cBhvr>
                                        <p:cTn id="66" dur="166" decel="50000">
                                          <p:stCondLst>
                                            <p:cond delay="1834"/>
                                          </p:stCondLst>
                                        </p:cTn>
                                        <p:tgtEl>
                                          <p:spTgt spid="50"/>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14" name="Nhac hieu thua cuoc.wav"/>
                                        </p:tgtEl>
                                      </p:cMediaNode>
                                    </p:audio>
                                  </p:subTnLst>
                                </p:cTn>
                              </p:par>
                            </p:childTnLst>
                          </p:cTn>
                        </p:par>
                      </p:childTnLst>
                    </p:cTn>
                  </p:par>
                  <p:par>
                    <p:cTn id="67" fill="hold">
                      <p:stCondLst>
                        <p:cond delay="indefinite"/>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wipe(down)">
                                      <p:cBhvr>
                                        <p:cTn id="77" dur="580">
                                          <p:stCondLst>
                                            <p:cond delay="0"/>
                                          </p:stCondLst>
                                        </p:cTn>
                                        <p:tgtEl>
                                          <p:spTgt spid="49"/>
                                        </p:tgtEl>
                                      </p:cBhvr>
                                    </p:animEffect>
                                    <p:anim calcmode="lin" valueType="num">
                                      <p:cBhvr>
                                        <p:cTn id="7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83" dur="26">
                                          <p:stCondLst>
                                            <p:cond delay="650"/>
                                          </p:stCondLst>
                                        </p:cTn>
                                        <p:tgtEl>
                                          <p:spTgt spid="49"/>
                                        </p:tgtEl>
                                      </p:cBhvr>
                                      <p:to x="100000" y="60000"/>
                                    </p:animScale>
                                    <p:animScale>
                                      <p:cBhvr>
                                        <p:cTn id="84" dur="166" decel="50000">
                                          <p:stCondLst>
                                            <p:cond delay="676"/>
                                          </p:stCondLst>
                                        </p:cTn>
                                        <p:tgtEl>
                                          <p:spTgt spid="49"/>
                                        </p:tgtEl>
                                      </p:cBhvr>
                                      <p:to x="100000" y="100000"/>
                                    </p:animScale>
                                    <p:animScale>
                                      <p:cBhvr>
                                        <p:cTn id="85" dur="26">
                                          <p:stCondLst>
                                            <p:cond delay="1312"/>
                                          </p:stCondLst>
                                        </p:cTn>
                                        <p:tgtEl>
                                          <p:spTgt spid="49"/>
                                        </p:tgtEl>
                                      </p:cBhvr>
                                      <p:to x="100000" y="80000"/>
                                    </p:animScale>
                                    <p:animScale>
                                      <p:cBhvr>
                                        <p:cTn id="86" dur="166" decel="50000">
                                          <p:stCondLst>
                                            <p:cond delay="1338"/>
                                          </p:stCondLst>
                                        </p:cTn>
                                        <p:tgtEl>
                                          <p:spTgt spid="49"/>
                                        </p:tgtEl>
                                      </p:cBhvr>
                                      <p:to x="100000" y="100000"/>
                                    </p:animScale>
                                    <p:animScale>
                                      <p:cBhvr>
                                        <p:cTn id="87" dur="26">
                                          <p:stCondLst>
                                            <p:cond delay="1642"/>
                                          </p:stCondLst>
                                        </p:cTn>
                                        <p:tgtEl>
                                          <p:spTgt spid="49"/>
                                        </p:tgtEl>
                                      </p:cBhvr>
                                      <p:to x="100000" y="90000"/>
                                    </p:animScale>
                                    <p:animScale>
                                      <p:cBhvr>
                                        <p:cTn id="88" dur="166" decel="50000">
                                          <p:stCondLst>
                                            <p:cond delay="1668"/>
                                          </p:stCondLst>
                                        </p:cTn>
                                        <p:tgtEl>
                                          <p:spTgt spid="49"/>
                                        </p:tgtEl>
                                      </p:cBhvr>
                                      <p:to x="100000" y="100000"/>
                                    </p:animScale>
                                    <p:animScale>
                                      <p:cBhvr>
                                        <p:cTn id="89" dur="26">
                                          <p:stCondLst>
                                            <p:cond delay="1808"/>
                                          </p:stCondLst>
                                        </p:cTn>
                                        <p:tgtEl>
                                          <p:spTgt spid="49"/>
                                        </p:tgtEl>
                                      </p:cBhvr>
                                      <p:to x="100000" y="95000"/>
                                    </p:animScale>
                                    <p:animScale>
                                      <p:cBhvr>
                                        <p:cTn id="90" dur="166" decel="50000">
                                          <p:stCondLst>
                                            <p:cond delay="1834"/>
                                          </p:stCondLst>
                                        </p:cTn>
                                        <p:tgtEl>
                                          <p:spTgt spid="49"/>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4" name="Nhac hieu thua cuoc.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16" presetClass="exit" presetSubtype="21" fill="hold" nodeType="clickEffect">
                                  <p:stCondLst>
                                    <p:cond delay="0"/>
                                  </p:stCondLst>
                                  <p:childTnLst>
                                    <p:animEffect transition="out" filter="barn(inVertical)">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6" restart="whenNotActive" fill="hold" evtFilter="cancelBubble" nodeType="interactiveSeq">
                <p:stCondLst>
                  <p:cond evt="onClick" delay="0">
                    <p:tgtEl>
                      <p:spTgt spid="47"/>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26" presetClass="entr" presetSubtype="0" fill="hold"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down)">
                                      <p:cBhvr>
                                        <p:cTn id="101" dur="580">
                                          <p:stCondLst>
                                            <p:cond delay="0"/>
                                          </p:stCondLst>
                                        </p:cTn>
                                        <p:tgtEl>
                                          <p:spTgt spid="51"/>
                                        </p:tgtEl>
                                      </p:cBhvr>
                                    </p:animEffect>
                                    <p:anim calcmode="lin" valueType="num">
                                      <p:cBhvr>
                                        <p:cTn id="10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07" dur="26">
                                          <p:stCondLst>
                                            <p:cond delay="650"/>
                                          </p:stCondLst>
                                        </p:cTn>
                                        <p:tgtEl>
                                          <p:spTgt spid="51"/>
                                        </p:tgtEl>
                                      </p:cBhvr>
                                      <p:to x="100000" y="60000"/>
                                    </p:animScale>
                                    <p:animScale>
                                      <p:cBhvr>
                                        <p:cTn id="108" dur="166" decel="50000">
                                          <p:stCondLst>
                                            <p:cond delay="676"/>
                                          </p:stCondLst>
                                        </p:cTn>
                                        <p:tgtEl>
                                          <p:spTgt spid="51"/>
                                        </p:tgtEl>
                                      </p:cBhvr>
                                      <p:to x="100000" y="100000"/>
                                    </p:animScale>
                                    <p:animScale>
                                      <p:cBhvr>
                                        <p:cTn id="109" dur="26">
                                          <p:stCondLst>
                                            <p:cond delay="1312"/>
                                          </p:stCondLst>
                                        </p:cTn>
                                        <p:tgtEl>
                                          <p:spTgt spid="51"/>
                                        </p:tgtEl>
                                      </p:cBhvr>
                                      <p:to x="100000" y="80000"/>
                                    </p:animScale>
                                    <p:animScale>
                                      <p:cBhvr>
                                        <p:cTn id="110" dur="166" decel="50000">
                                          <p:stCondLst>
                                            <p:cond delay="1338"/>
                                          </p:stCondLst>
                                        </p:cTn>
                                        <p:tgtEl>
                                          <p:spTgt spid="51"/>
                                        </p:tgtEl>
                                      </p:cBhvr>
                                      <p:to x="100000" y="100000"/>
                                    </p:animScale>
                                    <p:animScale>
                                      <p:cBhvr>
                                        <p:cTn id="111" dur="26">
                                          <p:stCondLst>
                                            <p:cond delay="1642"/>
                                          </p:stCondLst>
                                        </p:cTn>
                                        <p:tgtEl>
                                          <p:spTgt spid="51"/>
                                        </p:tgtEl>
                                      </p:cBhvr>
                                      <p:to x="100000" y="90000"/>
                                    </p:animScale>
                                    <p:animScale>
                                      <p:cBhvr>
                                        <p:cTn id="112" dur="166" decel="50000">
                                          <p:stCondLst>
                                            <p:cond delay="1668"/>
                                          </p:stCondLst>
                                        </p:cTn>
                                        <p:tgtEl>
                                          <p:spTgt spid="51"/>
                                        </p:tgtEl>
                                      </p:cBhvr>
                                      <p:to x="100000" y="100000"/>
                                    </p:animScale>
                                    <p:animScale>
                                      <p:cBhvr>
                                        <p:cTn id="113" dur="26">
                                          <p:stCondLst>
                                            <p:cond delay="1808"/>
                                          </p:stCondLst>
                                        </p:cTn>
                                        <p:tgtEl>
                                          <p:spTgt spid="51"/>
                                        </p:tgtEl>
                                      </p:cBhvr>
                                      <p:to x="100000" y="95000"/>
                                    </p:animScale>
                                    <p:animScale>
                                      <p:cBhvr>
                                        <p:cTn id="114" dur="166" decel="50000">
                                          <p:stCondLst>
                                            <p:cond delay="1834"/>
                                          </p:stCondLst>
                                        </p:cTn>
                                        <p:tgtEl>
                                          <p:spTgt spid="51"/>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14" name="Nhac hieu thua cuoc.wav"/>
                                        </p:tgtEl>
                                      </p:cMediaNode>
                                    </p:audio>
                                  </p:subTnLst>
                                </p:cTn>
                              </p:par>
                            </p:childTnLst>
                          </p:cTn>
                        </p:par>
                      </p:childTnLst>
                    </p:cTn>
                  </p:par>
                  <p:par>
                    <p:cTn id="115" fill="hold" nodeType="clickPar">
                      <p:stCondLst>
                        <p:cond delay="indefinite"/>
                      </p:stCondLst>
                      <p:childTnLst>
                        <p:par>
                          <p:cTn id="116" fill="hold" nodeType="withGroup">
                            <p:stCondLst>
                              <p:cond delay="0"/>
                            </p:stCondLst>
                            <p:childTnLst>
                              <p:par>
                                <p:cTn id="117" presetID="16" presetClass="exit" presetSubtype="21" fill="hold" nodeType="clickEffect">
                                  <p:stCondLst>
                                    <p:cond delay="0"/>
                                  </p:stCondLst>
                                  <p:childTnLst>
                                    <p:animEffect transition="out" filter="barn(inVertical)">
                                      <p:cBhvr>
                                        <p:cTn id="118" dur="500"/>
                                        <p:tgtEl>
                                          <p:spTgt spid="51"/>
                                        </p:tgtEl>
                                      </p:cBhvr>
                                    </p:animEffect>
                                    <p:set>
                                      <p:cBhvr>
                                        <p:cTn id="11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0" restart="whenNotActive" fill="hold" evtFilter="cancelBubble" nodeType="interactiveSeq">
                <p:stCondLst>
                  <p:cond evt="onClick" delay="0">
                    <p:tgtEl>
                      <p:spTgt spid="44"/>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53" presetClass="entr" presetSubtype="16" fill="hold" nodeType="click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subTnLst>
                                    <p:audio>
                                      <p:cMediaNode>
                                        <p:cTn display="0" masterRel="sameClick">
                                          <p:stCondLst>
                                            <p:cond evt="begin" delay="0">
                                              <p:tn val="123"/>
                                            </p:cond>
                                          </p:stCondLst>
                                          <p:endCondLst>
                                            <p:cond evt="onStopAudio" delay="0">
                                              <p:tgtEl>
                                                <p:sldTgt/>
                                              </p:tgtEl>
                                            </p:cond>
                                          </p:endCondLst>
                                        </p:cTn>
                                        <p:tgtEl>
                                          <p:sndTgt r:embed="rId15" name="Tieng vo tay.wav"/>
                                        </p:tgtEl>
                                      </p:cMediaNode>
                                    </p:audio>
                                  </p:subTnLst>
                                </p:cTn>
                              </p:par>
                            </p:childTnLst>
                          </p:cTn>
                        </p:par>
                      </p:childTnLst>
                    </p:cTn>
                  </p:par>
                  <p:par>
                    <p:cTn id="128" fill="hold" nodeType="clickPar">
                      <p:stCondLst>
                        <p:cond delay="indefinite"/>
                      </p:stCondLst>
                      <p:childTnLst>
                        <p:par>
                          <p:cTn id="129" fill="hold" nodeType="withGroup">
                            <p:stCondLst>
                              <p:cond delay="0"/>
                            </p:stCondLst>
                            <p:childTnLst>
                              <p:par>
                                <p:cTn id="130" presetID="16" presetClass="exit" presetSubtype="21" fill="hold" nodeType="clickEffect">
                                  <p:stCondLst>
                                    <p:cond delay="0"/>
                                  </p:stCondLst>
                                  <p:childTnLst>
                                    <p:animEffect transition="out" filter="barn(inVertical)">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27</a:t>
            </a:r>
          </a:p>
          <a:p>
            <a:pPr algn="ctr">
              <a:lnSpc>
                <a:spcPct val="150000"/>
              </a:lnSpc>
            </a:pPr>
            <a:r>
              <a:rPr lang="en-US" sz="4400" b="1" dirty="0">
                <a:solidFill>
                  <a:srgbClr val="FF0000"/>
                </a:solidFill>
                <a:latin typeface=".VnAvant" pitchFamily="34" charset="0"/>
                <a:ea typeface="Tahoma" pitchFamily="34" charset="0"/>
                <a:cs typeface="Tahoma" pitchFamily="34" charset="0"/>
              </a:rPr>
              <a:t>SẮP XẾP ĐỒ DÙNG CỦA EM</a:t>
            </a: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341" y="2066471"/>
            <a:ext cx="5334000" cy="335280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7016" y="190015"/>
            <a:ext cx="7245784" cy="502908"/>
          </a:xfrm>
          <a:prstGeom prst="rect">
            <a:avLst/>
          </a:prstGeom>
        </p:spPr>
        <p:txBody>
          <a:bodyPr wrap="square" lIns="71323" tIns="35662" rIns="71323" bIns="35662">
            <a:spAutoFit/>
          </a:bodyPr>
          <a:lstStyle/>
          <a:p>
            <a:pPr algn="ctr"/>
            <a:r>
              <a:rPr lang="vi-VN" sz="2800" b="1" dirty="0">
                <a:solidFill>
                  <a:srgbClr val="FF0000"/>
                </a:solidFill>
                <a:latin typeface="Arial" pitchFamily="34" charset="0"/>
                <a:cs typeface="Arial" pitchFamily="34" charset="0"/>
              </a:rPr>
              <a:t>Kể tên một số đồ dùng cá nhân của em.</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879" y="1298517"/>
            <a:ext cx="4009805" cy="2735796"/>
          </a:xfrm>
          <a:prstGeom prst="rect">
            <a:avLst/>
          </a:prstGeom>
          <a:effectLst>
            <a:glow rad="139700">
              <a:schemeClr val="accent2">
                <a:satMod val="175000"/>
                <a:alpha val="40000"/>
              </a:schemeClr>
            </a:glo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09" y="1298517"/>
            <a:ext cx="3956720" cy="2735796"/>
          </a:xfrm>
          <a:prstGeom prst="rect">
            <a:avLst/>
          </a:prstGeom>
          <a:effectLst>
            <a:glow rad="139700">
              <a:schemeClr val="accent2">
                <a:satMod val="175000"/>
                <a:alpha val="40000"/>
              </a:schemeClr>
            </a:glow>
          </a:effectLst>
        </p:spPr>
      </p:pic>
      <p:sp>
        <p:nvSpPr>
          <p:cNvPr id="14" name="Rectangle 13"/>
          <p:cNvSpPr/>
          <p:nvPr/>
        </p:nvSpPr>
        <p:spPr>
          <a:xfrm>
            <a:off x="1799772" y="4166578"/>
            <a:ext cx="936475" cy="584775"/>
          </a:xfrm>
          <a:prstGeom prst="rect">
            <a:avLst/>
          </a:prstGeom>
        </p:spPr>
        <p:txBody>
          <a:bodyPr wrap="none">
            <a:spAutoFit/>
          </a:bodyPr>
          <a:lstStyle/>
          <a:p>
            <a:r>
              <a:rPr lang="en-US" sz="3200" dirty="0" err="1">
                <a:solidFill>
                  <a:srgbClr val="0000CC"/>
                </a:solidFill>
                <a:latin typeface="Arial" pitchFamily="34" charset="0"/>
                <a:cs typeface="Arial" pitchFamily="34" charset="0"/>
              </a:rPr>
              <a:t>Dép</a:t>
            </a:r>
            <a:endParaRPr lang="en-US" sz="3200" dirty="0">
              <a:solidFill>
                <a:srgbClr val="0000CC"/>
              </a:solidFill>
              <a:latin typeface="Arial" pitchFamily="34" charset="0"/>
              <a:cs typeface="Arial" pitchFamily="34" charset="0"/>
            </a:endParaRPr>
          </a:p>
        </p:txBody>
      </p:sp>
      <p:sp>
        <p:nvSpPr>
          <p:cNvPr id="15" name="Rectangle 14"/>
          <p:cNvSpPr/>
          <p:nvPr/>
        </p:nvSpPr>
        <p:spPr>
          <a:xfrm>
            <a:off x="6223522" y="4166577"/>
            <a:ext cx="1664238" cy="584775"/>
          </a:xfrm>
          <a:prstGeom prst="rect">
            <a:avLst/>
          </a:prstGeom>
        </p:spPr>
        <p:txBody>
          <a:bodyPr wrap="none">
            <a:spAutoFit/>
          </a:bodyPr>
          <a:lstStyle/>
          <a:p>
            <a:r>
              <a:rPr lang="en-US" sz="3200" dirty="0" err="1">
                <a:solidFill>
                  <a:srgbClr val="0000CC"/>
                </a:solidFill>
                <a:latin typeface="Arial" pitchFamily="34" charset="0"/>
                <a:cs typeface="Arial" pitchFamily="34" charset="0"/>
              </a:rPr>
              <a:t>quần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áo</a:t>
            </a:r>
            <a:endParaRPr lang="en-US" sz="32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962" y="266700"/>
            <a:ext cx="6036729" cy="3794515"/>
          </a:xfrm>
          <a:prstGeom prst="rect">
            <a:avLst/>
          </a:prstGeom>
          <a:effectLst>
            <a:glow rad="139700">
              <a:schemeClr val="accent2">
                <a:satMod val="175000"/>
                <a:alpha val="40000"/>
              </a:schemeClr>
            </a:glow>
          </a:effectLst>
        </p:spPr>
      </p:pic>
      <p:sp>
        <p:nvSpPr>
          <p:cNvPr id="3" name="Rectangle 2"/>
          <p:cNvSpPr/>
          <p:nvPr/>
        </p:nvSpPr>
        <p:spPr>
          <a:xfrm>
            <a:off x="1442364" y="4370988"/>
            <a:ext cx="6493929" cy="954107"/>
          </a:xfrm>
          <a:prstGeom prst="rect">
            <a:avLst/>
          </a:prstGeom>
        </p:spPr>
        <p:txBody>
          <a:bodyPr wrap="square">
            <a:spAutoFit/>
          </a:bodyPr>
          <a:lstStyle/>
          <a:p>
            <a:pPr algn="just"/>
            <a:r>
              <a:rPr lang="vi-VN" sz="2800" dirty="0">
                <a:solidFill>
                  <a:srgbClr val="0000CC"/>
                </a:solidFill>
              </a:rPr>
              <a:t>Em có những đồ dùng cá nhân nào?</a:t>
            </a:r>
          </a:p>
          <a:p>
            <a:pPr algn="just"/>
            <a:r>
              <a:rPr lang="vi-VN" sz="2800" dirty="0">
                <a:solidFill>
                  <a:srgbClr val="0000CC"/>
                </a:solidFill>
              </a:rPr>
              <a:t>Chúng thường được để ở đâu? </a:t>
            </a:r>
          </a:p>
        </p:txBody>
      </p:sp>
      <p:sp>
        <p:nvSpPr>
          <p:cNvPr id="6" name="Rectangle 5"/>
          <p:cNvSpPr/>
          <p:nvPr/>
        </p:nvSpPr>
        <p:spPr>
          <a:xfrm>
            <a:off x="900490" y="4173977"/>
            <a:ext cx="7997371" cy="1384995"/>
          </a:xfrm>
          <a:prstGeom prst="rect">
            <a:avLst/>
          </a:prstGeom>
        </p:spPr>
        <p:txBody>
          <a:bodyPr wrap="square">
            <a:spAutoFit/>
          </a:bodyPr>
          <a:lstStyle/>
          <a:p>
            <a:pPr algn="just"/>
            <a:r>
              <a:rPr lang="vi-VN" sz="2800" dirty="0">
                <a:solidFill>
                  <a:srgbClr val="0000CC"/>
                </a:solidFill>
              </a:rPr>
              <a:t>Ai là người sắp xếp đồ dùng cá nhân của em? </a:t>
            </a:r>
          </a:p>
          <a:p>
            <a:pPr algn="just"/>
            <a:r>
              <a:rPr lang="vi-VN" sz="2800" dirty="0">
                <a:solidFill>
                  <a:srgbClr val="0000CC"/>
                </a:solidFill>
              </a:rPr>
              <a:t>cách sắp xếp như vậy đã gọn gàng, ngăn nắp chưa? Vì sao? </a:t>
            </a: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heckerboard(across)">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checkerboard(across)">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3539430"/>
          </a:xfrm>
          <a:prstGeom prst="rect">
            <a:avLst/>
          </a:prstGeom>
        </p:spPr>
        <p:txBody>
          <a:bodyPr wrap="square">
            <a:spAutoFit/>
          </a:bodyPr>
          <a:lstStyle/>
          <a:p>
            <a:pPr algn="just"/>
            <a:r>
              <a:rPr lang="vi-VN" sz="2800" dirty="0">
                <a:solidFill>
                  <a:srgbClr val="0000CC"/>
                </a:solidFill>
              </a:rPr>
              <a:t>Mồi người thường có những đồ dùng cá nhân cần thiết như: quần áo, giày dép, mũ, đồ dùng học tập, đồ dùng vệ sinh cá nhân. Để hoạt động hằng ngày của chúng ta trở nên thuận lợi thì mỗi người đều cần phải tự mình sắp xếp đồ dùng gọn gàng, ngăn nắp, đúng chỗ.</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554148" y="138892"/>
            <a:ext cx="6457152" cy="523220"/>
          </a:xfrm>
          <a:prstGeom prst="rect">
            <a:avLst/>
          </a:prstGeom>
        </p:spPr>
        <p:txBody>
          <a:bodyPr wrap="none">
            <a:spAutoFit/>
          </a:bodyPr>
          <a:lstStyle/>
          <a:p>
            <a:r>
              <a:rPr lang="vi-VN" sz="2800" dirty="0">
                <a:solidFill>
                  <a:srgbClr val="FF0000"/>
                </a:solidFill>
              </a:rPr>
              <a:t>2. Thực hành sắp xếp đồ dùng của 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15" y="862966"/>
            <a:ext cx="3350042" cy="31247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665" y="899300"/>
            <a:ext cx="3219238" cy="3088434"/>
          </a:xfrm>
          <a:prstGeom prst="rect">
            <a:avLst/>
          </a:prstGeom>
        </p:spPr>
      </p:pic>
      <p:sp>
        <p:nvSpPr>
          <p:cNvPr id="6" name="Rectangle 5"/>
          <p:cNvSpPr/>
          <p:nvPr/>
        </p:nvSpPr>
        <p:spPr>
          <a:xfrm>
            <a:off x="408979" y="4041445"/>
            <a:ext cx="8735020" cy="523220"/>
          </a:xfrm>
          <a:prstGeom prst="rect">
            <a:avLst/>
          </a:prstGeom>
        </p:spPr>
        <p:txBody>
          <a:bodyPr wrap="none">
            <a:spAutoFit/>
          </a:bodyPr>
          <a:lstStyle/>
          <a:p>
            <a:r>
              <a:rPr lang="vi-VN" sz="2800" dirty="0">
                <a:solidFill>
                  <a:srgbClr val="0000CC"/>
                </a:solidFill>
              </a:rPr>
              <a:t>Hai bạn nhỏ đang làm gì? Việc làm đó có ý nghĩa gì? </a:t>
            </a:r>
          </a:p>
        </p:txBody>
      </p:sp>
      <p:sp>
        <p:nvSpPr>
          <p:cNvPr id="8" name="Rectangle 7"/>
          <p:cNvSpPr/>
          <p:nvPr/>
        </p:nvSpPr>
        <p:spPr>
          <a:xfrm>
            <a:off x="278954" y="4063151"/>
            <a:ext cx="8571577" cy="523220"/>
          </a:xfrm>
          <a:prstGeom prst="rect">
            <a:avLst/>
          </a:prstGeom>
        </p:spPr>
        <p:txBody>
          <a:bodyPr wrap="none">
            <a:spAutoFit/>
          </a:bodyPr>
          <a:lstStyle/>
          <a:p>
            <a:r>
              <a:rPr lang="vi-VN" sz="2800" dirty="0">
                <a:solidFill>
                  <a:srgbClr val="0000CC"/>
                </a:solidFill>
              </a:rPr>
              <a:t>Ở nhà, em có hay sắp xếp đồ dùng cá nhân không? </a:t>
            </a:r>
          </a:p>
        </p:txBody>
      </p:sp>
    </p:spTree>
    <p:extLst>
      <p:ext uri="{BB962C8B-B14F-4D97-AF65-F5344CB8AC3E}">
        <p14:creationId xmlns:p14="http://schemas.microsoft.com/office/powerpoint/2010/main" val="11073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15" y="519793"/>
            <a:ext cx="2441121" cy="1627414"/>
          </a:xfrm>
          <a:prstGeom prst="rect">
            <a:avLst/>
          </a:prstGeom>
        </p:spPr>
      </p:pic>
      <p:sp>
        <p:nvSpPr>
          <p:cNvPr id="7" name="Rectangle 6"/>
          <p:cNvSpPr/>
          <p:nvPr/>
        </p:nvSpPr>
        <p:spPr>
          <a:xfrm>
            <a:off x="3243943" y="561874"/>
            <a:ext cx="5217886" cy="1384995"/>
          </a:xfrm>
          <a:prstGeom prst="rect">
            <a:avLst/>
          </a:prstGeom>
        </p:spPr>
        <p:txBody>
          <a:bodyPr wrap="square">
            <a:spAutoFit/>
          </a:bodyPr>
          <a:lstStyle/>
          <a:p>
            <a:pPr algn="just"/>
            <a:r>
              <a:rPr lang="vi-VN" sz="2800" dirty="0">
                <a:solidFill>
                  <a:srgbClr val="0000CC"/>
                </a:solidFill>
              </a:rPr>
              <a:t>Chia sẻ về ý nghĩa của việc sắp xếp đồ dùng cá nhân gọn gàng, ngăn nắp.</a:t>
            </a:r>
          </a:p>
        </p:txBody>
      </p:sp>
      <p:sp>
        <p:nvSpPr>
          <p:cNvPr id="11" name="Rectangle 10"/>
          <p:cNvSpPr/>
          <p:nvPr/>
        </p:nvSpPr>
        <p:spPr>
          <a:xfrm>
            <a:off x="2285999" y="2488168"/>
            <a:ext cx="5682343" cy="1384995"/>
          </a:xfrm>
          <a:prstGeom prst="rect">
            <a:avLst/>
          </a:prstGeom>
        </p:spPr>
        <p:txBody>
          <a:bodyPr wrap="square">
            <a:spAutoFit/>
          </a:bodyPr>
          <a:lstStyle/>
          <a:p>
            <a:pPr algn="just"/>
            <a:r>
              <a:rPr lang="vi-VN" sz="2800" dirty="0">
                <a:solidFill>
                  <a:srgbClr val="0000CC"/>
                </a:solidFill>
              </a:rPr>
              <a:t>- Tiết kiệm được thời gian tìm đồ.</a:t>
            </a:r>
          </a:p>
          <a:p>
            <a:pPr algn="just"/>
            <a:r>
              <a:rPr lang="vi-VN" sz="2800" dirty="0">
                <a:solidFill>
                  <a:srgbClr val="0000CC"/>
                </a:solidFill>
              </a:rPr>
              <a:t>- Tiết kiệm thời gian dọn dẹp.</a:t>
            </a:r>
          </a:p>
          <a:p>
            <a:pPr algn="just"/>
            <a:r>
              <a:rPr lang="vi-VN" sz="2800" dirty="0">
                <a:solidFill>
                  <a:srgbClr val="0000CC"/>
                </a:solidFill>
              </a:rPr>
              <a:t>-</a:t>
            </a:r>
            <a:r>
              <a:rPr lang="en-US" sz="2800" dirty="0">
                <a:solidFill>
                  <a:srgbClr val="0000CC"/>
                </a:solidFill>
              </a:rPr>
              <a:t> </a:t>
            </a:r>
            <a:r>
              <a:rPr lang="vi-VN" sz="2800" dirty="0">
                <a:solidFill>
                  <a:srgbClr val="0000CC"/>
                </a:solidFill>
              </a:rPr>
              <a:t>Tạo không gian thoải mái.</a:t>
            </a:r>
          </a:p>
        </p:txBody>
      </p:sp>
    </p:spTree>
    <p:extLst>
      <p:ext uri="{BB962C8B-B14F-4D97-AF65-F5344CB8AC3E}">
        <p14:creationId xmlns:p14="http://schemas.microsoft.com/office/powerpoint/2010/main" val="12764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checkerboard(across)">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78286"/>
          </a:xfrm>
          <a:prstGeom prst="rect">
            <a:avLst/>
          </a:prstGeom>
        </p:spPr>
      </p:pic>
      <p:sp>
        <p:nvSpPr>
          <p:cNvPr id="4" name="Rectangle 3"/>
          <p:cNvSpPr/>
          <p:nvPr/>
        </p:nvSpPr>
        <p:spPr>
          <a:xfrm>
            <a:off x="863603" y="974831"/>
            <a:ext cx="7743371" cy="2677656"/>
          </a:xfrm>
          <a:prstGeom prst="rect">
            <a:avLst/>
          </a:prstGeom>
        </p:spPr>
        <p:txBody>
          <a:bodyPr wrap="square">
            <a:spAutoFit/>
          </a:bodyPr>
          <a:lstStyle/>
          <a:p>
            <a:pPr algn="just"/>
            <a:r>
              <a:rPr lang="vi-VN" sz="2800" b="1" dirty="0">
                <a:solidFill>
                  <a:schemeClr val="bg1"/>
                </a:solidFill>
              </a:rPr>
              <a:t>Khi sắp xếp đồ dùng cá nhân em cần lưu ý:</a:t>
            </a:r>
          </a:p>
          <a:p>
            <a:pPr algn="just"/>
            <a:r>
              <a:rPr lang="vi-VN" sz="2800" b="1" dirty="0">
                <a:solidFill>
                  <a:schemeClr val="bg1"/>
                </a:solidFill>
              </a:rPr>
              <a:t>-	Đồ dùng cá nhân cần được sắp xếp ngay ngắn, đúng nơi, đúng chỗ để thuận tiện cho việc tìm kiếm, lựa chọn và sử dụng.</a:t>
            </a:r>
          </a:p>
          <a:p>
            <a:pPr algn="just"/>
            <a:r>
              <a:rPr lang="vi-VN" sz="2800" b="1" dirty="0">
                <a:solidFill>
                  <a:schemeClr val="bg1"/>
                </a:solidFill>
              </a:rPr>
              <a:t>-	Để đồ dùng cá nhân bền, đẹp em cần có ý thức giữ gìn và bảo vệ chúng.</a:t>
            </a:r>
          </a:p>
        </p:txBody>
      </p:sp>
    </p:spTree>
    <p:extLst>
      <p:ext uri="{BB962C8B-B14F-4D97-AF65-F5344CB8AC3E}">
        <p14:creationId xmlns:p14="http://schemas.microsoft.com/office/powerpoint/2010/main" val="20861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2" name="Ky_Nang_Sap_Xep_Do_D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7943" y="440871"/>
            <a:ext cx="7039428" cy="4572000"/>
          </a:xfrm>
          <a:prstGeom prst="rect">
            <a:avLst/>
          </a:prstGeom>
        </p:spPr>
      </p:pic>
    </p:spTree>
    <p:extLst>
      <p:ext uri="{BB962C8B-B14F-4D97-AF65-F5344CB8AC3E}">
        <p14:creationId xmlns:p14="http://schemas.microsoft.com/office/powerpoint/2010/main" val="370837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1605</TotalTime>
  <Words>528</Words>
  <Application>Microsoft Office PowerPoint</Application>
  <PresentationFormat>On-screen Show (16:10)</PresentationFormat>
  <Paragraphs>69</Paragraphs>
  <Slides>14</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.VnTifani Heavy</vt:lpstr>
      <vt:lpstr>Arial Black</vt:lpstr>
      <vt:lpstr>Arial</vt:lpstr>
      <vt:lpstr>.VnAvant</vt:lpstr>
      <vt:lpstr>Times New Roman</vt:lpstr>
      <vt:lpstr>VNI-Thufap2</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Thu Minh</cp:lastModifiedBy>
  <cp:revision>240</cp:revision>
  <dcterms:created xsi:type="dcterms:W3CDTF">2020-02-10T09:35:50Z</dcterms:created>
  <dcterms:modified xsi:type="dcterms:W3CDTF">2021-04-06T06:08:05Z</dcterms:modified>
</cp:coreProperties>
</file>