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658" r:id="rId2"/>
    <p:sldId id="273" r:id="rId3"/>
    <p:sldId id="648" r:id="rId4"/>
    <p:sldId id="649" r:id="rId5"/>
    <p:sldId id="651" r:id="rId6"/>
    <p:sldId id="652" r:id="rId7"/>
    <p:sldId id="653" r:id="rId8"/>
    <p:sldId id="271" r:id="rId9"/>
    <p:sldId id="655" r:id="rId10"/>
    <p:sldId id="656" r:id="rId11"/>
    <p:sldId id="657" r:id="rId12"/>
    <p:sldId id="659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98A"/>
    <a:srgbClr val="1F4E79"/>
    <a:srgbClr val="545B7A"/>
    <a:srgbClr val="FF78A0"/>
    <a:srgbClr val="F18A78"/>
    <a:srgbClr val="21333A"/>
    <a:srgbClr val="534B4F"/>
    <a:srgbClr val="D29D2C"/>
    <a:srgbClr val="149487"/>
    <a:srgbClr val="8AA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EA02-A275-4C23-9DE3-1B104E7DB6DE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F1C16-6BB8-46E1-8BBE-CC4A6DC5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2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2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qua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2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80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5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7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09-May-22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4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09-May-22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6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09-May-22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4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3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5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11" Type="http://schemas.openxmlformats.org/officeDocument/2006/relationships/slide" Target="slide8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image" Target="../media/image8.jp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image" Target="../media/image8.jp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image" Target="../media/image8.jp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17133" y="1875530"/>
            <a:ext cx="838883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M, 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7115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3BCE0-0145-49F4-847C-C875D572D6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12261850" cy="646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2F700-7B74-4218-85D6-FB2D67635D04}"/>
              </a:ext>
            </a:extLst>
          </p:cNvPr>
          <p:cNvSpPr txBox="1"/>
          <p:nvPr/>
        </p:nvSpPr>
        <p:spPr>
          <a:xfrm>
            <a:off x="1270000" y="1263649"/>
            <a:ext cx="1007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98A"/>
                </a:solidFill>
              </a:rPr>
              <a:t>Hướng dẫn viết từ, câu ứng dụng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3D1B54-A46B-4757-A185-922A811C0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" y="2260095"/>
            <a:ext cx="10293350" cy="29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86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3BCE0-0145-49F4-847C-C875D572D6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71"/>
            <a:ext cx="12261850" cy="6575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2F700-7B74-4218-85D6-FB2D67635D04}"/>
              </a:ext>
            </a:extLst>
          </p:cNvPr>
          <p:cNvSpPr txBox="1"/>
          <p:nvPr/>
        </p:nvSpPr>
        <p:spPr>
          <a:xfrm>
            <a:off x="3007179" y="1116691"/>
            <a:ext cx="681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98A"/>
                </a:solidFill>
              </a:rPr>
              <a:t>Viết vào vở luyện viết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AC87A5-629B-4252-9446-44F2098CB3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r="13704"/>
          <a:stretch/>
        </p:blipFill>
        <p:spPr>
          <a:xfrm>
            <a:off x="4410529" y="2082075"/>
            <a:ext cx="3435350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5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8308" y="3130383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1534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low confidence">
            <a:extLst>
              <a:ext uri="{FF2B5EF4-FFF2-40B4-BE49-F238E27FC236}">
                <a16:creationId xmlns:a16="http://schemas.microsoft.com/office/drawing/2014/main" id="{E1163533-6861-4AE5-9662-44E821093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5450"/>
            <a:ext cx="12192000" cy="6432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3176D8-2923-4D1C-B174-A92328576D7B}"/>
              </a:ext>
            </a:extLst>
          </p:cNvPr>
          <p:cNvSpPr txBox="1"/>
          <p:nvPr/>
        </p:nvSpPr>
        <p:spPr>
          <a:xfrm>
            <a:off x="1930400" y="1955800"/>
            <a:ext cx="613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1F4E79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1549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1842" y="2124974"/>
            <a:ext cx="1901225" cy="190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5611" y="2342986"/>
            <a:ext cx="1901225" cy="1901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6224" y="2460730"/>
            <a:ext cx="1901225" cy="1901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77" y="793953"/>
            <a:ext cx="3333555" cy="33335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51166" y="603087"/>
            <a:ext cx="5806058" cy="1107931"/>
          </a:xfrm>
          <a:prstGeom prst="rect">
            <a:avLst/>
          </a:prstGeom>
          <a:noFill/>
        </p:spPr>
        <p:txBody>
          <a:bodyPr spcFirstLastPara="1" wrap="none" lIns="91434" tIns="45718" rIns="91434" bIns="45718" numCol="1">
            <a:prstTxWarp prst="textArchUp">
              <a:avLst/>
            </a:prstTxWarp>
            <a:spAutoFit/>
          </a:bodyPr>
          <a:lstStyle/>
          <a:p>
            <a:pPr algn="ctr" defTabSz="914336">
              <a:defRPr/>
            </a:pPr>
            <a:r>
              <a:rPr lang="en-US" sz="6599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659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con qua </a:t>
            </a:r>
            <a:r>
              <a:rPr lang="en-US" sz="6599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endParaRPr lang="en-US" sz="6599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1715" y="-857200"/>
            <a:ext cx="609565" cy="609565"/>
          </a:xfrm>
          <a:prstGeom prst="rect">
            <a:avLst/>
          </a:prstGeom>
        </p:spPr>
      </p:pic>
      <p:pic>
        <p:nvPicPr>
          <p:cNvPr id="11" name="Content Placeholder 12" descr="powerpoint-07">
            <a:extLst>
              <a:ext uri="{FF2B5EF4-FFF2-40B4-BE49-F238E27FC236}">
                <a16:creationId xmlns:a16="http://schemas.microsoft.com/office/drawing/2014/main" id="{AF2ADBF4-3165-4036-8F97-0855E1D80E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236" y="2735213"/>
            <a:ext cx="751960" cy="1183030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5791" y="3134947"/>
            <a:ext cx="710583" cy="111793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95" y="1026952"/>
            <a:ext cx="2956239" cy="2831908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47" y="4060564"/>
            <a:ext cx="841742" cy="118161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36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47" y="4072066"/>
            <a:ext cx="841742" cy="118161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36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27" y="4072066"/>
            <a:ext cx="841742" cy="118161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36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68627" y="4060564"/>
            <a:ext cx="841742" cy="119311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2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914336">
              <a:defRPr/>
            </a:pPr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7400" y="2674453"/>
            <a:ext cx="752836" cy="118440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51423" y="-876249"/>
            <a:ext cx="609565" cy="609565"/>
          </a:xfrm>
          <a:prstGeom prst="rect">
            <a:avLst/>
          </a:prstGeom>
        </p:spPr>
      </p:pic>
      <p:pic>
        <p:nvPicPr>
          <p:cNvPr id="12" name="Content Placeholder 12" descr="powerpoint-07">
            <a:extLst>
              <a:ext uri="{FF2B5EF4-FFF2-40B4-BE49-F238E27FC236}">
                <a16:creationId xmlns:a16="http://schemas.microsoft.com/office/drawing/2014/main" id="{AF2ADBF4-3165-4036-8F97-0855E1D80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sp>
        <p:nvSpPr>
          <p:cNvPr id="13" name="Hexagon 12">
            <a:hlinkClick r:id="rId11" action="ppaction://hlinksldjump"/>
            <a:extLst>
              <a:ext uri="{FF2B5EF4-FFF2-40B4-BE49-F238E27FC236}">
                <a16:creationId xmlns:a16="http://schemas.microsoft.com/office/drawing/2014/main" id="{09FFF367-34F6-457A-964D-B1D544890022}"/>
              </a:ext>
            </a:extLst>
          </p:cNvPr>
          <p:cNvSpPr/>
          <p:nvPr/>
        </p:nvSpPr>
        <p:spPr>
          <a:xfrm>
            <a:off x="10765037" y="5656677"/>
            <a:ext cx="1275273" cy="969020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000" b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mới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47" y="0"/>
            <a:ext cx="9424801" cy="6625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486" y="1881644"/>
            <a:ext cx="2356054" cy="235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2" y="1055216"/>
            <a:ext cx="2857772" cy="3182481"/>
          </a:xfrm>
          <a:prstGeom prst="rect">
            <a:avLst/>
          </a:prstGeom>
        </p:spPr>
      </p:pic>
      <p:sp>
        <p:nvSpPr>
          <p:cNvPr id="8" name="Hexagon 7">
            <a:hlinkClick r:id="rId10" action="ppaction://hlinksldjump"/>
          </p:cNvPr>
          <p:cNvSpPr/>
          <p:nvPr/>
        </p:nvSpPr>
        <p:spPr>
          <a:xfrm>
            <a:off x="10765037" y="5656677"/>
            <a:ext cx="1275273" cy="969020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914336"/>
            <a:r>
              <a:rPr lang="en-US" sz="2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7058" y="-1025039"/>
            <a:ext cx="609565" cy="609565"/>
          </a:xfrm>
          <a:prstGeom prst="rect">
            <a:avLst/>
          </a:prstGeom>
        </p:spPr>
      </p:pic>
      <p:pic>
        <p:nvPicPr>
          <p:cNvPr id="13" name="Content Placeholder 12" descr="powerpoint-07">
            <a:extLst>
              <a:ext uri="{FF2B5EF4-FFF2-40B4-BE49-F238E27FC236}">
                <a16:creationId xmlns:a16="http://schemas.microsoft.com/office/drawing/2014/main" id="{24D49DF4-D6B6-42B4-8223-B7D342D901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A337FC-F362-4DDF-AD86-7671F2032B41}"/>
              </a:ext>
            </a:extLst>
          </p:cNvPr>
          <p:cNvSpPr txBox="1"/>
          <p:nvPr/>
        </p:nvSpPr>
        <p:spPr>
          <a:xfrm>
            <a:off x="3306050" y="1855586"/>
            <a:ext cx="759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1F4E79"/>
                </a:solidFill>
                <a:latin typeface="UTM Avo" panose="02040603050506020204" pitchFamily="18" charset="0"/>
              </a:rPr>
              <a:t>Viết</a:t>
            </a:r>
            <a:r>
              <a:rPr lang="en-US" sz="4800" dirty="0">
                <a:solidFill>
                  <a:srgbClr val="1F4E79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1F4E79"/>
                </a:solidFill>
                <a:latin typeface="UTM Avo" panose="02040603050506020204" pitchFamily="18" charset="0"/>
              </a:rPr>
              <a:t>vào</a:t>
            </a:r>
            <a:r>
              <a:rPr lang="en-US" sz="4800" dirty="0">
                <a:solidFill>
                  <a:srgbClr val="1F4E79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1F4E79"/>
                </a:solidFill>
                <a:latin typeface="UTM Avo" panose="02040603050506020204" pitchFamily="18" charset="0"/>
              </a:rPr>
              <a:t>bảng</a:t>
            </a:r>
            <a:r>
              <a:rPr lang="en-US" sz="4800" dirty="0">
                <a:solidFill>
                  <a:srgbClr val="1F4E79"/>
                </a:solidFill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6DB007-605B-44B9-BFC7-6018075001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2896" y="2887150"/>
            <a:ext cx="42672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5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39" y="203"/>
            <a:ext cx="9424801" cy="6625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965" y="1881643"/>
            <a:ext cx="2356054" cy="235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2" y="1055216"/>
            <a:ext cx="2857772" cy="3182481"/>
          </a:xfrm>
          <a:prstGeom prst="rect">
            <a:avLst/>
          </a:prstGeom>
        </p:spPr>
      </p:pic>
      <p:sp>
        <p:nvSpPr>
          <p:cNvPr id="8" name="Hexagon 7">
            <a:hlinkClick r:id="rId10" action="ppaction://hlinksldjump"/>
          </p:cNvPr>
          <p:cNvSpPr/>
          <p:nvPr/>
        </p:nvSpPr>
        <p:spPr>
          <a:xfrm>
            <a:off x="10798355" y="5656677"/>
            <a:ext cx="1275273" cy="969020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914336"/>
            <a:r>
              <a:rPr lang="en-US" sz="2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7058" y="-1025039"/>
            <a:ext cx="609565" cy="609565"/>
          </a:xfrm>
          <a:prstGeom prst="rect">
            <a:avLst/>
          </a:prstGeom>
        </p:spPr>
      </p:pic>
      <p:pic>
        <p:nvPicPr>
          <p:cNvPr id="27" name="Content Placeholder 12" descr="powerpoint-07">
            <a:extLst>
              <a:ext uri="{FF2B5EF4-FFF2-40B4-BE49-F238E27FC236}">
                <a16:creationId xmlns:a16="http://schemas.microsoft.com/office/drawing/2014/main" id="{B818F19F-D84E-48D5-B40D-B0A0CB3AA4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857442-AA82-428D-B7ED-4FDC12CD5D14}"/>
              </a:ext>
            </a:extLst>
          </p:cNvPr>
          <p:cNvSpPr txBox="1"/>
          <p:nvPr/>
        </p:nvSpPr>
        <p:spPr>
          <a:xfrm>
            <a:off x="3524002" y="1741841"/>
            <a:ext cx="6594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61E3E1-D100-4EF3-A08B-1E83970BD1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4953" y="2572838"/>
            <a:ext cx="63531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48" y="202"/>
            <a:ext cx="9424801" cy="6625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486" y="1881644"/>
            <a:ext cx="2356054" cy="235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032" y="1055216"/>
            <a:ext cx="2857772" cy="3182481"/>
          </a:xfrm>
          <a:prstGeom prst="rect">
            <a:avLst/>
          </a:prstGeom>
        </p:spPr>
      </p:pic>
      <p:sp>
        <p:nvSpPr>
          <p:cNvPr id="8" name="Hexagon 7">
            <a:hlinkClick r:id="rId10" action="ppaction://hlinksldjump"/>
          </p:cNvPr>
          <p:cNvSpPr/>
          <p:nvPr/>
        </p:nvSpPr>
        <p:spPr>
          <a:xfrm>
            <a:off x="10655300" y="5656676"/>
            <a:ext cx="1334210" cy="969020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914336"/>
            <a:r>
              <a:rPr lang="en-US" sz="2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7058" y="-1025039"/>
            <a:ext cx="609565" cy="609565"/>
          </a:xfrm>
          <a:prstGeom prst="rect">
            <a:avLst/>
          </a:prstGeom>
        </p:spPr>
      </p:pic>
      <p:pic>
        <p:nvPicPr>
          <p:cNvPr id="16" name="Content Placeholder 12" descr="powerpoint-07">
            <a:extLst>
              <a:ext uri="{FF2B5EF4-FFF2-40B4-BE49-F238E27FC236}">
                <a16:creationId xmlns:a16="http://schemas.microsoft.com/office/drawing/2014/main" id="{F6B14EA9-2B4B-4E1A-8ED6-0CCE04760A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8ED4ED-A697-4CD8-A649-C28927DB7751}"/>
              </a:ext>
            </a:extLst>
          </p:cNvPr>
          <p:cNvSpPr txBox="1"/>
          <p:nvPr/>
        </p:nvSpPr>
        <p:spPr>
          <a:xfrm>
            <a:off x="3304710" y="2086631"/>
            <a:ext cx="6594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60351-B147-4FEA-A6C3-17CB738736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7505" y="3050071"/>
            <a:ext cx="42862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businesscard, vector graphics, screenshot&#10;&#10;Description automatically generated">
            <a:extLst>
              <a:ext uri="{FF2B5EF4-FFF2-40B4-BE49-F238E27FC236}">
                <a16:creationId xmlns:a16="http://schemas.microsoft.com/office/drawing/2014/main" id="{DD2ACE94-CEAE-4D8B-87CC-F38E352903E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427253"/>
            <a:ext cx="12134850" cy="6438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CC2BD1-0A35-428C-B821-2B2D8E36CDF2}"/>
              </a:ext>
            </a:extLst>
          </p:cNvPr>
          <p:cNvSpPr txBox="1"/>
          <p:nvPr/>
        </p:nvSpPr>
        <p:spPr>
          <a:xfrm>
            <a:off x="4400550" y="14605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34B4F"/>
                </a:solidFill>
              </a:rPr>
              <a:t>Tập viết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6547CB-CB1D-4E02-A582-367C0202D231}"/>
              </a:ext>
            </a:extLst>
          </p:cNvPr>
          <p:cNvSpPr txBox="1"/>
          <p:nvPr/>
        </p:nvSpPr>
        <p:spPr>
          <a:xfrm>
            <a:off x="2766786" y="3366175"/>
            <a:ext cx="715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598A"/>
                </a:solidFill>
              </a:rPr>
              <a:t>Tô chữ hoa: M, N</a:t>
            </a:r>
          </a:p>
        </p:txBody>
      </p:sp>
    </p:spTree>
    <p:extLst>
      <p:ext uri="{BB962C8B-B14F-4D97-AF65-F5344CB8AC3E}">
        <p14:creationId xmlns:p14="http://schemas.microsoft.com/office/powerpoint/2010/main" val="182788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3BCE0-0145-49F4-847C-C875D572D6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12261850" cy="646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2F700-7B74-4218-85D6-FB2D67635D04}"/>
              </a:ext>
            </a:extLst>
          </p:cNvPr>
          <p:cNvSpPr txBox="1"/>
          <p:nvPr/>
        </p:nvSpPr>
        <p:spPr>
          <a:xfrm>
            <a:off x="2371725" y="1249660"/>
            <a:ext cx="831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598A"/>
                </a:solidFill>
              </a:rPr>
              <a:t>Đọc</a:t>
            </a:r>
            <a:r>
              <a:rPr lang="en-US" sz="5400" b="1" dirty="0">
                <a:solidFill>
                  <a:srgbClr val="FF598A"/>
                </a:solidFill>
              </a:rPr>
              <a:t> </a:t>
            </a:r>
            <a:r>
              <a:rPr lang="en-US" sz="5400" b="1" dirty="0" err="1">
                <a:solidFill>
                  <a:srgbClr val="FF598A"/>
                </a:solidFill>
              </a:rPr>
              <a:t>từ</a:t>
            </a:r>
            <a:r>
              <a:rPr lang="en-US" sz="5400" b="1" dirty="0">
                <a:solidFill>
                  <a:srgbClr val="FF598A"/>
                </a:solidFill>
              </a:rPr>
              <a:t>, </a:t>
            </a:r>
            <a:r>
              <a:rPr lang="en-US" sz="5400" b="1" dirty="0" err="1">
                <a:solidFill>
                  <a:srgbClr val="FF598A"/>
                </a:solidFill>
              </a:rPr>
              <a:t>câu</a:t>
            </a:r>
            <a:r>
              <a:rPr lang="en-US" sz="5400" b="1" dirty="0">
                <a:solidFill>
                  <a:srgbClr val="FF598A"/>
                </a:solidFill>
              </a:rPr>
              <a:t> </a:t>
            </a:r>
            <a:r>
              <a:rPr lang="en-US" sz="5400" b="1" dirty="0" err="1">
                <a:solidFill>
                  <a:srgbClr val="FF598A"/>
                </a:solidFill>
              </a:rPr>
              <a:t>ứng</a:t>
            </a:r>
            <a:r>
              <a:rPr lang="en-US" sz="5400" b="1" dirty="0">
                <a:solidFill>
                  <a:srgbClr val="FF598A"/>
                </a:solidFill>
              </a:rPr>
              <a:t> </a:t>
            </a:r>
            <a:r>
              <a:rPr lang="en-US" sz="5400" b="1" dirty="0" err="1">
                <a:solidFill>
                  <a:srgbClr val="FF598A"/>
                </a:solidFill>
              </a:rPr>
              <a:t>dụng</a:t>
            </a:r>
            <a:endParaRPr lang="en-US" sz="5400" b="1" dirty="0">
              <a:solidFill>
                <a:srgbClr val="FF598A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B25C5-38BB-4FAE-AABE-FFAB5A65927B}"/>
              </a:ext>
            </a:extLst>
          </p:cNvPr>
          <p:cNvSpPr txBox="1"/>
          <p:nvPr/>
        </p:nvSpPr>
        <p:spPr>
          <a:xfrm>
            <a:off x="2037002" y="2762449"/>
            <a:ext cx="315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1F4E79"/>
                </a:solidFill>
              </a:rPr>
              <a:t>mặt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trời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528D5-5736-425D-9928-75618F59FEE5}"/>
              </a:ext>
            </a:extLst>
          </p:cNvPr>
          <p:cNvSpPr txBox="1"/>
          <p:nvPr/>
        </p:nvSpPr>
        <p:spPr>
          <a:xfrm>
            <a:off x="6579973" y="2715569"/>
            <a:ext cx="482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1F4E79"/>
                </a:solidFill>
              </a:rPr>
              <a:t>màu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xanh</a:t>
            </a:r>
            <a:endParaRPr lang="en-US" sz="5400" b="1" dirty="0">
              <a:solidFill>
                <a:srgbClr val="1F4E7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4FA27-849A-4219-B6DF-761F4B224F1E}"/>
              </a:ext>
            </a:extLst>
          </p:cNvPr>
          <p:cNvSpPr txBox="1"/>
          <p:nvPr/>
        </p:nvSpPr>
        <p:spPr>
          <a:xfrm>
            <a:off x="1830173" y="4106219"/>
            <a:ext cx="9302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1F4E79"/>
                </a:solidFill>
              </a:rPr>
              <a:t>Mái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nhà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ngói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mới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đỏ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tươi</a:t>
            </a:r>
            <a:r>
              <a:rPr lang="en-US" sz="5400" b="1" dirty="0">
                <a:solidFill>
                  <a:srgbClr val="1F4E7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733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1653</TotalTime>
  <Words>133</Words>
  <Application>Microsoft Office PowerPoint</Application>
  <PresentationFormat>Widescreen</PresentationFormat>
  <Paragraphs>41</Paragraphs>
  <Slides>12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Times New Roman</vt:lpstr>
      <vt:lpstr>Arial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106</cp:revision>
  <dcterms:created xsi:type="dcterms:W3CDTF">2021-11-01T08:16:43Z</dcterms:created>
  <dcterms:modified xsi:type="dcterms:W3CDTF">2022-05-09T10:15:59Z</dcterms:modified>
</cp:coreProperties>
</file>