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440" r:id="rId2"/>
    <p:sldId id="413" r:id="rId3"/>
    <p:sldId id="438" r:id="rId4"/>
    <p:sldId id="425" r:id="rId5"/>
    <p:sldId id="417" r:id="rId6"/>
    <p:sldId id="416" r:id="rId7"/>
    <p:sldId id="414" r:id="rId8"/>
    <p:sldId id="426" r:id="rId9"/>
    <p:sldId id="434" r:id="rId10"/>
    <p:sldId id="429" r:id="rId11"/>
    <p:sldId id="430" r:id="rId12"/>
    <p:sldId id="431" r:id="rId13"/>
    <p:sldId id="428" r:id="rId14"/>
    <p:sldId id="432" r:id="rId15"/>
    <p:sldId id="437" r:id="rId16"/>
    <p:sldId id="433" r:id="rId17"/>
    <p:sldId id="441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P001 4 hàng" panose="020B0603050302020204" pitchFamily="3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FF8119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23" autoAdjust="0"/>
    <p:restoredTop sz="94660"/>
  </p:normalViewPr>
  <p:slideViewPr>
    <p:cSldViewPr snapToGrid="0">
      <p:cViewPr varScale="1">
        <p:scale>
          <a:sx n="85" d="100"/>
          <a:sy n="85" d="100"/>
        </p:scale>
        <p:origin x="43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A356C-4E29-4B51-8192-FB6AC9BA75D7}" type="datetimeFigureOut">
              <a:rPr lang="en-US" smtClean="0"/>
              <a:pPr/>
              <a:t>19-Jun-22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04840-FF1B-46C7-AC67-9D82010F6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39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73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0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19-Jun-22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6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19-Jun-22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19-Jun-22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19-Jun-22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19-Jun-22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19-Jun-22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19-Jun-22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19-Jun-22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22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19-Jun-22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4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259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19-Jun-22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19-Jun-22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19-Jun-22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19-Jun-22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19-Jun-22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19-Jun-22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49" r:id="rId4"/>
    <p:sldLayoutId id="2147483650" r:id="rId5"/>
    <p:sldLayoutId id="2147483685" r:id="rId6"/>
    <p:sldLayoutId id="2147483652" r:id="rId7"/>
    <p:sldLayoutId id="2147483651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53" r:id="rId15"/>
    <p:sldLayoutId id="2147483686" r:id="rId16"/>
    <p:sldLayoutId id="214748368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4.xml"/><Relationship Id="rId5" Type="http://schemas.openxmlformats.org/officeDocument/2006/relationships/image" Target="../media/image16.pn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audio" Target="../media/audio1.wav"/><Relationship Id="rId3" Type="http://schemas.openxmlformats.org/officeDocument/2006/relationships/slide" Target="slide9.xml"/><Relationship Id="rId7" Type="http://schemas.openxmlformats.org/officeDocument/2006/relationships/slide" Target="slide7.xml"/><Relationship Id="rId12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11" Type="http://schemas.openxmlformats.org/officeDocument/2006/relationships/slide" Target="slide14.xml"/><Relationship Id="rId5" Type="http://schemas.openxmlformats.org/officeDocument/2006/relationships/slide" Target="slide8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slide" Target="slide6.xml"/><Relationship Id="rId1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073686" y="1555019"/>
            <a:ext cx="10541925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35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cuối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năm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Phần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hiểu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(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11 &amp; 12)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12645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c-tap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11480"/>
            <a:ext cx="12191999" cy="64465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84921" y="2065079"/>
            <a:ext cx="6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>
                <a:solidFill>
                  <a:schemeClr val="bg1"/>
                </a:solidFill>
                <a:latin typeface="UTM Avo" pitchFamily="18" charset="0"/>
                <a:cs typeface="Times New Roman" pitchFamily="18" charset="0"/>
              </a:rPr>
              <a:t>Tập chép</a:t>
            </a:r>
            <a:endParaRPr lang="en-US" sz="9600" b="1" dirty="0">
              <a:solidFill>
                <a:schemeClr val="bg1"/>
              </a:solidFill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5" name="Picture 4" descr="3-mau_slide_powerpoint_dep_ctu.vn_(143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497" y="1196687"/>
            <a:ext cx="1330037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10 chủ đề hình nền powerpoint cực đẹp">
            <a:extLst>
              <a:ext uri="{FF2B5EF4-FFF2-40B4-BE49-F238E27FC236}">
                <a16:creationId xmlns:a16="http://schemas.microsoft.com/office/drawing/2014/main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624"/>
            <a:ext cx="12192000" cy="643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6465" y="3454259"/>
            <a:ext cx="6420409" cy="83099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4416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/>
              </a:rPr>
              <a:t>LUYỆN VIẾT VỞ</a:t>
            </a:r>
          </a:p>
        </p:txBody>
      </p:sp>
    </p:spTree>
  </p:cSld>
  <p:clrMapOvr>
    <a:masterClrMapping/>
  </p:clrMapOvr>
  <p:transition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543" y="1741714"/>
            <a:ext cx="8403771" cy="4601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086" y="551542"/>
            <a:ext cx="6966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002060"/>
                </a:solidFill>
              </a:rPr>
              <a:t>Tập chép: Bài </a:t>
            </a:r>
            <a:r>
              <a:rPr lang="vi-VN" sz="3200">
                <a:solidFill>
                  <a:srgbClr val="002060"/>
                </a:solidFill>
              </a:rPr>
              <a:t>thơ “</a:t>
            </a:r>
            <a:r>
              <a:rPr lang="en-US" sz="3200">
                <a:solidFill>
                  <a:srgbClr val="002060"/>
                </a:solidFill>
              </a:rPr>
              <a:t>G</a:t>
            </a:r>
            <a:r>
              <a:rPr lang="vi-VN" sz="3200">
                <a:solidFill>
                  <a:srgbClr val="002060"/>
                </a:solidFill>
              </a:rPr>
              <a:t>ửi </a:t>
            </a:r>
            <a:r>
              <a:rPr lang="vi-VN" sz="3200" dirty="0">
                <a:solidFill>
                  <a:srgbClr val="002060"/>
                </a:solidFill>
              </a:rPr>
              <a:t>lời chào lớp Một” (6 dòng đầu)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6485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0" y="391885"/>
            <a:ext cx="12192000" cy="6466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0857" y="667657"/>
            <a:ext cx="18868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HP001 4 hàng" pitchFamily="34" charset="0"/>
              </a:rPr>
              <a:t>Tập chép: </a:t>
            </a:r>
            <a:endParaRPr lang="en-US" sz="3000" b="1" dirty="0"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6228" y="1248229"/>
            <a:ext cx="41365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HP001 4 hàng" pitchFamily="34" charset="0"/>
              </a:rPr>
              <a:t>Gửi lời chào lớp Một</a:t>
            </a:r>
            <a:endParaRPr lang="en-US" sz="3000" b="1" dirty="0"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8114" y="2358572"/>
            <a:ext cx="41365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HP001 4 hàng" pitchFamily="34" charset="0"/>
              </a:rPr>
              <a:t>Lớp Một ơi! Lớp Một!</a:t>
            </a:r>
            <a:endParaRPr lang="en-US" sz="3000" b="1" dirty="0"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8914" y="2931886"/>
            <a:ext cx="41365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HP001 4 hàng" pitchFamily="34" charset="0"/>
              </a:rPr>
              <a:t>Đón em vào năm trước</a:t>
            </a:r>
            <a:endParaRPr lang="en-US" sz="3000" b="1" dirty="0"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8913" y="3490396"/>
            <a:ext cx="41365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HP001 4 hàng" pitchFamily="34" charset="0"/>
              </a:rPr>
              <a:t>Nay giờ phút chia tay</a:t>
            </a:r>
            <a:endParaRPr lang="en-US" sz="3000" b="1" dirty="0">
              <a:latin typeface="HP001 4 hàng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8916" y="4064001"/>
            <a:ext cx="41365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HP001 4 hàng" pitchFamily="34" charset="0"/>
              </a:rPr>
              <a:t>Gửi lời chào tiến bước!</a:t>
            </a:r>
            <a:endParaRPr lang="en-US" sz="3000" b="1" dirty="0">
              <a:latin typeface="HP001 4 hàng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9885" y="5181601"/>
            <a:ext cx="41365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HP001 4 hàng" pitchFamily="34" charset="0"/>
              </a:rPr>
              <a:t>Chào bảng đen, cửa sổ</a:t>
            </a:r>
            <a:endParaRPr lang="en-US" sz="3000" b="1" dirty="0">
              <a:latin typeface="HP001 4 hàng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54400" y="5762172"/>
            <a:ext cx="44849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HP001 4 hàng" pitchFamily="34" charset="0"/>
              </a:rPr>
              <a:t>Chào chỗ ngồi thân quen</a:t>
            </a:r>
            <a:endParaRPr lang="en-US" sz="3000" b="1" dirty="0">
              <a:latin typeface="HP001 4 hàng" pitchFamily="34" charset="0"/>
            </a:endParaRPr>
          </a:p>
        </p:txBody>
      </p:sp>
      <p:sp>
        <p:nvSpPr>
          <p:cNvPr id="16" name="Right Arrow 7">
            <a:hlinkClick r:id="rId3" action="ppaction://hlinksldjump"/>
            <a:extLst>
              <a:ext uri="{FF2B5EF4-FFF2-40B4-BE49-F238E27FC236}">
                <a16:creationId xmlns:a16="http://schemas.microsoft.com/office/drawing/2014/main" id="{2B76CC98-959B-43D6-9998-3C0E5DB8D2B4}"/>
              </a:ext>
            </a:extLst>
          </p:cNvPr>
          <p:cNvSpPr/>
          <p:nvPr/>
        </p:nvSpPr>
        <p:spPr>
          <a:xfrm>
            <a:off x="11233835" y="6044846"/>
            <a:ext cx="958165" cy="62446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87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514"/>
            <a:ext cx="12192000" cy="6335486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" y="2233386"/>
            <a:ext cx="11119104" cy="42690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5449" y="4109239"/>
            <a:ext cx="6470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C00000"/>
                </a:solidFill>
              </a:rPr>
              <a:t>Học sinh thực hành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68" y="-655963"/>
            <a:ext cx="4407408" cy="3276174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87).png"/>
          <p:cNvPicPr>
            <a:picLocks noChangeAspect="1"/>
          </p:cNvPicPr>
          <p:nvPr/>
        </p:nvPicPr>
        <p:blipFill>
          <a:blip r:embed="rId2"/>
          <a:srcRect t="16724"/>
          <a:stretch>
            <a:fillRect/>
          </a:stretch>
        </p:blipFill>
        <p:spPr>
          <a:xfrm>
            <a:off x="1074057" y="2148114"/>
            <a:ext cx="9274628" cy="47098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370" y="885371"/>
            <a:ext cx="10462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M: Con </a:t>
            </a:r>
            <a:r>
              <a:rPr lang="vi-VN" sz="2400"/>
              <a:t>chào thầy</a:t>
            </a:r>
            <a:r>
              <a:rPr lang="en-US" sz="2400"/>
              <a:t> </a:t>
            </a:r>
            <a:r>
              <a:rPr lang="vi-VN" sz="2400"/>
              <a:t>(</a:t>
            </a:r>
            <a:r>
              <a:rPr lang="vi-VN" sz="2400" dirty="0"/>
              <a:t>cô). Con cảm ơn thầy (cô) đã dạy dỗ, chăm sóc con trong năm học vừa qua. Con sẽ luôn nhớ </a:t>
            </a:r>
            <a:r>
              <a:rPr lang="vi-VN" sz="2400"/>
              <a:t>về thầy</a:t>
            </a:r>
            <a:r>
              <a:rPr lang="en-US" sz="2400"/>
              <a:t> </a:t>
            </a:r>
            <a:r>
              <a:rPr lang="vi-VN" sz="2400"/>
              <a:t>(</a:t>
            </a:r>
            <a:r>
              <a:rPr lang="vi-VN" sz="2400" dirty="0"/>
              <a:t>cô).</a:t>
            </a:r>
            <a:endParaRPr lang="en-US" sz="2400" dirty="0"/>
          </a:p>
        </p:txBody>
      </p:sp>
      <p:sp>
        <p:nvSpPr>
          <p:cNvPr id="5" name="Right Arrow 7">
            <a:hlinkClick r:id="rId3" action="ppaction://hlinksldjump"/>
            <a:extLst>
              <a:ext uri="{FF2B5EF4-FFF2-40B4-BE49-F238E27FC236}">
                <a16:creationId xmlns:a16="http://schemas.microsoft.com/office/drawing/2014/main" id="{2B76CC98-959B-43D6-9998-3C0E5DB8D2B4}"/>
              </a:ext>
            </a:extLst>
          </p:cNvPr>
          <p:cNvSpPr/>
          <p:nvPr/>
        </p:nvSpPr>
        <p:spPr>
          <a:xfrm>
            <a:off x="11233835" y="6044846"/>
            <a:ext cx="958165" cy="62446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6597" y="783771"/>
            <a:ext cx="613288" cy="6127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65475" y="307851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74168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36" y="880438"/>
            <a:ext cx="7872984" cy="5812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253194">
            <a:off x="3288313" y="4066872"/>
            <a:ext cx="56153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FF0000"/>
                </a:solidFill>
              </a:rPr>
              <a:t>KHỞI ĐỘNG 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10" name="Picture 9" descr="32ba1cdc2dd16b1ac35feb7337692d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657" y="624114"/>
            <a:ext cx="1756230" cy="1364343"/>
          </a:xfrm>
          <a:prstGeom prst="rect">
            <a:avLst/>
          </a:prstGeom>
        </p:spPr>
      </p:pic>
      <p:pic>
        <p:nvPicPr>
          <p:cNvPr id="12" name="Picture 11" descr="455c572d2549c1c8c3f7433d5fcb52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5771" y="5225143"/>
            <a:ext cx="1756228" cy="1632856"/>
          </a:xfrm>
          <a:prstGeom prst="rect">
            <a:avLst/>
          </a:prstGeom>
        </p:spPr>
      </p:pic>
      <p:pic>
        <p:nvPicPr>
          <p:cNvPr id="13" name="Picture 12" descr="c227e9a11a9ee1c9f681549413f98f4e.jpg"/>
          <p:cNvPicPr>
            <a:picLocks noChangeAspect="1"/>
          </p:cNvPicPr>
          <p:nvPr/>
        </p:nvPicPr>
        <p:blipFill>
          <a:blip r:embed="rId5"/>
          <a:srcRect l="66443" t="51659" r="1687" b="-1551"/>
          <a:stretch>
            <a:fillRect/>
          </a:stretch>
        </p:blipFill>
        <p:spPr>
          <a:xfrm flipH="1">
            <a:off x="-3" y="4934857"/>
            <a:ext cx="1756232" cy="1923142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8630" y="667656"/>
            <a:ext cx="5762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TRÒ CHƠI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9943" y="1288871"/>
            <a:ext cx="6574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C00000"/>
                </a:solidFill>
              </a:rPr>
              <a:t>Giải cứu thành phố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514" y="2090057"/>
            <a:ext cx="11234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Bước 1: Trong các  vật gồm giấy vàng, lon lành ,lon bẹp, túi bóng đen, hộp giấy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58800" y="3142343"/>
            <a:ext cx="11234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Bước 2: Chọn vật để đến slide theo thứ tự bài tập túi bóng đen, giấy vàng, hộp giấy , lon bẹp , lon lành. Click mũi tên để quay lại slide 5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22514" y="4777916"/>
            <a:ext cx="11234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Bước 3: Kết thúc trò chơi click mặt trời để tạo âm thanh.</a:t>
            </a:r>
            <a:endParaRPr lang="en-US" sz="2800" dirty="0"/>
          </a:p>
        </p:txBody>
      </p:sp>
      <p:pic>
        <p:nvPicPr>
          <p:cNvPr id="10" name="Picture 9" descr="23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9003" y="5885289"/>
            <a:ext cx="1282253" cy="769511"/>
          </a:xfrm>
          <a:prstGeom prst="rect">
            <a:avLst/>
          </a:prstGeom>
        </p:spPr>
      </p:pic>
      <p:pic>
        <p:nvPicPr>
          <p:cNvPr id="11" name="Picture 10" descr="8b563b34ad8f7b1b8fb033b87599d68c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96625" y="5551714"/>
            <a:ext cx="1119130" cy="914400"/>
          </a:xfrm>
          <a:prstGeom prst="rect">
            <a:avLst/>
          </a:prstGeom>
        </p:spPr>
      </p:pic>
      <p:pic>
        <p:nvPicPr>
          <p:cNvPr id="12" name="Picture 11" descr="8b563b34ad8f7b1b8fb033b87599d68c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2796" y="5537200"/>
            <a:ext cx="1119130" cy="914400"/>
          </a:xfrm>
          <a:prstGeom prst="rect">
            <a:avLst/>
          </a:prstGeom>
        </p:spPr>
      </p:pic>
      <p:pic>
        <p:nvPicPr>
          <p:cNvPr id="13" name="Picture 12" descr="8b563b34ad8f7b1b8fb033b87599d68c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57197" y="5943600"/>
            <a:ext cx="1119130" cy="914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6001" y="522514"/>
            <a:ext cx="5762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TRÒ CHƠI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6" descr="6a063486b351639d513c1c4acaf8751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40115"/>
            <a:ext cx="12192000" cy="52178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143728"/>
            <a:ext cx="6574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C00000"/>
                </a:solidFill>
              </a:rPr>
              <a:t>Giải cứu thành phố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6357258" y="406400"/>
            <a:ext cx="4963886" cy="2075543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</a:rPr>
              <a:t>Thành phố xinh đẹp đang ngập chìm trong biển rác, các em hãy giải cứu thành phố bằng cách trả lời đúng các câu hỏi sau nhé</a:t>
            </a:r>
            <a:r>
              <a:rPr lang="vi-VN" sz="2000" dirty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0" name="Picture 9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73760" y="5944362"/>
            <a:ext cx="1099279" cy="913638"/>
          </a:xfrm>
          <a:prstGeom prst="rect">
            <a:avLst/>
          </a:prstGeom>
        </p:spPr>
      </p:pic>
      <p:pic>
        <p:nvPicPr>
          <p:cNvPr id="11" name="Picture 10" descr="234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51402" y="5330373"/>
            <a:ext cx="1282253" cy="769511"/>
          </a:xfrm>
          <a:prstGeom prst="rect">
            <a:avLst/>
          </a:prstGeom>
        </p:spPr>
      </p:pic>
      <p:pic>
        <p:nvPicPr>
          <p:cNvPr id="12" name="Picture 11" descr="25.png">
            <a:hlinkClick r:id="" action="ppaction://noaction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58485" y="4597400"/>
            <a:ext cx="1136913" cy="1095528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a063486b351639d513c1c4acaf87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0914"/>
            <a:ext cx="12192000" cy="6437086"/>
          </a:xfrm>
          <a:prstGeom prst="rect">
            <a:avLst/>
          </a:prstGeom>
        </p:spPr>
      </p:pic>
      <p:pic>
        <p:nvPicPr>
          <p:cNvPr id="3" name="Picture 2" descr="8b563b34ad8f7b1b8fb033b87599d68c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98911" y="5334000"/>
            <a:ext cx="1119130" cy="914400"/>
          </a:xfrm>
          <a:prstGeom prst="rect">
            <a:avLst/>
          </a:prstGeom>
        </p:spPr>
      </p:pic>
      <p:pic>
        <p:nvPicPr>
          <p:cNvPr id="4" name="Picture 3" descr="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10789" y="5715000"/>
            <a:ext cx="1099279" cy="913638"/>
          </a:xfrm>
          <a:prstGeom prst="rect">
            <a:avLst/>
          </a:prstGeom>
        </p:spPr>
      </p:pic>
      <p:pic>
        <p:nvPicPr>
          <p:cNvPr id="5" name="Picture 4" descr="234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30946" y="5519058"/>
            <a:ext cx="1282253" cy="769511"/>
          </a:xfrm>
          <a:prstGeom prst="rect">
            <a:avLst/>
          </a:prstGeom>
        </p:spPr>
      </p:pic>
      <p:pic>
        <p:nvPicPr>
          <p:cNvPr id="6" name="Picture 5" descr="25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58485" y="4191000"/>
            <a:ext cx="1136913" cy="1095528"/>
          </a:xfrm>
          <a:prstGeom prst="rect">
            <a:avLst/>
          </a:prstGeom>
        </p:spPr>
      </p:pic>
      <p:pic>
        <p:nvPicPr>
          <p:cNvPr id="7" name="Picture 6" descr="134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21893" y="4572000"/>
            <a:ext cx="631270" cy="704574"/>
          </a:xfrm>
          <a:prstGeom prst="rect">
            <a:avLst/>
          </a:prstGeom>
        </p:spPr>
      </p:pic>
      <p:pic>
        <p:nvPicPr>
          <p:cNvPr id="9" name="Picture 8" descr="343ff72a27b8da4a6e8fbce64376ad85.gif">
            <a:hlinkClick r:id="" action="ppaction://noaction">
              <a:snd r:embed="rId13" name="applause.wav"/>
            </a:hlinkClick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377372"/>
            <a:ext cx="1682238" cy="1746724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0.00347 C -0.02448 -0.00301 -0.0632 -0.00949 -0.08281 -0.0287 C -0.10243 -0.04791 -0.10226 -0.07986 -0.10399 -0.11157 C -0.10573 -0.14328 -0.10017 -0.18611 -0.0934 -0.21875 C -0.08663 -0.25139 -0.07847 -0.28773 -0.06302 -0.30764 C -0.04757 -0.32754 -0.02222 -0.33287 -0.00104 -0.33796 C 0.02014 -0.34305 0.05139 -0.34653 0.06424 -0.33796 C 0.07708 -0.3294 0.07465 -0.3 0.07639 -0.28727 C 0.07812 -0.27453 0.07639 -0.26782 0.07483 -0.26111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C 0.03055 -0.00533 0.06128 -0.01065 0.08628 -0.02686 C 0.11128 -0.04306 0.1401 -0.06806 0.15 -0.09769 C 0.15989 -0.12732 0.15173 -0.17431 0.14548 -0.20487 C 0.13923 -0.23565 0.12882 -0.26459 0.11215 -0.28149 C 0.09548 -0.29838 0.06094 -0.30533 0.04548 -0.30625 C 0.03003 -0.30695 0.02483 -0.29723 0.01962 -0.28704 " pathEditMode="relative" rAng="0" ptsTypes="aaaaa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3.33333E-6 C -0.04427 -0.0287 -0.08837 -0.05717 -0.10608 -0.12916 C -0.12379 -0.20115 -0.13281 -0.35139 -0.10608 -0.43217 C -0.07934 -0.51296 0.00017 -0.58449 0.05451 -0.61412 C 0.10885 -0.64375 0.17639 -0.61759 0.21962 -0.60995 C 0.26285 -0.60231 0.29844 -0.5993 0.31354 -0.56759 C 0.32864 -0.53588 0.31962 -0.47801 0.31059 -0.42014 " pathEditMode="relative" ptsTypes="aaaaa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C 0.03768 -0.00208 0.07535 -0.0037 0.10469 -0.02453 C 0.13403 -0.04537 0.16094 -0.08703 0.17587 -0.12546 C 0.1908 -0.16388 0.19462 -0.21203 0.19393 -0.25486 C 0.19323 -0.29791 0.17813 -0.35254 0.17136 -0.38449 C 0.16458 -0.41643 0.16545 -0.43356 0.15313 -0.44699 C 0.1408 -0.46018 0.10695 -0.46666 0.09705 -0.46527 C 0.08715 -0.46342 0.09045 -0.45023 0.09393 -0.4368 " pathEditMode="relative" rAng="0" ptsTypes="aaaaaa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C 0.05295 -0.00486 0.10608 -0.00949 0.15156 -0.05856 C 0.19705 -0.10763 0.25677 -0.2199 0.27274 -0.2949 C 0.28872 -0.3699 0.27049 -0.46898 0.24705 -0.50902 C 0.22361 -0.54907 0.15573 -0.54398 0.13195 -0.53518 C 0.10816 -0.52638 0.10625 -0.49143 0.10451 -0.45648 " pathEditMode="relative" ptsTypes="aaaaa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191fef786ac8002432b6e8c418df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1314"/>
            <a:ext cx="12192000" cy="45066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9257" y="537028"/>
            <a:ext cx="1026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Đọc thầm bài Vẽ ngựa trang 157 và trả lời câu hỏi: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91544" y="1465942"/>
            <a:ext cx="6328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</a:rPr>
              <a:t>Cậu bé nói với chị điều gì 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9029" y="4673599"/>
            <a:ext cx="8011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</a:rPr>
              <a:t>Cậu bé nói với </a:t>
            </a:r>
            <a:r>
              <a:rPr lang="vi-VN" sz="3600">
                <a:solidFill>
                  <a:srgbClr val="002060"/>
                </a:solidFill>
              </a:rPr>
              <a:t>chị rằng:</a:t>
            </a:r>
            <a:r>
              <a:rPr lang="en-US" sz="3600">
                <a:solidFill>
                  <a:srgbClr val="002060"/>
                </a:solidFill>
              </a:rPr>
              <a:t> </a:t>
            </a:r>
            <a:r>
              <a:rPr lang="vi-VN" sz="3600">
                <a:solidFill>
                  <a:srgbClr val="002060"/>
                </a:solidFill>
              </a:rPr>
              <a:t>”Bà </a:t>
            </a:r>
            <a:r>
              <a:rPr lang="vi-VN" sz="3600" dirty="0">
                <a:solidFill>
                  <a:srgbClr val="002060"/>
                </a:solidFill>
              </a:rPr>
              <a:t>chưa nhìn thấy con ngựa bao giờ đâu”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8" name="Right Arrow 7">
            <a:hlinkClick r:id="rId3" action="ppaction://hlinksldjump"/>
            <a:extLst>
              <a:ext uri="{FF2B5EF4-FFF2-40B4-BE49-F238E27FC236}">
                <a16:creationId xmlns:a16="http://schemas.microsoft.com/office/drawing/2014/main" id="{2B76CC98-959B-43D6-9998-3C0E5DB8D2B4}"/>
              </a:ext>
            </a:extLst>
          </p:cNvPr>
          <p:cNvSpPr/>
          <p:nvPr/>
        </p:nvSpPr>
        <p:spPr>
          <a:xfrm>
            <a:off x="11233835" y="6044846"/>
            <a:ext cx="958165" cy="62446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bai-giang-dien-tu-1.png"/>
          <p:cNvPicPr>
            <a:picLocks noChangeAspect="1"/>
          </p:cNvPicPr>
          <p:nvPr/>
        </p:nvPicPr>
        <p:blipFill>
          <a:blip r:embed="rId2"/>
          <a:srcRect l="6190" t="6720" r="6905" b="9047"/>
          <a:stretch>
            <a:fillRect/>
          </a:stretch>
        </p:blipFill>
        <p:spPr>
          <a:xfrm flipH="1">
            <a:off x="0" y="478972"/>
            <a:ext cx="12192000" cy="63790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5199" y="580571"/>
            <a:ext cx="8795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Đọc thầm bài Vẽ ngựa trang 157 và trả lời câu hỏi:</a:t>
            </a:r>
            <a:endParaRPr lang="en-US" sz="3200" dirty="0"/>
          </a:p>
        </p:txBody>
      </p:sp>
      <p:sp>
        <p:nvSpPr>
          <p:cNvPr id="4" name="Right Arrow 7">
            <a:hlinkClick r:id="rId3" action="ppaction://hlinksldjump"/>
            <a:extLst>
              <a:ext uri="{FF2B5EF4-FFF2-40B4-BE49-F238E27FC236}">
                <a16:creationId xmlns:a16="http://schemas.microsoft.com/office/drawing/2014/main" id="{2B76CC98-959B-43D6-9998-3C0E5DB8D2B4}"/>
              </a:ext>
            </a:extLst>
          </p:cNvPr>
          <p:cNvSpPr/>
          <p:nvPr/>
        </p:nvSpPr>
        <p:spPr>
          <a:xfrm>
            <a:off x="11233835" y="6044846"/>
            <a:ext cx="958165" cy="62446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830286" y="1524000"/>
            <a:ext cx="7053943" cy="185782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2060"/>
                </a:solidFill>
              </a:rPr>
              <a:t>Vì sao cậu bé nói với chị rằng bà chưa nhìn thấy ngựa bao giờ ?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59314" y="4122057"/>
            <a:ext cx="8839200" cy="17997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dirty="0">
                <a:solidFill>
                  <a:srgbClr val="C00000"/>
                </a:solidFill>
              </a:rPr>
              <a:t>Vì cậu bé vẽ tranh con </a:t>
            </a:r>
            <a:r>
              <a:rPr lang="vi-VN" sz="3200">
                <a:solidFill>
                  <a:srgbClr val="C00000"/>
                </a:solidFill>
              </a:rPr>
              <a:t>ngựa cho </a:t>
            </a:r>
            <a:r>
              <a:rPr lang="vi-VN" sz="3200" dirty="0">
                <a:solidFill>
                  <a:srgbClr val="C00000"/>
                </a:solidFill>
              </a:rPr>
              <a:t>bà xem nhưng bà không nhận ra tranh cậu bé vẽ là </a:t>
            </a:r>
            <a:r>
              <a:rPr lang="vi-VN" sz="3200">
                <a:solidFill>
                  <a:srgbClr val="C00000"/>
                </a:solidFill>
              </a:rPr>
              <a:t>con ngựa</a:t>
            </a:r>
            <a:r>
              <a:rPr lang="en-US" sz="3200">
                <a:solidFill>
                  <a:srgbClr val="C00000"/>
                </a:solidFill>
              </a:rPr>
              <a:t>.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f8cb69f75c1861eae3b65bf33e6d69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5757"/>
            <a:ext cx="12192000" cy="64080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0366" y="1576018"/>
            <a:ext cx="9023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Điền vào ô trống:</a:t>
            </a:r>
            <a:r>
              <a:rPr lang="vi-VN" sz="3600" dirty="0">
                <a:solidFill>
                  <a:srgbClr val="C00000"/>
                </a:solidFill>
              </a:rPr>
              <a:t> c </a:t>
            </a:r>
            <a:r>
              <a:rPr lang="vi-VN" sz="3600" dirty="0"/>
              <a:t>hoặc</a:t>
            </a:r>
            <a:r>
              <a:rPr lang="vi-VN" sz="3600" dirty="0">
                <a:solidFill>
                  <a:srgbClr val="C00000"/>
                </a:solidFill>
              </a:rPr>
              <a:t> k, g </a:t>
            </a:r>
            <a:r>
              <a:rPr lang="vi-VN" sz="3600" dirty="0"/>
              <a:t>hoặc </a:t>
            </a:r>
            <a:r>
              <a:rPr lang="vi-VN" sz="3600" dirty="0">
                <a:solidFill>
                  <a:srgbClr val="C00000"/>
                </a:solidFill>
              </a:rPr>
              <a:t>gh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6627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   Bạn nhỏ......ửi lời chào bảng đen,......ửa sổ, chào chỗ ngồi thân quen. Bạn chào..... ô giáo     ......ính mến. Xa cô, các bạn luôn.......i nhớ lời cô dạy.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2838995" y="3718854"/>
            <a:ext cx="562574" cy="6095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C00000"/>
                </a:solidFill>
              </a:rPr>
              <a:t>g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81730" y="3742550"/>
            <a:ext cx="542252" cy="5370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C00000"/>
                </a:solidFill>
              </a:rPr>
              <a:t>c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80873" y="4377223"/>
            <a:ext cx="604376" cy="5152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C00000"/>
                </a:solidFill>
              </a:rPr>
              <a:t>c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124" y="4963899"/>
            <a:ext cx="588844" cy="5878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C00000"/>
                </a:solidFill>
              </a:rPr>
              <a:t>k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22495" y="4933407"/>
            <a:ext cx="841827" cy="5805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C00000"/>
                </a:solidFill>
              </a:rPr>
              <a:t>gh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2" name="Right Arrow 7">
            <a:hlinkClick r:id="rId3" action="ppaction://hlinksldjump"/>
            <a:extLst>
              <a:ext uri="{FF2B5EF4-FFF2-40B4-BE49-F238E27FC236}">
                <a16:creationId xmlns:a16="http://schemas.microsoft.com/office/drawing/2014/main" id="{2B76CC98-959B-43D6-9998-3C0E5DB8D2B4}"/>
              </a:ext>
            </a:extLst>
          </p:cNvPr>
          <p:cNvSpPr/>
          <p:nvPr/>
        </p:nvSpPr>
        <p:spPr>
          <a:xfrm>
            <a:off x="11233835" y="6044846"/>
            <a:ext cx="958165" cy="62446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-nhac-cho-be-2-1024x8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93372"/>
            <a:ext cx="12192000" cy="5464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3144" y="580571"/>
            <a:ext cx="57331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002060"/>
                </a:solidFill>
              </a:rPr>
              <a:t>Thư giãn </a:t>
            </a:r>
            <a:endParaRPr lang="en-US" sz="6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3428</TotalTime>
  <Words>404</Words>
  <Application>Microsoft Office PowerPoint</Application>
  <PresentationFormat>Widescreen</PresentationFormat>
  <Paragraphs>43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UTM Avo</vt:lpstr>
      <vt:lpstr>Calibri</vt:lpstr>
      <vt:lpstr>HP001 4 hàng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91</cp:revision>
  <dcterms:created xsi:type="dcterms:W3CDTF">2021-11-01T08:16:43Z</dcterms:created>
  <dcterms:modified xsi:type="dcterms:W3CDTF">2022-06-19T12:58:46Z</dcterms:modified>
</cp:coreProperties>
</file>