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87" r:id="rId2"/>
    <p:sldId id="284" r:id="rId3"/>
    <p:sldId id="285" r:id="rId4"/>
    <p:sldId id="286" r:id="rId5"/>
    <p:sldId id="258" r:id="rId6"/>
    <p:sldId id="259" r:id="rId7"/>
    <p:sldId id="288" r:id="rId8"/>
    <p:sldId id="301" r:id="rId9"/>
    <p:sldId id="302" r:id="rId10"/>
    <p:sldId id="313" r:id="rId11"/>
  </p:sldIdLst>
  <p:sldSz cx="9144000" cy="5143500" type="screen16x9"/>
  <p:notesSz cx="6858000" cy="9144000"/>
  <p:embeddedFontLst>
    <p:embeddedFont>
      <p:font typeface="Tahoma" pitchFamily="34" charset="0"/>
      <p:regular r:id="rId13"/>
      <p:bold r:id="rId14"/>
    </p:embeddedFont>
    <p:embeddedFont>
      <p:font typeface="Dosis" charset="0"/>
      <p:regular r:id="rId15"/>
      <p:bold r:id="rId16"/>
    </p:embeddedFont>
    <p:embeddedFont>
      <p:font typeface="Sniglet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Franklin Gothic Book" pitchFamily="34" charset="0"/>
      <p:regular r:id="rId22"/>
      <p: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587"/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05E0FE-D782-4A1A-986F-B7B9CD512967}">
  <a:tblStyle styleId="{BE05E0FE-D782-4A1A-986F-B7B9CD51296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9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5757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81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41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44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79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34" y="1661761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defRPr sz="3700" b="0"/>
            </a:lvl1pPr>
            <a:lvl2pPr lvl="1" algn="r" rtl="0">
              <a:spcBef>
                <a:spcPts val="0"/>
              </a:spcBef>
              <a:buSzPct val="100000"/>
              <a:defRPr sz="3700" b="0"/>
            </a:lvl2pPr>
            <a:lvl3pPr lvl="2" algn="r" rtl="0">
              <a:spcBef>
                <a:spcPts val="0"/>
              </a:spcBef>
              <a:buSzPct val="100000"/>
              <a:defRPr sz="3700" b="0"/>
            </a:lvl3pPr>
            <a:lvl4pPr lvl="3" algn="r" rtl="0">
              <a:spcBef>
                <a:spcPts val="0"/>
              </a:spcBef>
              <a:buSzPct val="100000"/>
              <a:defRPr sz="3700" b="0"/>
            </a:lvl4pPr>
            <a:lvl5pPr lvl="4" algn="r" rtl="0">
              <a:spcBef>
                <a:spcPts val="0"/>
              </a:spcBef>
              <a:buSzPct val="100000"/>
              <a:defRPr sz="3700" b="0"/>
            </a:lvl5pPr>
            <a:lvl6pPr lvl="5" algn="r" rtl="0">
              <a:spcBef>
                <a:spcPts val="0"/>
              </a:spcBef>
              <a:buSzPct val="100000"/>
              <a:defRPr sz="3700" b="0"/>
            </a:lvl6pPr>
            <a:lvl7pPr lvl="6" algn="r" rtl="0">
              <a:spcBef>
                <a:spcPts val="0"/>
              </a:spcBef>
              <a:buSzPct val="100000"/>
              <a:defRPr sz="3700" b="0"/>
            </a:lvl7pPr>
            <a:lvl8pPr lvl="7" algn="r" rtl="0">
              <a:spcBef>
                <a:spcPts val="0"/>
              </a:spcBef>
              <a:buSzPct val="100000"/>
              <a:defRPr sz="3700" b="0"/>
            </a:lvl8pPr>
            <a:lvl9pPr lvl="8" algn="r" rtl="0">
              <a:spcBef>
                <a:spcPts val="0"/>
              </a:spcBef>
              <a:buSzPct val="100000"/>
              <a:defRPr sz="37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412080" y="4661638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68825" y="4000287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2833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465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0636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815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071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01053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2015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765584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218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0525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9845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1607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922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4489178" y="4206693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72367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2632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7684355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595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4827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59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630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809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065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009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2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519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839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601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218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0288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24361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4626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2883754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8590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981819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7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4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33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6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6" r:id="rId3"/>
    <p:sldLayoutId id="2147483659" r:id="rId4"/>
    <p:sldLayoutId id="2147483657" r:id="rId5"/>
    <p:sldLayoutId id="2147483661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gif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gif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1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.pn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ctrTitle" idx="4294967295"/>
          </p:nvPr>
        </p:nvSpPr>
        <p:spPr>
          <a:xfrm>
            <a:off x="685750" y="1887365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/>
              <a:t>KHỞI ĐỘNG ĐẦU GIỜ</a:t>
            </a:r>
          </a:p>
        </p:txBody>
      </p:sp>
      <p:sp>
        <p:nvSpPr>
          <p:cNvPr id="556" name="Shape 556"/>
          <p:cNvSpPr/>
          <p:nvPr/>
        </p:nvSpPr>
        <p:spPr>
          <a:xfrm>
            <a:off x="4572753" y="291799"/>
            <a:ext cx="1323527" cy="1341148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" name="Shape 554"/>
          <p:cNvSpPr txBox="1">
            <a:spLocks/>
          </p:cNvSpPr>
          <p:nvPr/>
        </p:nvSpPr>
        <p:spPr>
          <a:xfrm>
            <a:off x="685750" y="2951604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  <a:rtl val="0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en" sz="4400" dirty="0"/>
              <a:t>TRÒ CHƠI “AI NHANH AI ĐÚNG”</a:t>
            </a:r>
          </a:p>
        </p:txBody>
      </p:sp>
      <p:sp>
        <p:nvSpPr>
          <p:cNvPr id="557" name="Shape 557"/>
          <p:cNvSpPr/>
          <p:nvPr/>
        </p:nvSpPr>
        <p:spPr>
          <a:xfrm rot="1473079">
            <a:off x="3369356" y="961431"/>
            <a:ext cx="773816" cy="75376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4316768" y="163633"/>
            <a:ext cx="338774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9" name="Shape 559"/>
          <p:cNvSpPr/>
          <p:nvPr/>
        </p:nvSpPr>
        <p:spPr>
          <a:xfrm rot="2487273">
            <a:off x="4098884" y="1657406"/>
            <a:ext cx="241052" cy="23424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C765A768-26E0-454E-A64D-26AE2E6F0D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228">
        <p:circle/>
      </p:transition>
    </mc:Choice>
    <mc:Fallback xmlns="">
      <p:transition spd="slow" advTm="922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ctrTitle" idx="4294967295"/>
          </p:nvPr>
        </p:nvSpPr>
        <p:spPr>
          <a:xfrm>
            <a:off x="3679071" y="1491741"/>
            <a:ext cx="32292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/>
              <a:t>THANKS!</a:t>
            </a:r>
          </a:p>
        </p:txBody>
      </p:sp>
      <p:sp>
        <p:nvSpPr>
          <p:cNvPr id="705" name="Shape 705"/>
          <p:cNvSpPr/>
          <p:nvPr/>
        </p:nvSpPr>
        <p:spPr>
          <a:xfrm>
            <a:off x="2257757" y="1402659"/>
            <a:ext cx="1180108" cy="1089974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3C78D8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="" xmlns:a16="http://schemas.microsoft.com/office/drawing/2014/main" id="{E65F71CF-204C-4D06-B6D4-310CC1F3AC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8"/>
    </mc:Choice>
    <mc:Fallback xmlns="">
      <p:transition spd="slow" advTm="12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3" descr="be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7117493" y="187221"/>
            <a:ext cx="484585" cy="5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3631130" y="3414802"/>
            <a:ext cx="1538840" cy="442834"/>
            <a:chOff x="142" y="1786"/>
            <a:chExt cx="4967" cy="660"/>
          </a:xfrm>
        </p:grpSpPr>
        <p:sp>
          <p:nvSpPr>
            <p:cNvPr id="55312" name="Rectangle 27"/>
            <p:cNvSpPr>
              <a:spLocks noChangeArrowheads="1"/>
            </p:cNvSpPr>
            <p:nvPr/>
          </p:nvSpPr>
          <p:spPr bwMode="auto">
            <a:xfrm>
              <a:off x="4513" y="2030"/>
              <a:ext cx="596" cy="16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100">
                <a:solidFill>
                  <a:srgbClr val="000000"/>
                </a:solidFill>
                <a:latin typeface="Franklin Gothic Book"/>
                <a:cs typeface="Arial" panose="020B0604020202020204" pitchFamily="34" charset="0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786"/>
              <a:ext cx="4758" cy="66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án</a:t>
              </a:r>
              <a:r>
                <a:rPr 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: B</a:t>
              </a:r>
            </a:p>
          </p:txBody>
        </p:sp>
      </p:grpSp>
      <p:sp>
        <p:nvSpPr>
          <p:cNvPr id="5530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24CB1-CEF3-4D04-B0CC-AA68FC39A299}" type="slidenum">
              <a:rPr lang="en-US" smtClean="0">
                <a:solidFill>
                  <a:srgbClr val="D38E27"/>
                </a:solidFill>
                <a:cs typeface="Arial" panose="020B0604020202020204" pitchFamily="34" charset="0"/>
              </a:rPr>
              <a:pPr/>
              <a:t>2</a:t>
            </a:fld>
            <a:endParaRPr lang="en-US">
              <a:solidFill>
                <a:srgbClr val="D38E27"/>
              </a:solidFill>
              <a:cs typeface="Arial" panose="020B0604020202020204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1122647" y="553719"/>
            <a:ext cx="744245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sao chép hình em sử dụng phím nào dưới đây?</a:t>
            </a:r>
          </a:p>
        </p:txBody>
      </p:sp>
      <p:sp>
        <p:nvSpPr>
          <p:cNvPr id="55308" name="TextBox 1"/>
          <p:cNvSpPr txBox="1">
            <a:spLocks noChangeArrowheads="1"/>
          </p:cNvSpPr>
          <p:nvPr/>
        </p:nvSpPr>
        <p:spPr bwMode="auto">
          <a:xfrm>
            <a:off x="1439466" y="2026969"/>
            <a:ext cx="28575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Shift + N</a:t>
            </a:r>
          </a:p>
        </p:txBody>
      </p:sp>
      <p:sp>
        <p:nvSpPr>
          <p:cNvPr id="55309" name="TextBox 22"/>
          <p:cNvSpPr txBox="1">
            <a:spLocks noChangeArrowheads="1"/>
          </p:cNvSpPr>
          <p:nvPr/>
        </p:nvSpPr>
        <p:spPr bwMode="auto">
          <a:xfrm>
            <a:off x="1428750" y="2571085"/>
            <a:ext cx="2971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Ctrl + C</a:t>
            </a:r>
            <a:endParaRPr lang="vi-VN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0" name="TextBox 23"/>
          <p:cNvSpPr txBox="1">
            <a:spLocks noChangeArrowheads="1"/>
          </p:cNvSpPr>
          <p:nvPr/>
        </p:nvSpPr>
        <p:spPr bwMode="auto">
          <a:xfrm>
            <a:off x="5101499" y="2011052"/>
            <a:ext cx="32504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Tab + 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1" name="TextBox 24"/>
          <p:cNvSpPr txBox="1">
            <a:spLocks noChangeArrowheads="1"/>
          </p:cNvSpPr>
          <p:nvPr/>
        </p:nvSpPr>
        <p:spPr bwMode="auto">
          <a:xfrm>
            <a:off x="5101499" y="2567241"/>
            <a:ext cx="36587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Tab + M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E15A2494-ACEC-4558-87BC-88304807A8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18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950">
        <p:split orient="vert"/>
      </p:transition>
    </mc:Choice>
    <mc:Fallback xmlns="">
      <p:transition spd="slow" advTm="319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3" descr="be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7364081" y="122890"/>
            <a:ext cx="484585" cy="5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3452988" y="3648898"/>
            <a:ext cx="1538840" cy="442834"/>
            <a:chOff x="142" y="1786"/>
            <a:chExt cx="4967" cy="660"/>
          </a:xfrm>
        </p:grpSpPr>
        <p:sp>
          <p:nvSpPr>
            <p:cNvPr id="55312" name="Rectangle 27"/>
            <p:cNvSpPr>
              <a:spLocks noChangeArrowheads="1"/>
            </p:cNvSpPr>
            <p:nvPr/>
          </p:nvSpPr>
          <p:spPr bwMode="auto">
            <a:xfrm>
              <a:off x="4513" y="2030"/>
              <a:ext cx="596" cy="16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100">
                <a:solidFill>
                  <a:srgbClr val="000000"/>
                </a:solidFill>
                <a:latin typeface="Franklin Gothic Book"/>
                <a:cs typeface="Arial" panose="020B0604020202020204" pitchFamily="34" charset="0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786"/>
              <a:ext cx="4758" cy="66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án</a:t>
              </a:r>
              <a:r>
                <a:rPr 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: D</a:t>
              </a:r>
            </a:p>
          </p:txBody>
        </p:sp>
      </p:grpSp>
      <p:sp>
        <p:nvSpPr>
          <p:cNvPr id="5530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24CB1-CEF3-4D04-B0CC-AA68FC39A299}" type="slidenum">
              <a:rPr lang="en-US" smtClean="0">
                <a:solidFill>
                  <a:srgbClr val="D38E27"/>
                </a:solidFill>
                <a:cs typeface="Arial" panose="020B0604020202020204" pitchFamily="34" charset="0"/>
              </a:rPr>
              <a:pPr/>
              <a:t>3</a:t>
            </a:fld>
            <a:endParaRPr lang="en-US">
              <a:solidFill>
                <a:srgbClr val="D38E27"/>
              </a:solidFill>
              <a:cs typeface="Arial" panose="020B0604020202020204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1079653" y="269007"/>
            <a:ext cx="653300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308" name="TextBox 1"/>
          <p:cNvSpPr txBox="1">
            <a:spLocks noChangeArrowheads="1"/>
          </p:cNvSpPr>
          <p:nvPr/>
        </p:nvSpPr>
        <p:spPr bwMode="auto">
          <a:xfrm>
            <a:off x="1499872" y="2196681"/>
            <a:ext cx="28575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Ctrl + M</a:t>
            </a:r>
            <a:endParaRPr lang="vi-VN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9" name="TextBox 22"/>
          <p:cNvSpPr txBox="1">
            <a:spLocks noChangeArrowheads="1"/>
          </p:cNvSpPr>
          <p:nvPr/>
        </p:nvSpPr>
        <p:spPr bwMode="auto">
          <a:xfrm>
            <a:off x="1510363" y="2771918"/>
            <a:ext cx="2971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Ctrl + N</a:t>
            </a:r>
            <a:endParaRPr lang="vi-VN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0" name="TextBox 23"/>
          <p:cNvSpPr txBox="1">
            <a:spLocks noChangeArrowheads="1"/>
          </p:cNvSpPr>
          <p:nvPr/>
        </p:nvSpPr>
        <p:spPr bwMode="auto">
          <a:xfrm>
            <a:off x="5253832" y="2196681"/>
            <a:ext cx="32504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Ctrl + A</a:t>
            </a:r>
            <a:endParaRPr lang="vi-VN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1" name="TextBox 24"/>
          <p:cNvSpPr txBox="1">
            <a:spLocks noChangeArrowheads="1"/>
          </p:cNvSpPr>
          <p:nvPr/>
        </p:nvSpPr>
        <p:spPr bwMode="auto">
          <a:xfrm>
            <a:off x="5253832" y="2771918"/>
            <a:ext cx="36587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Ctrl + Z</a:t>
            </a:r>
            <a:endParaRPr lang="vi-VN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EB6FA13B-D684-4FF2-9549-9D62AF5956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464357"/>
      </p:ext>
    </p:extLst>
  </p:cSld>
  <p:clrMapOvr>
    <a:masterClrMapping/>
  </p:clrMapOvr>
  <p:transition spd="slow" advClick="0" advTm="3249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3" descr="be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7364081" y="122890"/>
            <a:ext cx="484585" cy="5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868216" y="3646070"/>
            <a:ext cx="1538840" cy="442834"/>
            <a:chOff x="142" y="1786"/>
            <a:chExt cx="4967" cy="660"/>
          </a:xfrm>
        </p:grpSpPr>
        <p:sp>
          <p:nvSpPr>
            <p:cNvPr id="55312" name="Rectangle 27"/>
            <p:cNvSpPr>
              <a:spLocks noChangeArrowheads="1"/>
            </p:cNvSpPr>
            <p:nvPr/>
          </p:nvSpPr>
          <p:spPr bwMode="auto">
            <a:xfrm>
              <a:off x="4513" y="2030"/>
              <a:ext cx="596" cy="16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100">
                <a:solidFill>
                  <a:srgbClr val="000000"/>
                </a:solidFill>
                <a:latin typeface="Franklin Gothic Book"/>
                <a:cs typeface="Arial" panose="020B0604020202020204" pitchFamily="34" charset="0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786"/>
              <a:ext cx="4758" cy="66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án</a:t>
              </a:r>
              <a:r>
                <a:rPr 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: B</a:t>
              </a:r>
            </a:p>
          </p:txBody>
        </p:sp>
      </p:grpSp>
      <p:sp>
        <p:nvSpPr>
          <p:cNvPr id="5530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24CB1-CEF3-4D04-B0CC-AA68FC39A299}" type="slidenum">
              <a:rPr lang="en-US" smtClean="0">
                <a:solidFill>
                  <a:srgbClr val="D38E27"/>
                </a:solidFill>
                <a:cs typeface="Arial" panose="020B0604020202020204" pitchFamily="34" charset="0"/>
              </a:rPr>
              <a:pPr/>
              <a:t>4</a:t>
            </a:fld>
            <a:endParaRPr lang="en-US">
              <a:solidFill>
                <a:srgbClr val="D38E27"/>
              </a:solidFill>
              <a:cs typeface="Arial" panose="020B0604020202020204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1557337" y="269008"/>
            <a:ext cx="587216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vẽ hình tròn, hình vuông em nhấn giữ phím nào dưới đây ?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499872" y="2196681"/>
            <a:ext cx="28575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Ctrl + Z</a:t>
            </a:r>
            <a:endParaRPr lang="vi-VN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1510363" y="2771918"/>
            <a:ext cx="2971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Shift</a:t>
            </a:r>
            <a:endParaRPr lang="vi-VN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5253832" y="2196681"/>
            <a:ext cx="32504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Ctrl</a:t>
            </a:r>
            <a:endParaRPr lang="vi-VN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5253832" y="2771918"/>
            <a:ext cx="36587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Enter</a:t>
            </a:r>
            <a:endParaRPr lang="vi-VN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DC0B96CA-67DA-48B4-B60B-7C88997EFD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218173"/>
      </p:ext>
    </p:extLst>
  </p:cSld>
  <p:clrMapOvr>
    <a:masterClrMapping/>
  </p:clrMapOvr>
  <p:transition spd="slow" advTm="2981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"/>
          <p:cNvSpPr txBox="1">
            <a:spLocks/>
          </p:cNvSpPr>
          <p:nvPr/>
        </p:nvSpPr>
        <p:spPr>
          <a:xfrm>
            <a:off x="790672" y="864922"/>
            <a:ext cx="7557571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  <a:rtl val="0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" sz="3600" dirty="0"/>
              <a:t>CHỦ ĐỀ 1: EM TẬP VẼ</a:t>
            </a:r>
            <a:br>
              <a:rPr lang="en" sz="3600" dirty="0"/>
            </a:br>
            <a:r>
              <a:rPr lang="en" sz="3600" dirty="0"/>
              <a:t>BÀI 5: THỰC HÀNH TỔNG HỢP (Tiết 1)</a:t>
            </a:r>
            <a:br>
              <a:rPr lang="en" sz="3600" dirty="0"/>
            </a:br>
            <a:r>
              <a:rPr lang="en" sz="3600" dirty="0"/>
              <a:t>(SGK trang 45)</a:t>
            </a:r>
          </a:p>
        </p:txBody>
      </p:sp>
      <p:sp>
        <p:nvSpPr>
          <p:cNvPr id="6" name="Shape 806"/>
          <p:cNvSpPr/>
          <p:nvPr/>
        </p:nvSpPr>
        <p:spPr>
          <a:xfrm>
            <a:off x="1664037" y="-88343"/>
            <a:ext cx="1104910" cy="1088367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808"/>
          <p:cNvSpPr/>
          <p:nvPr/>
        </p:nvSpPr>
        <p:spPr>
          <a:xfrm>
            <a:off x="2242751" y="356455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EFA66625-C184-4540-A6C9-3931A216F3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135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ctrTitle"/>
          </p:nvPr>
        </p:nvSpPr>
        <p:spPr>
          <a:xfrm>
            <a:off x="2263484" y="121186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dirty="0"/>
              <a:t>MỤC TIÊU BÀI HỌC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subTitle" idx="1"/>
          </p:nvPr>
        </p:nvSpPr>
        <p:spPr>
          <a:xfrm>
            <a:off x="644004" y="1457254"/>
            <a:ext cx="7728866" cy="1213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 dụng kiến thức đã học để vẽ bức tranh về chủ đề tùy chọn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A9A909BA-071E-422D-AEA1-B9782629D1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9182">
        <p14:glitter pattern="hexagon"/>
      </p:transition>
    </mc:Choice>
    <mc:Fallback xmlns="">
      <p:transition spd="slow" advTm="91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01" y="2230114"/>
            <a:ext cx="8841064" cy="151561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65480" y="160253"/>
            <a:ext cx="6640799" cy="953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</a:rPr>
              <a:t>A. HOẠT ĐỘNG THỰC HÀNH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08586" y="799245"/>
            <a:ext cx="7478713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87073" y="2433430"/>
            <a:ext cx="418755" cy="36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03382" y="3061319"/>
            <a:ext cx="1129989" cy="3515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2215" y="2659893"/>
            <a:ext cx="902590" cy="3601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549923" y="1321613"/>
            <a:ext cx="1633751" cy="536321"/>
            <a:chOff x="347863" y="989183"/>
            <a:chExt cx="1633751" cy="536321"/>
          </a:xfrm>
        </p:grpSpPr>
        <p:sp>
          <p:nvSpPr>
            <p:cNvPr id="20" name="Rounded Rectangle 19"/>
            <p:cNvSpPr/>
            <p:nvPr/>
          </p:nvSpPr>
          <p:spPr>
            <a:xfrm>
              <a:off x="347863" y="989183"/>
              <a:ext cx="1484745" cy="536321"/>
            </a:xfrm>
            <a:prstGeom prst="roundRect">
              <a:avLst/>
            </a:prstGeom>
            <a:solidFill>
              <a:srgbClr val="ABFFC7"/>
            </a:solidFill>
            <a:ln w="12700" cap="flat" cmpd="sng" algn="ctr">
              <a:solidFill>
                <a:srgbClr val="99FF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61751"/>
              <a:endParaRPr lang="en-US" sz="231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2933" y="1048611"/>
              <a:ext cx="1558681" cy="44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1751"/>
              <a:r>
                <a:rPr lang="en-US" sz="2316" kern="0" dirty="0">
                  <a:solidFill>
                    <a:prstClr val="black"/>
                  </a:solidFill>
                  <a:latin typeface="Calibri"/>
                </a:rPr>
                <a:t>Sao </a:t>
              </a:r>
              <a:r>
                <a:rPr lang="en-US" sz="2316" kern="0" dirty="0" err="1">
                  <a:solidFill>
                    <a:prstClr val="black"/>
                  </a:solidFill>
                  <a:latin typeface="Calibri"/>
                </a:rPr>
                <a:t>chép</a:t>
              </a:r>
              <a:endParaRPr lang="en-US" sz="2316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H="1">
            <a:off x="5227468" y="1884700"/>
            <a:ext cx="1040862" cy="54092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 flipH="1">
            <a:off x="1702831" y="1798464"/>
            <a:ext cx="392907" cy="8216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 flipH="1">
            <a:off x="3461563" y="1700784"/>
            <a:ext cx="646714" cy="134190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V="1">
            <a:off x="5286750" y="3333075"/>
            <a:ext cx="1771409" cy="84867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 flipH="1" flipV="1">
            <a:off x="4925739" y="3247311"/>
            <a:ext cx="1566199" cy="94479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2" name="Group 61"/>
          <p:cNvGrpSpPr/>
          <p:nvPr/>
        </p:nvGrpSpPr>
        <p:grpSpPr>
          <a:xfrm>
            <a:off x="6294236" y="1257526"/>
            <a:ext cx="2376881" cy="664494"/>
            <a:chOff x="6294236" y="1257526"/>
            <a:chExt cx="2376881" cy="664494"/>
          </a:xfrm>
        </p:grpSpPr>
        <p:sp>
          <p:nvSpPr>
            <p:cNvPr id="35" name="Rounded Rectangle 34"/>
            <p:cNvSpPr/>
            <p:nvPr/>
          </p:nvSpPr>
          <p:spPr>
            <a:xfrm>
              <a:off x="6294236" y="1257526"/>
              <a:ext cx="2376881" cy="664494"/>
            </a:xfrm>
            <a:prstGeom prst="roundRect">
              <a:avLst/>
            </a:prstGeom>
            <a:solidFill>
              <a:srgbClr val="ABFFC7"/>
            </a:solidFill>
            <a:ln w="12700" cap="flat" cmpd="sng" algn="ctr">
              <a:solidFill>
                <a:srgbClr val="99FF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61751"/>
              <a:endParaRPr lang="en-US" sz="231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99220" y="1335018"/>
              <a:ext cx="2271897" cy="44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1751"/>
              <a:r>
                <a:rPr lang="en-US" sz="2316" kern="0" dirty="0" err="1">
                  <a:solidFill>
                    <a:prstClr val="black"/>
                  </a:solidFill>
                  <a:latin typeface="Calibri"/>
                </a:rPr>
                <a:t>Viết</a:t>
              </a:r>
              <a:r>
                <a:rPr lang="en-US" sz="2316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316" kern="0" dirty="0" err="1">
                  <a:solidFill>
                    <a:prstClr val="black"/>
                  </a:solidFill>
                  <a:latin typeface="Calibri"/>
                </a:rPr>
                <a:t>chữ</a:t>
              </a:r>
              <a:r>
                <a:rPr lang="en-US" sz="2316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316" dirty="0" err="1">
                  <a:solidFill>
                    <a:prstClr val="black"/>
                  </a:solidFill>
                  <a:latin typeface="Calibri"/>
                </a:rPr>
                <a:t>lên</a:t>
              </a:r>
              <a:r>
                <a:rPr lang="en-US" sz="2316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316" dirty="0" err="1">
                  <a:solidFill>
                    <a:prstClr val="black"/>
                  </a:solidFill>
                  <a:latin typeface="Calibri"/>
                </a:rPr>
                <a:t>hình</a:t>
              </a:r>
              <a:endParaRPr lang="en-US" sz="2316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V="1">
            <a:off x="3317123" y="2759969"/>
            <a:ext cx="1150832" cy="142178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3715674" y="1335018"/>
            <a:ext cx="1633751" cy="536321"/>
            <a:chOff x="347863" y="989183"/>
            <a:chExt cx="1633751" cy="536321"/>
          </a:xfrm>
        </p:grpSpPr>
        <p:sp>
          <p:nvSpPr>
            <p:cNvPr id="53" name="Rounded Rectangle 52"/>
            <p:cNvSpPr/>
            <p:nvPr/>
          </p:nvSpPr>
          <p:spPr>
            <a:xfrm>
              <a:off x="347863" y="989183"/>
              <a:ext cx="1484745" cy="536321"/>
            </a:xfrm>
            <a:prstGeom prst="roundRect">
              <a:avLst/>
            </a:prstGeom>
            <a:solidFill>
              <a:srgbClr val="ABFFC7"/>
            </a:solidFill>
            <a:ln w="12700" cap="flat" cmpd="sng" algn="ctr">
              <a:solidFill>
                <a:srgbClr val="99FF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61751"/>
              <a:endParaRPr lang="en-US" sz="231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22933" y="1048611"/>
              <a:ext cx="1558681" cy="44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1751"/>
              <a:r>
                <a:rPr lang="en-US" sz="2316" kern="0" dirty="0" err="1">
                  <a:solidFill>
                    <a:prstClr val="black"/>
                  </a:solidFill>
                  <a:latin typeface="Calibri"/>
                </a:rPr>
                <a:t>Xoay</a:t>
              </a:r>
              <a:r>
                <a:rPr lang="en-US" sz="2316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316" kern="0" dirty="0" err="1">
                  <a:solidFill>
                    <a:prstClr val="black"/>
                  </a:solidFill>
                  <a:latin typeface="Calibri"/>
                </a:rPr>
                <a:t>hình</a:t>
              </a:r>
              <a:endParaRPr lang="en-US" sz="2316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4479740" y="2911683"/>
            <a:ext cx="418755" cy="36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16823" y="2433431"/>
            <a:ext cx="418755" cy="36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170586" y="4181752"/>
            <a:ext cx="1304681" cy="536321"/>
            <a:chOff x="347863" y="989183"/>
            <a:chExt cx="1633751" cy="536321"/>
          </a:xfrm>
        </p:grpSpPr>
        <p:sp>
          <p:nvSpPr>
            <p:cNvPr id="64" name="Rounded Rectangle 63"/>
            <p:cNvSpPr/>
            <p:nvPr/>
          </p:nvSpPr>
          <p:spPr>
            <a:xfrm>
              <a:off x="347863" y="989183"/>
              <a:ext cx="1484745" cy="536321"/>
            </a:xfrm>
            <a:prstGeom prst="roundRect">
              <a:avLst/>
            </a:prstGeom>
            <a:solidFill>
              <a:srgbClr val="ABFFC7"/>
            </a:solidFill>
            <a:ln w="12700" cap="flat" cmpd="sng" algn="ctr">
              <a:solidFill>
                <a:srgbClr val="99FF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61751"/>
              <a:endParaRPr lang="en-US" sz="231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2933" y="1048611"/>
              <a:ext cx="1558681" cy="44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1751"/>
              <a:r>
                <a:rPr lang="en-US" sz="2316" kern="0" dirty="0" err="1">
                  <a:solidFill>
                    <a:prstClr val="black"/>
                  </a:solidFill>
                  <a:latin typeface="Calibri"/>
                </a:rPr>
                <a:t>Tô</a:t>
              </a:r>
              <a:r>
                <a:rPr lang="en-US" sz="2316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316" kern="0" dirty="0" err="1">
                  <a:solidFill>
                    <a:prstClr val="black"/>
                  </a:solidFill>
                  <a:latin typeface="Calibri"/>
                </a:rPr>
                <a:t>màu</a:t>
              </a:r>
              <a:endParaRPr lang="en-US" sz="2316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03948" y="4186683"/>
            <a:ext cx="1633751" cy="536321"/>
            <a:chOff x="347863" y="989183"/>
            <a:chExt cx="1633751" cy="536321"/>
          </a:xfrm>
        </p:grpSpPr>
        <p:sp>
          <p:nvSpPr>
            <p:cNvPr id="67" name="Rounded Rectangle 66"/>
            <p:cNvSpPr/>
            <p:nvPr/>
          </p:nvSpPr>
          <p:spPr>
            <a:xfrm>
              <a:off x="347863" y="989183"/>
              <a:ext cx="1484745" cy="536321"/>
            </a:xfrm>
            <a:prstGeom prst="roundRect">
              <a:avLst/>
            </a:prstGeom>
            <a:solidFill>
              <a:srgbClr val="ABFFC7"/>
            </a:solidFill>
            <a:ln w="12700" cap="flat" cmpd="sng" algn="ctr">
              <a:solidFill>
                <a:srgbClr val="99FF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61751"/>
              <a:endParaRPr lang="en-US" sz="231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2933" y="1048611"/>
              <a:ext cx="1558681" cy="44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1751"/>
              <a:r>
                <a:rPr lang="en-US" sz="2316" kern="0" dirty="0" err="1">
                  <a:solidFill>
                    <a:prstClr val="black"/>
                  </a:solidFill>
                  <a:latin typeface="Calibri"/>
                </a:rPr>
                <a:t>Hình</a:t>
              </a:r>
              <a:r>
                <a:rPr lang="en-US" sz="2316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316" kern="0" dirty="0" err="1">
                  <a:solidFill>
                    <a:prstClr val="black"/>
                  </a:solidFill>
                  <a:latin typeface="Calibri"/>
                </a:rPr>
                <a:t>mẫu</a:t>
              </a:r>
              <a:endParaRPr lang="en-US" sz="2316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123474" y="4181753"/>
            <a:ext cx="2046680" cy="536321"/>
            <a:chOff x="347863" y="989183"/>
            <a:chExt cx="2046680" cy="536321"/>
          </a:xfrm>
        </p:grpSpPr>
        <p:sp>
          <p:nvSpPr>
            <p:cNvPr id="70" name="Rounded Rectangle 69"/>
            <p:cNvSpPr/>
            <p:nvPr/>
          </p:nvSpPr>
          <p:spPr>
            <a:xfrm>
              <a:off x="347863" y="989183"/>
              <a:ext cx="2001645" cy="536321"/>
            </a:xfrm>
            <a:prstGeom prst="roundRect">
              <a:avLst/>
            </a:prstGeom>
            <a:solidFill>
              <a:srgbClr val="ABFFC7"/>
            </a:solidFill>
            <a:ln w="12700" cap="flat" cmpd="sng" algn="ctr">
              <a:solidFill>
                <a:srgbClr val="99FF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61751"/>
              <a:endParaRPr lang="en-US" sz="231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2933" y="1048611"/>
              <a:ext cx="1971610" cy="44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1751"/>
              <a:r>
                <a:rPr lang="en-US" sz="2316" kern="0" dirty="0">
                  <a:solidFill>
                    <a:prstClr val="black"/>
                  </a:solidFill>
                  <a:latin typeface="Calibri"/>
                </a:rPr>
                <a:t>Sao </a:t>
              </a:r>
              <a:r>
                <a:rPr lang="en-US" sz="2316" kern="0" dirty="0" err="1">
                  <a:solidFill>
                    <a:prstClr val="black"/>
                  </a:solidFill>
                  <a:latin typeface="Calibri"/>
                </a:rPr>
                <a:t>chép</a:t>
              </a:r>
              <a:r>
                <a:rPr lang="en-US" sz="2316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316" kern="0" dirty="0" err="1">
                  <a:solidFill>
                    <a:prstClr val="black"/>
                  </a:solidFill>
                  <a:latin typeface="Calibri"/>
                </a:rPr>
                <a:t>màu</a:t>
              </a:r>
              <a:endParaRPr lang="en-US" sz="2316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8D8EB702-8165-47B1-AB8A-D788B7F1F1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7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56">
        <p14:window dir="vert"/>
      </p:transition>
    </mc:Choice>
    <mc:Fallback xmlns="">
      <p:transition spd="slow" advTm="45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65480" y="160253"/>
            <a:ext cx="6640799" cy="953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</a:rPr>
              <a:t>A. HOẠT ĐỘNG THỰC HÀNH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18300" y="765002"/>
            <a:ext cx="9185357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TỔNG HỢP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00" y="1463502"/>
            <a:ext cx="8724900" cy="3362325"/>
          </a:xfrm>
          <a:prstGeom prst="rect">
            <a:avLst/>
          </a:prstGeom>
        </p:spPr>
      </p:pic>
      <p:pic>
        <p:nvPicPr>
          <p:cNvPr id="1026" name="Picture 2" descr="A. Hoạt động thực hành - Bài 5: Thực hành tổng hợp (chủ đề 2) | Hướng dẫn học  tin học lớp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5524327"/>
            <a:ext cx="67151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0180" y="4681835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5678" y="4681835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2513" y="4681835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1E8414E9-787F-4671-AFA5-0D69BFD5014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63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191">
        <p14:window dir="vert"/>
      </p:transition>
    </mc:Choice>
    <mc:Fallback xmlns="">
      <p:transition spd="slow" advTm="161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65480" y="160253"/>
            <a:ext cx="6640799" cy="953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</a:rPr>
              <a:t>A. HOẠT ĐỘNG THỰC HÀNH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18300" y="765002"/>
            <a:ext cx="8882481" cy="8324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773100" y="2344772"/>
            <a:ext cx="2370900" cy="157952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4 – 2 – 3 – 5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400" y="1807901"/>
            <a:ext cx="6065837" cy="318199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5166875D-D1F9-41C7-93C9-5208A53401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17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103">
        <p14:window dir="vert"/>
      </p:transition>
    </mc:Choice>
    <mc:Fallback xmlns="">
      <p:transition spd="slow" advTm="271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1404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3.7|5.8|3.8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7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274</Words>
  <Application>Microsoft Office PowerPoint</Application>
  <PresentationFormat>On-screen Show (16:9)</PresentationFormat>
  <Paragraphs>47</Paragraphs>
  <Slides>10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Times New Roman</vt:lpstr>
      <vt:lpstr>Tahoma</vt:lpstr>
      <vt:lpstr>Dosis</vt:lpstr>
      <vt:lpstr>Sniglet</vt:lpstr>
      <vt:lpstr>Calibri</vt:lpstr>
      <vt:lpstr>Franklin Gothic Book</vt:lpstr>
      <vt:lpstr>Friar template</vt:lpstr>
      <vt:lpstr>KHỞI ĐỘNG ĐẦU GIỜ</vt:lpstr>
      <vt:lpstr>PowerPoint Presentation</vt:lpstr>
      <vt:lpstr>PowerPoint Presentation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SLIDE POWERPOINT ĐẸP</dc:title>
  <dc:creator>Admin</dc:creator>
  <cp:lastModifiedBy>MTC</cp:lastModifiedBy>
  <cp:revision>59</cp:revision>
  <dcterms:modified xsi:type="dcterms:W3CDTF">2022-11-17T03:57:01Z</dcterms:modified>
</cp:coreProperties>
</file>