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257" r:id="rId3"/>
    <p:sldId id="258" r:id="rId4"/>
    <p:sldId id="259" r:id="rId5"/>
    <p:sldId id="260" r:id="rId6"/>
    <p:sldId id="263" r:id="rId7"/>
    <p:sldId id="289" r:id="rId8"/>
    <p:sldId id="291" r:id="rId9"/>
    <p:sldId id="293" r:id="rId10"/>
    <p:sldId id="295" r:id="rId11"/>
    <p:sldId id="300" r:id="rId12"/>
    <p:sldId id="297" r:id="rId13"/>
    <p:sldId id="299" r:id="rId14"/>
    <p:sldId id="282" r:id="rId15"/>
    <p:sldId id="28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6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58319-80A6-448C-BD00-FB3D24EA3B6F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65E6B-8E45-4BE4-A332-02756C91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78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BF2FF-AB26-42B1-B18B-19F5B70C603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048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C151E-C1A8-4531-A636-7388C374DE3C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310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32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44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18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pPr/>
              <a:t>2022/2/24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295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4DF35-2540-48F1-A62C-DDBCE244CEF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498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1062C-E8B1-4F54-9C9E-86EAF7C5FF3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543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E7888-ECA7-4B77-A7EF-5BEC58CBD65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676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87044-FBB9-43C9-88F6-B593C589247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567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68A3F-EC30-4FD4-855A-3EED604EDFC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098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12284-6861-46D6-94D1-DAB46B6F695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849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13ACC-2E75-4DE5-9822-8F7EAAD6BB3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799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9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3D986-6737-4E03-8105-5EA1EDB1F97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439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93268-481E-425A-A4FC-9181CCD0DB2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467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D5CE6-D894-4089-9EAB-1B6C99ACB2B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83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B7294-C90B-4C4C-BB5E-FAB0597F4EE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783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E3A82-7A67-46AC-99C9-7FC58A33F9D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107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8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42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94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55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83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60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77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64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BE769-3841-4941-A9F1-A68AACA8F352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98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9B0379-E3DF-4B9C-A829-CCE259B3204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742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700" r:id="rId13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1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315" y="4120301"/>
            <a:ext cx="5120216" cy="27958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16006" y="849595"/>
            <a:ext cx="9292865" cy="2441759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CHÀO MỪNG CÁC EM ĐẾN VỚI </a:t>
            </a:r>
          </a:p>
          <a:p>
            <a:pPr algn="ctr"/>
            <a:r>
              <a:rPr lang="en-US" sz="5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MÔN TIN HỌC LỚP 3</a:t>
            </a:r>
          </a:p>
          <a:p>
            <a:pPr algn="ctr"/>
            <a:endParaRPr lang="en-US" sz="4267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0518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6721" y="454945"/>
            <a:ext cx="10972800" cy="5851525"/>
          </a:xfrm>
        </p:spPr>
        <p:txBody>
          <a:bodyPr/>
          <a:lstStyle/>
          <a:p>
            <a:endParaRPr lang="en-US" dirty="0" smtClean="0"/>
          </a:p>
          <a:p>
            <a:r>
              <a:rPr lang="en-US" sz="2600" dirty="0" err="1" smtClean="0"/>
              <a:t>Gõ</a:t>
            </a:r>
            <a:r>
              <a:rPr lang="en-US" sz="2600" dirty="0" smtClean="0"/>
              <a:t> </a:t>
            </a:r>
            <a:r>
              <a:rPr lang="en-US" sz="2600" dirty="0" err="1" smtClean="0"/>
              <a:t>phím</a:t>
            </a:r>
            <a:r>
              <a:rPr lang="en-US" sz="2600" dirty="0" smtClean="0"/>
              <a:t> </a:t>
            </a:r>
            <a:r>
              <a:rPr lang="en-US" sz="2600" b="1" dirty="0" smtClean="0">
                <a:solidFill>
                  <a:srgbClr val="FF0000"/>
                </a:solidFill>
              </a:rPr>
              <a:t>Tab</a:t>
            </a:r>
            <a:r>
              <a:rPr lang="en-US" sz="2600" dirty="0" smtClean="0"/>
              <a:t> </a:t>
            </a:r>
            <a:r>
              <a:rPr lang="en-US" sz="2600" dirty="0" err="1" smtClean="0"/>
              <a:t>để</a:t>
            </a:r>
            <a:r>
              <a:rPr lang="en-US" sz="2600" dirty="0" smtClean="0"/>
              <a:t> </a:t>
            </a:r>
            <a:r>
              <a:rPr lang="en-US" sz="2600" dirty="0" err="1" smtClean="0"/>
              <a:t>lùi</a:t>
            </a:r>
            <a:r>
              <a:rPr lang="en-US" sz="2600" dirty="0" smtClean="0"/>
              <a:t> </a:t>
            </a:r>
            <a:r>
              <a:rPr lang="en-US" sz="2600" dirty="0" err="1" smtClean="0"/>
              <a:t>vào</a:t>
            </a:r>
            <a:r>
              <a:rPr lang="en-US" sz="2600" dirty="0" smtClean="0"/>
              <a:t> </a:t>
            </a:r>
            <a:r>
              <a:rPr lang="en-US" sz="2600" dirty="0" err="1" smtClean="0"/>
              <a:t>đầu</a:t>
            </a:r>
            <a:r>
              <a:rPr lang="en-US" sz="2600" dirty="0" smtClean="0"/>
              <a:t> </a:t>
            </a:r>
            <a:r>
              <a:rPr lang="en-US" sz="2600" dirty="0" err="1" smtClean="0"/>
              <a:t>dòng</a:t>
            </a:r>
            <a:r>
              <a:rPr lang="en-US" sz="2600" dirty="0" smtClean="0"/>
              <a:t> </a:t>
            </a:r>
            <a:r>
              <a:rPr lang="en-US" sz="2600" dirty="0" err="1" smtClean="0"/>
              <a:t>đoạn</a:t>
            </a:r>
            <a:r>
              <a:rPr lang="en-US" sz="2600" dirty="0" smtClean="0"/>
              <a:t> </a:t>
            </a:r>
            <a:r>
              <a:rPr lang="en-US" sz="2600" dirty="0" err="1" smtClean="0"/>
              <a:t>văn</a:t>
            </a:r>
            <a:r>
              <a:rPr lang="en-US" sz="2600" dirty="0" smtClean="0"/>
              <a:t> </a:t>
            </a:r>
            <a:r>
              <a:rPr lang="en-US" sz="2600" dirty="0" err="1" smtClean="0"/>
              <a:t>bản</a:t>
            </a:r>
            <a:r>
              <a:rPr lang="en-US" sz="2600" dirty="0" smtClean="0"/>
              <a:t>.</a:t>
            </a:r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/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2600" dirty="0" err="1" smtClean="0"/>
              <a:t>Sử</a:t>
            </a:r>
            <a:r>
              <a:rPr lang="en-US" sz="2600" dirty="0" smtClean="0"/>
              <a:t> </a:t>
            </a:r>
            <a:r>
              <a:rPr lang="en-US" sz="2600" dirty="0" err="1" smtClean="0"/>
              <a:t>dụng</a:t>
            </a:r>
            <a:r>
              <a:rPr lang="en-US" sz="2600" dirty="0" smtClean="0"/>
              <a:t> </a:t>
            </a:r>
            <a:r>
              <a:rPr lang="en-US" sz="2600" dirty="0" err="1" smtClean="0"/>
              <a:t>tổ</a:t>
            </a:r>
            <a:r>
              <a:rPr lang="en-US" sz="2600" dirty="0" smtClean="0"/>
              <a:t> </a:t>
            </a:r>
            <a:r>
              <a:rPr lang="en-US" sz="2600" dirty="0" err="1" smtClean="0"/>
              <a:t>hợp</a:t>
            </a:r>
            <a:r>
              <a:rPr lang="en-US" sz="2600" dirty="0" smtClean="0"/>
              <a:t> </a:t>
            </a:r>
            <a:r>
              <a:rPr lang="en-US" sz="2600" dirty="0" err="1" smtClean="0"/>
              <a:t>phím</a:t>
            </a:r>
            <a:r>
              <a:rPr lang="en-US" sz="2600" dirty="0" smtClean="0"/>
              <a:t> </a:t>
            </a:r>
            <a:r>
              <a:rPr lang="en-US" sz="2600" dirty="0" err="1" smtClean="0"/>
              <a:t>tắt</a:t>
            </a:r>
            <a:r>
              <a:rPr lang="en-US" sz="2600" dirty="0" smtClean="0"/>
              <a:t> </a:t>
            </a:r>
            <a:r>
              <a:rPr lang="en-US" sz="2600" dirty="0" err="1" smtClean="0"/>
              <a:t>để</a:t>
            </a:r>
            <a:r>
              <a:rPr lang="en-US" sz="2600" dirty="0" smtClean="0"/>
              <a:t> </a:t>
            </a:r>
            <a:r>
              <a:rPr lang="en-US" sz="2600" dirty="0" err="1" smtClean="0"/>
              <a:t>căn</a:t>
            </a:r>
            <a:r>
              <a:rPr lang="en-US" sz="2600" dirty="0" smtClean="0"/>
              <a:t> </a:t>
            </a:r>
            <a:r>
              <a:rPr lang="en-US" sz="2600" dirty="0" err="1" smtClean="0"/>
              <a:t>lề</a:t>
            </a:r>
            <a:r>
              <a:rPr lang="en-US" sz="2600" dirty="0" smtClean="0"/>
              <a:t> </a:t>
            </a:r>
            <a:r>
              <a:rPr lang="en-US" sz="2600" dirty="0" err="1" smtClean="0"/>
              <a:t>cho</a:t>
            </a:r>
            <a:r>
              <a:rPr lang="en-US" sz="2600" dirty="0" smtClean="0"/>
              <a:t> </a:t>
            </a:r>
            <a:r>
              <a:rPr lang="en-US" sz="2600" dirty="0" err="1" smtClean="0"/>
              <a:t>văn</a:t>
            </a:r>
            <a:r>
              <a:rPr lang="en-US" sz="2600" dirty="0" smtClean="0"/>
              <a:t> </a:t>
            </a:r>
            <a:r>
              <a:rPr lang="en-US" sz="2600" dirty="0" err="1" smtClean="0"/>
              <a:t>bản</a:t>
            </a:r>
            <a:r>
              <a:rPr lang="en-US" sz="2600" dirty="0" smtClean="0"/>
              <a:t>:</a:t>
            </a:r>
          </a:p>
          <a:p>
            <a:pPr marL="457200" lvl="1" indent="0">
              <a:buNone/>
            </a:pPr>
            <a:r>
              <a:rPr lang="en-US" sz="2600" b="1" dirty="0" smtClean="0">
                <a:solidFill>
                  <a:srgbClr val="FF0000"/>
                </a:solidFill>
              </a:rPr>
              <a:t>  		Ctrl + E</a:t>
            </a:r>
            <a:r>
              <a:rPr lang="en-US" sz="2600" dirty="0" smtClean="0"/>
              <a:t>: </a:t>
            </a:r>
            <a:r>
              <a:rPr lang="en-US" sz="2600" dirty="0" err="1" smtClean="0"/>
              <a:t>căn</a:t>
            </a:r>
            <a:r>
              <a:rPr lang="en-US" sz="2600" dirty="0" smtClean="0"/>
              <a:t> </a:t>
            </a:r>
            <a:r>
              <a:rPr lang="en-US" sz="2600" dirty="0" err="1" smtClean="0"/>
              <a:t>lề</a:t>
            </a:r>
            <a:r>
              <a:rPr lang="en-US" sz="2600" dirty="0" smtClean="0"/>
              <a:t> </a:t>
            </a:r>
            <a:r>
              <a:rPr lang="en-US" sz="2600" dirty="0" err="1" smtClean="0"/>
              <a:t>giữa</a:t>
            </a:r>
            <a:endParaRPr lang="en-US" sz="2600" dirty="0" smtClean="0"/>
          </a:p>
          <a:p>
            <a:pPr marL="457200" lvl="1" indent="0">
              <a:buNone/>
            </a:pPr>
            <a:r>
              <a:rPr lang="en-US" sz="2600" b="1" dirty="0" smtClean="0">
                <a:solidFill>
                  <a:srgbClr val="FF0000"/>
                </a:solidFill>
              </a:rPr>
              <a:t>		Ctrl + J</a:t>
            </a:r>
            <a:r>
              <a:rPr lang="en-US" sz="2600" dirty="0" smtClean="0"/>
              <a:t>: </a:t>
            </a:r>
            <a:r>
              <a:rPr lang="en-US" sz="2600" dirty="0" err="1" smtClean="0"/>
              <a:t>căn</a:t>
            </a:r>
            <a:r>
              <a:rPr lang="en-US" sz="2600" dirty="0" smtClean="0"/>
              <a:t> </a:t>
            </a:r>
            <a:r>
              <a:rPr lang="en-US" sz="2600" dirty="0" err="1" smtClean="0"/>
              <a:t>thẳng</a:t>
            </a:r>
            <a:r>
              <a:rPr lang="en-US" sz="2600" dirty="0" smtClean="0"/>
              <a:t> 2 </a:t>
            </a:r>
            <a:r>
              <a:rPr lang="en-US" sz="2600" dirty="0" err="1" smtClean="0"/>
              <a:t>lề</a:t>
            </a:r>
            <a:endParaRPr lang="en-US" sz="2600" dirty="0"/>
          </a:p>
        </p:txBody>
      </p:sp>
      <p:sp>
        <p:nvSpPr>
          <p:cNvPr id="3" name="Rectangle 2"/>
          <p:cNvSpPr/>
          <p:nvPr/>
        </p:nvSpPr>
        <p:spPr>
          <a:xfrm>
            <a:off x="5106726" y="251911"/>
            <a:ext cx="15985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dirty="0" smtClean="0">
                <a:ln w="11430"/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LƯU Ý</a:t>
            </a:r>
            <a:endParaRPr lang="en-US" sz="3600" b="1" kern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2" descr="MACAM-MACAM KEYBOARD | PORT PADA KOMPUTER">
            <a:extLst>
              <a:ext uri="{FF2B5EF4-FFF2-40B4-BE49-F238E27FC236}">
                <a16:creationId xmlns="" xmlns:a16="http://schemas.microsoft.com/office/drawing/2014/main" id="{A484EF12-983F-42B8-A2AB-72D19F89C2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7" b="8755"/>
          <a:stretch/>
        </p:blipFill>
        <p:spPr bwMode="auto">
          <a:xfrm>
            <a:off x="1626721" y="1669419"/>
            <a:ext cx="8120644" cy="325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1857F1C-9082-44EB-9CBD-836229F53090}"/>
              </a:ext>
            </a:extLst>
          </p:cNvPr>
          <p:cNvSpPr/>
          <p:nvPr/>
        </p:nvSpPr>
        <p:spPr>
          <a:xfrm>
            <a:off x="1742229" y="2392256"/>
            <a:ext cx="782029" cy="6185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80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33"/>
          <p:cNvSpPr>
            <a:spLocks noChangeArrowheads="1"/>
          </p:cNvSpPr>
          <p:nvPr/>
        </p:nvSpPr>
        <p:spPr bwMode="auto">
          <a:xfrm>
            <a:off x="2562226" y="465138"/>
            <a:ext cx="7010400" cy="6604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b="1" i="1" dirty="0" err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7BF919ED-28F3-4546-A9AC-D24F144CD1A4}"/>
              </a:ext>
            </a:extLst>
          </p:cNvPr>
          <p:cNvSpPr txBox="1">
            <a:spLocks/>
          </p:cNvSpPr>
          <p:nvPr/>
        </p:nvSpPr>
        <p:spPr bwMode="auto">
          <a:xfrm>
            <a:off x="613977" y="926040"/>
            <a:ext cx="10504487" cy="846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vi-V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="" xmlns:a16="http://schemas.microsoft.com/office/drawing/2014/main" id="{C890808B-A7FA-43EB-A5C3-862F05755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977" y="1751549"/>
            <a:ext cx="98559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AA12D1E-5149-4150-ACC5-0C45512842C3}"/>
              </a:ext>
            </a:extLst>
          </p:cNvPr>
          <p:cNvSpPr txBox="1"/>
          <p:nvPr/>
        </p:nvSpPr>
        <p:spPr>
          <a:xfrm>
            <a:off x="613977" y="2667524"/>
            <a:ext cx="638048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endParaRPr lang="vi-VN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7146412-7102-42FF-85C3-ED51A5393ECF}"/>
              </a:ext>
            </a:extLst>
          </p:cNvPr>
          <p:cNvSpPr txBox="1"/>
          <p:nvPr/>
        </p:nvSpPr>
        <p:spPr>
          <a:xfrm>
            <a:off x="613977" y="3349227"/>
            <a:ext cx="8706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 + 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OK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DEE6847-0E19-45D6-8A6B-35CD2E1BE398}"/>
              </a:ext>
            </a:extLst>
          </p:cNvPr>
          <p:cNvSpPr txBox="1"/>
          <p:nvPr/>
        </p:nvSpPr>
        <p:spPr>
          <a:xfrm>
            <a:off x="613977" y="4051015"/>
            <a:ext cx="43465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File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Print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OK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12453" y="251911"/>
            <a:ext cx="65870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dirty="0">
                <a:ln w="11430"/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A. HOẠT ĐỘNG THỰC HÀN</a:t>
            </a:r>
            <a:r>
              <a:rPr lang="en-US" sz="3600" b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253681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33"/>
          <p:cNvSpPr>
            <a:spLocks noChangeArrowheads="1"/>
          </p:cNvSpPr>
          <p:nvPr/>
        </p:nvSpPr>
        <p:spPr bwMode="auto">
          <a:xfrm>
            <a:off x="2562226" y="465138"/>
            <a:ext cx="7010400" cy="6604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b="1" i="1" dirty="0" err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7BF919ED-28F3-4546-A9AC-D24F144CD1A4}"/>
              </a:ext>
            </a:extLst>
          </p:cNvPr>
          <p:cNvSpPr txBox="1">
            <a:spLocks/>
          </p:cNvSpPr>
          <p:nvPr/>
        </p:nvSpPr>
        <p:spPr bwMode="auto">
          <a:xfrm>
            <a:off x="634999" y="1243549"/>
            <a:ext cx="10922001" cy="203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Word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ở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Word,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098" name="Picture 2" descr="LIÊN TRÍ: Lệnh &amp;#39;undo&amp;#39;">
            <a:extLst>
              <a:ext uri="{FF2B5EF4-FFF2-40B4-BE49-F238E27FC236}">
                <a16:creationId xmlns="" xmlns:a16="http://schemas.microsoft.com/office/drawing/2014/main" id="{2FE66053-0259-4282-8045-EC1004354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920" y="2001145"/>
            <a:ext cx="518535" cy="5185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11" name="Picture 2" descr="LIÊN TRÍ: Lệnh &amp;#39;undo&amp;#39;">
            <a:extLst>
              <a:ext uri="{FF2B5EF4-FFF2-40B4-BE49-F238E27FC236}">
                <a16:creationId xmlns="" xmlns:a16="http://schemas.microsoft.com/office/drawing/2014/main" id="{8FE2A87A-F080-4163-9404-26AE54468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92320" y="1986583"/>
            <a:ext cx="545002" cy="5185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6F8F9EE-204E-46DA-94A7-B581AF996F65}"/>
              </a:ext>
            </a:extLst>
          </p:cNvPr>
          <p:cNvSpPr txBox="1"/>
          <p:nvPr/>
        </p:nvSpPr>
        <p:spPr>
          <a:xfrm>
            <a:off x="1495219" y="3327376"/>
            <a:ext cx="98535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Undo (</a:t>
            </a:r>
            <a:r>
              <a:rPr lang="en-US" sz="28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Ctrl Z</a:t>
            </a:r>
            <a:r>
              <a:rPr lang="en-US" sz="2800" b="1" i="0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="0" i="0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dùng để quay trở lại, khôi phục lại các trạng thái, thao </a:t>
            </a:r>
            <a:r>
              <a:rPr lang="vi-VN" sz="28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 </a:t>
            </a:r>
            <a:r>
              <a:rPr lang="vi-VN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 thực hiện trước đó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3413F50-FF6F-424D-8104-1E8651990C17}"/>
              </a:ext>
            </a:extLst>
          </p:cNvPr>
          <p:cNvSpPr txBox="1"/>
          <p:nvPr/>
        </p:nvSpPr>
        <p:spPr>
          <a:xfrm>
            <a:off x="1485059" y="4693919"/>
            <a:ext cx="98069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0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Redo (</a:t>
            </a:r>
            <a:r>
              <a:rPr lang="en-US" sz="28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Ctrl Y</a:t>
            </a:r>
            <a:r>
              <a:rPr lang="en-US" sz="2800" b="1" i="0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2800" i="0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Redo </a:t>
            </a:r>
            <a:r>
              <a:rPr lang="en-US" sz="280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sz="28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i="0" dirty="0" err="1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endParaRPr lang="en-US" sz="2800" i="0" dirty="0" smtClean="0"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Undo.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LIÊN TRÍ: Lệnh &amp;#39;undo&amp;#39;">
            <a:extLst>
              <a:ext uri="{FF2B5EF4-FFF2-40B4-BE49-F238E27FC236}">
                <a16:creationId xmlns="" xmlns:a16="http://schemas.microsoft.com/office/drawing/2014/main" id="{A4C04013-82B0-431D-BFF9-AA3B3BC71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3545163"/>
            <a:ext cx="518535" cy="5185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15" name="Picture 2" descr="LIÊN TRÍ: Lệnh &amp;#39;undo&amp;#39;">
            <a:extLst>
              <a:ext uri="{FF2B5EF4-FFF2-40B4-BE49-F238E27FC236}">
                <a16:creationId xmlns="" xmlns:a16="http://schemas.microsoft.com/office/drawing/2014/main" id="{CA7F9390-96D5-4690-9A2C-A4B37FCF4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3440" y="4598998"/>
            <a:ext cx="545002" cy="5185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12" name="Rectangle 11"/>
          <p:cNvSpPr/>
          <p:nvPr/>
        </p:nvSpPr>
        <p:spPr>
          <a:xfrm>
            <a:off x="1485059" y="185135"/>
            <a:ext cx="94275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1" algn="ctr">
              <a:defRPr/>
            </a:pPr>
            <a:r>
              <a:rPr lang="en-US" sz="3600" b="1" kern="0" dirty="0">
                <a:ln w="11430"/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B</a:t>
            </a:r>
            <a:r>
              <a:rPr lang="en-US" sz="3600" b="1" kern="0" dirty="0" smtClean="0">
                <a:ln w="11430"/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3600" b="1" kern="0" dirty="0">
                <a:ln w="11430"/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HOẠT ĐỘNG </a:t>
            </a:r>
            <a:r>
              <a:rPr lang="en-US" sz="3600" b="1" kern="0" dirty="0" smtClean="0">
                <a:ln w="11430"/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ỨNG DỤNG, MỞ RỘNG</a:t>
            </a:r>
            <a:endParaRPr lang="en-US" sz="3600" b="1" kern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631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220" y="1855122"/>
            <a:ext cx="10515600" cy="155765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I, U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4220" y="3480783"/>
            <a:ext cx="1051560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 + P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65815" y="251911"/>
            <a:ext cx="42803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EM CẦN GHI </a:t>
            </a:r>
            <a:r>
              <a:rPr lang="en-US" sz="3600" b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NHỚ</a:t>
            </a:r>
          </a:p>
        </p:txBody>
      </p:sp>
    </p:spTree>
    <p:extLst>
      <p:ext uri="{BB962C8B-B14F-4D97-AF65-F5344CB8AC3E}">
        <p14:creationId xmlns:p14="http://schemas.microsoft.com/office/powerpoint/2010/main" val="268291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b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3" name="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1" t="35741" r="76042" b="33519"/>
            <a:stretch/>
          </p:blipFill>
          <p:spPr>
            <a:xfrm>
              <a:off x="1041400" y="2451100"/>
              <a:ext cx="1879600" cy="2108200"/>
            </a:xfrm>
            <a:prstGeom prst="rect">
              <a:avLst/>
            </a:prstGeom>
          </p:spPr>
        </p:pic>
        <p:pic>
          <p:nvPicPr>
            <p:cNvPr id="14" name="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9" t="9259" r="56875" b="50556"/>
            <a:stretch/>
          </p:blipFill>
          <p:spPr>
            <a:xfrm>
              <a:off x="2374900" y="635000"/>
              <a:ext cx="2882900" cy="2755900"/>
            </a:xfrm>
            <a:prstGeom prst="rect">
              <a:avLst/>
            </a:prstGeom>
          </p:spPr>
        </p:pic>
        <p:pic>
          <p:nvPicPr>
            <p:cNvPr id="15" name="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00" t="7407" r="44479" b="52037"/>
            <a:stretch/>
          </p:blipFill>
          <p:spPr>
            <a:xfrm>
              <a:off x="4572000" y="508000"/>
              <a:ext cx="2197100" cy="2781300"/>
            </a:xfrm>
            <a:prstGeom prst="rect">
              <a:avLst/>
            </a:prstGeom>
          </p:spPr>
        </p:pic>
        <p:pic>
          <p:nvPicPr>
            <p:cNvPr id="16" name="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96" t="15926" r="33646" b="54630"/>
            <a:stretch/>
          </p:blipFill>
          <p:spPr>
            <a:xfrm>
              <a:off x="6388100" y="1092200"/>
              <a:ext cx="1701800" cy="2019300"/>
            </a:xfrm>
            <a:prstGeom prst="rect">
              <a:avLst/>
            </a:prstGeom>
          </p:spPr>
        </p:pic>
        <p:pic>
          <p:nvPicPr>
            <p:cNvPr id="17" name="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333" t="27408" r="7708" b="42222"/>
            <a:stretch/>
          </p:blipFill>
          <p:spPr>
            <a:xfrm>
              <a:off x="9550400" y="1879600"/>
              <a:ext cx="1701800" cy="2082800"/>
            </a:xfrm>
            <a:prstGeom prst="rect">
              <a:avLst/>
            </a:prstGeom>
          </p:spPr>
        </p:pic>
        <p:pic>
          <p:nvPicPr>
            <p:cNvPr id="18" name="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50" t="14444" r="19688" b="50000"/>
            <a:stretch/>
          </p:blipFill>
          <p:spPr>
            <a:xfrm>
              <a:off x="7772400" y="990600"/>
              <a:ext cx="2019300" cy="2438400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3012409" y="3212558"/>
            <a:ext cx="6786467" cy="1785100"/>
          </a:xfrm>
          <a:prstGeom prst="rect">
            <a:avLst/>
          </a:prstGeom>
          <a:noFill/>
        </p:spPr>
        <p:txBody>
          <a:bodyPr wrap="none" lIns="121917" tIns="60958" rIns="121917" bIns="60958">
            <a:spAutoFit/>
          </a:bodyPr>
          <a:lstStyle/>
          <a:p>
            <a:pPr algn="ctr"/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Cảm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ơn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các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</a:t>
            </a:r>
            <a:endParaRPr lang="en-US" sz="5400" b="1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đã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theo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dõi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học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44870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">
            <a:extLst>
              <a:ext uri="{FF2B5EF4-FFF2-40B4-BE49-F238E27FC236}">
                <a16:creationId xmlns="" xmlns:a16="http://schemas.microsoft.com/office/drawing/2014/main" id="{2176E562-305D-40B2-9A81-8EF92101E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585" y="177341"/>
            <a:ext cx="105727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09585" eaLnBrk="1" hangingPunct="1"/>
            <a:r>
              <a:rPr lang="en-US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 ĐIỀU CẦN LƯU Ý</a:t>
            </a:r>
            <a:endParaRPr lang="en-US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FAAF212-7B02-4992-A99C-8EBFED6E1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1464735"/>
            <a:ext cx="100584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4DF3713-83F3-4DA2-AA28-02688269A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2580747"/>
            <a:ext cx="10464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EEA4318-D6A6-41C6-A533-FCF96F8E1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750735"/>
            <a:ext cx="106680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BBBBF53-0725-429F-8261-BD12BF610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4" y="4893737"/>
            <a:ext cx="11097682" cy="124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733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cầu của giáo viên.</a:t>
            </a:r>
            <a:endParaRPr lang="en-US" altLang="en-US" sz="3733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479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0173" y="2283433"/>
            <a:ext cx="11071654" cy="2354940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8: </a:t>
            </a:r>
            <a:r>
              <a:rPr lang="en-US" sz="4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Thực</a:t>
            </a:r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hành</a:t>
            </a:r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</a:t>
            </a:r>
            <a:r>
              <a:rPr lang="en-US" sz="4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Bổ</a:t>
            </a:r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sung </a:t>
            </a:r>
            <a:r>
              <a:rPr lang="en-US" sz="4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một</a:t>
            </a:r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số</a:t>
            </a:r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44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kĩ</a:t>
            </a:r>
            <a:r>
              <a:rPr lang="en-US" sz="44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thuật</a:t>
            </a:r>
            <a:r>
              <a:rPr lang="en-US" sz="44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soạn</a:t>
            </a:r>
            <a:r>
              <a:rPr lang="en-US" sz="44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thảo</a:t>
            </a:r>
            <a:r>
              <a:rPr lang="en-US" sz="44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văn</a:t>
            </a:r>
            <a:r>
              <a:rPr lang="en-US" sz="44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bản</a:t>
            </a:r>
            <a:endParaRPr lang="en-US" sz="4400" b="1" i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lnSpc>
                <a:spcPct val="120000"/>
              </a:lnSpc>
            </a:pPr>
            <a:r>
              <a:rPr lang="en-US" sz="3600" b="1" i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(SGK </a:t>
            </a:r>
            <a:r>
              <a:rPr lang="en-US" sz="3600" b="1" i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i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65)</a:t>
            </a:r>
          </a:p>
        </p:txBody>
      </p:sp>
      <p:pic>
        <p:nvPicPr>
          <p:cNvPr id="3" name="图片 10244" descr="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409" y="3768539"/>
            <a:ext cx="3242026" cy="301814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2014215" y="1481131"/>
            <a:ext cx="8142165" cy="800219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>
              <a:defRPr/>
            </a:pPr>
            <a:r>
              <a:rPr lang="en-US" sz="4400" b="1" kern="0" spc="67" dirty="0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CHỦ ĐỀ 3: SOẠN THẢO VĂN BẢN</a:t>
            </a:r>
          </a:p>
        </p:txBody>
      </p:sp>
    </p:spTree>
    <p:extLst>
      <p:ext uri="{BB962C8B-B14F-4D97-AF65-F5344CB8AC3E}">
        <p14:creationId xmlns:p14="http://schemas.microsoft.com/office/powerpoint/2010/main" val="2412181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3"/>
          <p:cNvSpPr/>
          <p:nvPr/>
        </p:nvSpPr>
        <p:spPr>
          <a:xfrm>
            <a:off x="822995" y="1691487"/>
            <a:ext cx="5571067" cy="79586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等线"/>
              <a:ea typeface="微软雅黑"/>
            </a:endParaRPr>
          </a:p>
        </p:txBody>
      </p:sp>
      <p:grpSp>
        <p:nvGrpSpPr>
          <p:cNvPr id="9" name="组合 6"/>
          <p:cNvGrpSpPr/>
          <p:nvPr/>
        </p:nvGrpSpPr>
        <p:grpSpPr>
          <a:xfrm>
            <a:off x="883715" y="1749022"/>
            <a:ext cx="707565" cy="707566"/>
            <a:chOff x="1330341" y="1191167"/>
            <a:chExt cx="530674" cy="530674"/>
          </a:xfrm>
        </p:grpSpPr>
        <p:sp>
          <p:nvSpPr>
            <p:cNvPr id="10" name="椭圆 4"/>
            <p:cNvSpPr/>
            <p:nvPr/>
          </p:nvSpPr>
          <p:spPr>
            <a:xfrm>
              <a:off x="1330341" y="1191167"/>
              <a:ext cx="530674" cy="5306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867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sp>
          <p:nvSpPr>
            <p:cNvPr id="11" name="文本框 5"/>
            <p:cNvSpPr txBox="1"/>
            <p:nvPr/>
          </p:nvSpPr>
          <p:spPr>
            <a:xfrm>
              <a:off x="1406541" y="1210867"/>
              <a:ext cx="138548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endParaRPr lang="zh-CN" altLang="en-US" sz="3200" b="1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</p:grpSp>
      <p:sp>
        <p:nvSpPr>
          <p:cNvPr id="21" name="文本框 10"/>
          <p:cNvSpPr txBox="1"/>
          <p:nvPr/>
        </p:nvSpPr>
        <p:spPr>
          <a:xfrm>
            <a:off x="1741978" y="1760541"/>
            <a:ext cx="3552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US" altLang="zh-CN" sz="3200" b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Mục tiêu bài học</a:t>
            </a:r>
            <a:endParaRPr lang="zh-CN" altLang="en-US" sz="3200" b="1">
              <a:solidFill>
                <a:prstClr val="black"/>
              </a:solidFill>
              <a:latin typeface="Tahoma" pitchFamily="34" charset="0"/>
              <a:ea typeface="微软雅黑"/>
              <a:cs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77680" y="2865389"/>
            <a:ext cx="10686033" cy="1162034"/>
            <a:chOff x="1080665" y="3087336"/>
            <a:chExt cx="10686033" cy="1296519"/>
          </a:xfrm>
        </p:grpSpPr>
        <p:sp>
          <p:nvSpPr>
            <p:cNvPr id="6" name="圆角矩形 29"/>
            <p:cNvSpPr/>
            <p:nvPr/>
          </p:nvSpPr>
          <p:spPr>
            <a:xfrm>
              <a:off x="1080665" y="3087336"/>
              <a:ext cx="10686033" cy="1296519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grpSp>
          <p:nvGrpSpPr>
            <p:cNvPr id="12" name="组合 7"/>
            <p:cNvGrpSpPr/>
            <p:nvPr/>
          </p:nvGrpSpPr>
          <p:grpSpPr>
            <a:xfrm>
              <a:off x="1354371" y="3305406"/>
              <a:ext cx="707566" cy="707566"/>
              <a:chOff x="1304973" y="2028394"/>
              <a:chExt cx="530675" cy="530674"/>
            </a:xfrm>
          </p:grpSpPr>
          <p:sp>
            <p:nvSpPr>
              <p:cNvPr id="13" name="椭圆 33"/>
              <p:cNvSpPr/>
              <p:nvPr/>
            </p:nvSpPr>
            <p:spPr>
              <a:xfrm>
                <a:off x="1304973" y="2028394"/>
                <a:ext cx="530675" cy="530674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  <p:sp>
            <p:nvSpPr>
              <p:cNvPr id="14" name="文本框 37"/>
              <p:cNvSpPr txBox="1"/>
              <p:nvPr/>
            </p:nvSpPr>
            <p:spPr>
              <a:xfrm>
                <a:off x="1330341" y="2074440"/>
                <a:ext cx="479939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>
                  <a:defRPr/>
                </a:pPr>
                <a:r>
                  <a:rPr lang="en-US" altLang="zh-CN" sz="3200" b="1">
                    <a:solidFill>
                      <a:prstClr val="white"/>
                    </a:solidFill>
                    <a:latin typeface="等线"/>
                    <a:ea typeface="微软雅黑"/>
                  </a:rPr>
                  <a:t>01</a:t>
                </a:r>
                <a:endParaRPr lang="zh-CN" altLang="en-US" sz="3200" b="1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</p:grpSp>
        <p:sp>
          <p:nvSpPr>
            <p:cNvPr id="22" name="文本框 45"/>
            <p:cNvSpPr txBox="1"/>
            <p:nvPr/>
          </p:nvSpPr>
          <p:spPr>
            <a:xfrm>
              <a:off x="2159993" y="3427761"/>
              <a:ext cx="9606705" cy="502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667" b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Biết sử dụng một số phím tắt để thay đổi kiểu chữ;</a:t>
              </a:r>
              <a:endParaRPr lang="zh-CN" altLang="en-US" sz="2667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47201" y="4153423"/>
            <a:ext cx="10686032" cy="1162034"/>
            <a:chOff x="1080665" y="4029721"/>
            <a:chExt cx="10686032" cy="1456679"/>
          </a:xfrm>
        </p:grpSpPr>
        <p:sp>
          <p:nvSpPr>
            <p:cNvPr id="7" name="圆角矩形 30"/>
            <p:cNvSpPr/>
            <p:nvPr/>
          </p:nvSpPr>
          <p:spPr>
            <a:xfrm>
              <a:off x="1080665" y="4029721"/>
              <a:ext cx="10686032" cy="1456679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grpSp>
          <p:nvGrpSpPr>
            <p:cNvPr id="15" name="组合 8"/>
            <p:cNvGrpSpPr/>
            <p:nvPr/>
          </p:nvGrpSpPr>
          <p:grpSpPr>
            <a:xfrm>
              <a:off x="1388196" y="4240155"/>
              <a:ext cx="707565" cy="810989"/>
              <a:chOff x="1330341" y="2577061"/>
              <a:chExt cx="530674" cy="608242"/>
            </a:xfrm>
          </p:grpSpPr>
          <p:sp>
            <p:nvSpPr>
              <p:cNvPr id="16" name="椭圆 34"/>
              <p:cNvSpPr/>
              <p:nvPr/>
            </p:nvSpPr>
            <p:spPr>
              <a:xfrm>
                <a:off x="1330341" y="2577061"/>
                <a:ext cx="530674" cy="608242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  <p:sp>
            <p:nvSpPr>
              <p:cNvPr id="17" name="文本框 38"/>
              <p:cNvSpPr txBox="1"/>
              <p:nvPr/>
            </p:nvSpPr>
            <p:spPr>
              <a:xfrm>
                <a:off x="1350089" y="2590443"/>
                <a:ext cx="479939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>
                  <a:defRPr/>
                </a:pPr>
                <a:r>
                  <a:rPr lang="en-US" altLang="zh-CN" sz="3200" b="1">
                    <a:solidFill>
                      <a:prstClr val="white"/>
                    </a:solidFill>
                    <a:latin typeface="等线"/>
                    <a:ea typeface="微软雅黑"/>
                  </a:rPr>
                  <a:t>02</a:t>
                </a:r>
                <a:endParaRPr lang="zh-CN" altLang="en-US" sz="3200" b="1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</p:grpSp>
        <p:sp>
          <p:nvSpPr>
            <p:cNvPr id="23" name="文本框 46"/>
            <p:cNvSpPr txBox="1"/>
            <p:nvPr/>
          </p:nvSpPr>
          <p:spPr>
            <a:xfrm>
              <a:off x="2159994" y="4388925"/>
              <a:ext cx="9606703" cy="630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667" b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Biết cách in một văn bản ra giấy.</a:t>
              </a:r>
              <a:endParaRPr lang="zh-CN" altLang="en-US" sz="2667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25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129" y="-126982"/>
            <a:ext cx="8342219" cy="190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20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33"/>
          <p:cNvSpPr>
            <a:spLocks noChangeArrowheads="1"/>
          </p:cNvSpPr>
          <p:nvPr/>
        </p:nvSpPr>
        <p:spPr bwMode="auto">
          <a:xfrm>
            <a:off x="2562226" y="465138"/>
            <a:ext cx="7010400" cy="6604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b="1" i="1" dirty="0" err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9FFC4C96-DB5F-4035-8BDC-83D298857F63}"/>
              </a:ext>
            </a:extLst>
          </p:cNvPr>
          <p:cNvSpPr txBox="1">
            <a:spLocks/>
          </p:cNvSpPr>
          <p:nvPr/>
        </p:nvSpPr>
        <p:spPr bwMode="auto">
          <a:xfrm>
            <a:off x="484483" y="1125538"/>
            <a:ext cx="1174583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en-US" sz="28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8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D4FDFF8-337A-4E7C-AB5B-25636C92F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8120" y="2006928"/>
            <a:ext cx="92186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 </a:t>
            </a:r>
            <a:r>
              <a:rPr lang="vi-VN" alt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hợp phím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 + I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bàn phím</a:t>
            </a:r>
            <a:endParaRPr lang="en-US" altLang="en-US" sz="28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845661" y="2733534"/>
            <a:ext cx="8120644" cy="3255142"/>
            <a:chOff x="1845661" y="2733534"/>
            <a:chExt cx="8120644" cy="3255142"/>
          </a:xfrm>
        </p:grpSpPr>
        <p:pic>
          <p:nvPicPr>
            <p:cNvPr id="3074" name="Picture 2" descr="MACAM-MACAM KEYBOARD | PORT PADA KOMPUTER">
              <a:extLst>
                <a:ext uri="{FF2B5EF4-FFF2-40B4-BE49-F238E27FC236}">
                  <a16:creationId xmlns="" xmlns:a16="http://schemas.microsoft.com/office/drawing/2014/main" id="{A484EF12-983F-42B8-A2AB-72D19F89C2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867" b="8755"/>
            <a:stretch/>
          </p:blipFill>
          <p:spPr bwMode="auto">
            <a:xfrm>
              <a:off x="1845661" y="2733534"/>
              <a:ext cx="8120644" cy="3255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4EB34259-0DE3-4D04-9662-933246B27EEE}"/>
                </a:ext>
              </a:extLst>
            </p:cNvPr>
            <p:cNvSpPr/>
            <p:nvPr/>
          </p:nvSpPr>
          <p:spPr>
            <a:xfrm>
              <a:off x="1920976" y="5357610"/>
              <a:ext cx="757721" cy="61954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91857F1C-9082-44EB-9CBD-836229F53090}"/>
                </a:ext>
              </a:extLst>
            </p:cNvPr>
            <p:cNvSpPr/>
            <p:nvPr/>
          </p:nvSpPr>
          <p:spPr>
            <a:xfrm>
              <a:off x="6558928" y="3451538"/>
              <a:ext cx="615866" cy="61859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="" xmlns:a16="http://schemas.microsoft.com/office/drawing/2014/main" id="{F5ACCFE4-9838-405B-B955-D72CB6447FD4}"/>
                </a:ext>
              </a:extLst>
            </p:cNvPr>
            <p:cNvCxnSpPr>
              <a:stCxn id="3" idx="3"/>
              <a:endCxn id="15" idx="1"/>
            </p:cNvCxnSpPr>
            <p:nvPr/>
          </p:nvCxnSpPr>
          <p:spPr>
            <a:xfrm flipV="1">
              <a:off x="2678697" y="3760835"/>
              <a:ext cx="3880231" cy="190654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2612453" y="251911"/>
            <a:ext cx="65870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dirty="0">
                <a:ln w="11430"/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A. HOẠT ĐỘNG THỰC HÀN</a:t>
            </a:r>
            <a:r>
              <a:rPr lang="en-US" sz="3600" b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023935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33"/>
          <p:cNvSpPr>
            <a:spLocks noChangeArrowheads="1"/>
          </p:cNvSpPr>
          <p:nvPr/>
        </p:nvSpPr>
        <p:spPr bwMode="auto">
          <a:xfrm>
            <a:off x="2562226" y="465138"/>
            <a:ext cx="7010400" cy="6604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b="1" i="1" dirty="0" err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E69B27A-A999-46A3-A0FE-32FE43958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477" y="1842354"/>
            <a:ext cx="103899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 </a:t>
            </a:r>
            <a:r>
              <a:rPr lang="vi-VN" alt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hợp phím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 + U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bàn phím</a:t>
            </a:r>
            <a:endParaRPr lang="en-US" altLang="en-US" sz="28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4B73FD20-F478-4691-AE9B-DCFA12EAAE40}"/>
              </a:ext>
            </a:extLst>
          </p:cNvPr>
          <p:cNvSpPr txBox="1">
            <a:spLocks/>
          </p:cNvSpPr>
          <p:nvPr/>
        </p:nvSpPr>
        <p:spPr bwMode="auto">
          <a:xfrm>
            <a:off x="438631" y="1125538"/>
            <a:ext cx="11805920" cy="83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en-US" sz="2800" b="1" dirty="0" err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626651" y="2649618"/>
            <a:ext cx="8558663" cy="3430721"/>
            <a:chOff x="1626651" y="2649618"/>
            <a:chExt cx="8558663" cy="3430721"/>
          </a:xfrm>
        </p:grpSpPr>
        <p:grpSp>
          <p:nvGrpSpPr>
            <p:cNvPr id="3" name="Group 2"/>
            <p:cNvGrpSpPr/>
            <p:nvPr/>
          </p:nvGrpSpPr>
          <p:grpSpPr>
            <a:xfrm>
              <a:off x="1626651" y="2649618"/>
              <a:ext cx="8558663" cy="3430721"/>
              <a:chOff x="1626651" y="2649618"/>
              <a:chExt cx="8558663" cy="3430721"/>
            </a:xfrm>
          </p:grpSpPr>
          <p:pic>
            <p:nvPicPr>
              <p:cNvPr id="8" name="Picture 2" descr="MACAM-MACAM KEYBOARD | PORT PADA KOMPUTER">
                <a:extLst>
                  <a:ext uri="{FF2B5EF4-FFF2-40B4-BE49-F238E27FC236}">
                    <a16:creationId xmlns="" xmlns:a16="http://schemas.microsoft.com/office/drawing/2014/main" id="{FA610D73-DAE6-4FF8-B5E2-8C4D69F8E3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867" b="8755"/>
              <a:stretch/>
            </p:blipFill>
            <p:spPr bwMode="auto">
              <a:xfrm>
                <a:off x="1626651" y="2649618"/>
                <a:ext cx="8558663" cy="34307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7BD11AF7-EF20-42D6-BE2B-4AF6E1095C55}"/>
                  </a:ext>
                </a:extLst>
              </p:cNvPr>
              <p:cNvSpPr/>
              <p:nvPr/>
            </p:nvSpPr>
            <p:spPr>
              <a:xfrm>
                <a:off x="1723810" y="5377868"/>
                <a:ext cx="729837" cy="66040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CFE1D299-4CB7-40F5-88B1-5EA8AE692BCA}"/>
                  </a:ext>
                </a:extLst>
              </p:cNvPr>
              <p:cNvSpPr/>
              <p:nvPr/>
            </p:nvSpPr>
            <p:spPr>
              <a:xfrm>
                <a:off x="6067426" y="3374378"/>
                <a:ext cx="593202" cy="66040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1" name="Straight Arrow Connector 10">
              <a:extLst>
                <a:ext uri="{FF2B5EF4-FFF2-40B4-BE49-F238E27FC236}">
                  <a16:creationId xmlns="" xmlns:a16="http://schemas.microsoft.com/office/drawing/2014/main" id="{AE093BDD-81BD-44ED-9F39-465C435980A3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 flipV="1">
              <a:off x="2453647" y="4034778"/>
              <a:ext cx="3613779" cy="167329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2612453" y="251911"/>
            <a:ext cx="65870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dirty="0">
                <a:ln w="11430"/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A. HOẠT ĐỘNG THỰC HÀN</a:t>
            </a:r>
            <a:r>
              <a:rPr lang="en-US" sz="3600" b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721662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33"/>
          <p:cNvSpPr>
            <a:spLocks noChangeArrowheads="1"/>
          </p:cNvSpPr>
          <p:nvPr/>
        </p:nvSpPr>
        <p:spPr bwMode="auto">
          <a:xfrm>
            <a:off x="2562226" y="465138"/>
            <a:ext cx="7010400" cy="6604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b="1" i="1" dirty="0" err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612453" y="251911"/>
            <a:ext cx="65870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dirty="0">
                <a:ln w="11430"/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A. HOẠT ĐỘNG THỰC HÀN</a:t>
            </a:r>
            <a:r>
              <a:rPr lang="en-US" sz="3600" b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</a:p>
        </p:txBody>
      </p:sp>
      <p:pic>
        <p:nvPicPr>
          <p:cNvPr id="12" name="Picture 2" descr="Tuần 24-Tập đọc 5-Hộp thư mật">
            <a:extLst>
              <a:ext uri="{FF2B5EF4-FFF2-40B4-BE49-F238E27FC236}">
                <a16:creationId xmlns="" xmlns:a16="http://schemas.microsoft.com/office/drawing/2014/main" id="{4019E078-B6FA-457C-913E-BB9F81871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98560" y="2227421"/>
            <a:ext cx="2668270" cy="240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EF012AD-2181-436F-AAAA-D261A226CFEE}"/>
              </a:ext>
            </a:extLst>
          </p:cNvPr>
          <p:cNvSpPr txBox="1"/>
          <p:nvPr/>
        </p:nvSpPr>
        <p:spPr>
          <a:xfrm>
            <a:off x="695459" y="1722310"/>
            <a:ext cx="7907628" cy="397031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 + B, Ctrl + I, Ctrl + 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4031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33"/>
          <p:cNvSpPr>
            <a:spLocks noChangeArrowheads="1"/>
          </p:cNvSpPr>
          <p:nvPr/>
        </p:nvSpPr>
        <p:spPr bwMode="auto">
          <a:xfrm>
            <a:off x="2562226" y="465138"/>
            <a:ext cx="7010400" cy="6604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b="1" i="1" dirty="0" err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9FFC4C96-DB5F-4035-8BDC-83D298857F63}"/>
              </a:ext>
            </a:extLst>
          </p:cNvPr>
          <p:cNvSpPr txBox="1">
            <a:spLocks/>
          </p:cNvSpPr>
          <p:nvPr/>
        </p:nvSpPr>
        <p:spPr bwMode="auto">
          <a:xfrm>
            <a:off x="12351" y="928722"/>
            <a:ext cx="11745834" cy="81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en-US" sz="28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8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93139225-5913-423F-9534-E130C0427B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269330"/>
              </p:ext>
            </p:extLst>
          </p:nvPr>
        </p:nvGraphicFramePr>
        <p:xfrm>
          <a:off x="612580" y="1709989"/>
          <a:ext cx="10909691" cy="4734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70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325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1266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Thao</a:t>
                      </a:r>
                      <a:r>
                        <a:rPr lang="en-US" sz="2800" b="1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endParaRPr lang="en-US" sz="28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800" b="1" baseline="0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lang="en-US" sz="2800" b="1" baseline="0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800" b="1" baseline="0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màn</a:t>
                      </a:r>
                      <a:r>
                        <a:rPr lang="en-US" sz="2800" b="1" baseline="0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lang="en-US" sz="28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9985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đang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gõ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kiểu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thường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nhấn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Ctrl + B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gõ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tiếp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sẽ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kiểu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............................................................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15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đang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gõ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kiểu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in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đậm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nhấn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Ctrl </a:t>
                      </a:r>
                      <a:r>
                        <a:rPr lang="en-US" sz="2400" b="1" baseline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 B</a:t>
                      </a:r>
                      <a:r>
                        <a:rPr lang="en-US" sz="2400" b="0" baseline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gõ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tiếp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err="1">
                          <a:latin typeface="Times New Roman" pitchFamily="18" charset="0"/>
                          <a:cs typeface="Times New Roman" pitchFamily="18" charset="0"/>
                        </a:rPr>
                        <a:t>sẽ</a:t>
                      </a:r>
                      <a:r>
                        <a:rPr lang="en-US" sz="2400" b="0" baseline="0">
                          <a:latin typeface="Times New Roman" pitchFamily="18" charset="0"/>
                          <a:cs typeface="Times New Roman" pitchFamily="18" charset="0"/>
                        </a:rPr>
                        <a:t> có kiểu ............................................................</a:t>
                      </a:r>
                      <a:r>
                        <a:rPr lang="en-US" sz="2400" b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3504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đang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gõ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kiểu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thường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nhấn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phím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Ctrl + B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đó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nhấn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Ctrl </a:t>
                      </a:r>
                      <a:r>
                        <a:rPr lang="en-US" sz="2400" b="1" baseline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 I</a:t>
                      </a:r>
                      <a:r>
                        <a:rPr lang="en-US" sz="2400" b="0" baseline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400" b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b="0" baseline="0">
                          <a:latin typeface="Times New Roman" pitchFamily="18" charset="0"/>
                          <a:cs typeface="Times New Roman" pitchFamily="18" charset="0"/>
                        </a:rPr>
                        <a:t> chữ được gõ tiếp theo sẽ có kiểu ……………………………................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4780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Cho </a:t>
                      </a:r>
                      <a:r>
                        <a:rPr 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đó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err="1">
                          <a:latin typeface="Times New Roman" pitchFamily="18" charset="0"/>
                          <a:cs typeface="Times New Roman" pitchFamily="18" charset="0"/>
                        </a:rPr>
                        <a:t>nhấn</a:t>
                      </a:r>
                      <a:r>
                        <a:rPr lang="en-US" sz="2400" b="0" baseline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400" b="1" baseline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Ctrl </a:t>
                      </a:r>
                      <a:r>
                        <a:rPr lang="en-US" sz="2400" b="1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 B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nhấn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Ctrl + U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rồi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nhấn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Ctrl </a:t>
                      </a:r>
                      <a:r>
                        <a:rPr lang="en-US" sz="2400" b="1" baseline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en-US" sz="2400" b="0" baseline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sẽ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kiểu</a:t>
                      </a:r>
                      <a:r>
                        <a:rPr lang="en-US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 ……………………………………..............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Text Box 14">
            <a:extLst>
              <a:ext uri="{FF2B5EF4-FFF2-40B4-BE49-F238E27FC236}">
                <a16:creationId xmlns="" xmlns:a16="http://schemas.microsoft.com/office/drawing/2014/main" id="{8DB3429B-E479-440E-8DE2-C1E6BE983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9083" y="2763019"/>
            <a:ext cx="19441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="" xmlns:a16="http://schemas.microsoft.com/office/drawing/2014/main" id="{C2DAACD2-177C-4312-ACD4-A50959CC9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3185" y="3685388"/>
            <a:ext cx="25158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4">
            <a:extLst>
              <a:ext uri="{FF2B5EF4-FFF2-40B4-BE49-F238E27FC236}">
                <a16:creationId xmlns="" xmlns:a16="http://schemas.microsoft.com/office/drawing/2014/main" id="{02233F2B-A395-4FDC-88C4-821C02684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3927" y="4616406"/>
            <a:ext cx="46875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="" xmlns:a16="http://schemas.microsoft.com/office/drawing/2014/main" id="{A50340C4-6886-4189-8AFB-B91265B0B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0945" y="5759405"/>
            <a:ext cx="52425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12453" y="251911"/>
            <a:ext cx="65870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dirty="0">
                <a:ln w="11430"/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A. HOẠT ĐỘNG THỰC HÀN</a:t>
            </a:r>
            <a:r>
              <a:rPr lang="en-US" sz="3600" b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603694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33"/>
          <p:cNvSpPr>
            <a:spLocks noChangeArrowheads="1"/>
          </p:cNvSpPr>
          <p:nvPr/>
        </p:nvSpPr>
        <p:spPr bwMode="auto">
          <a:xfrm>
            <a:off x="2562226" y="465138"/>
            <a:ext cx="7010400" cy="6604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b="1" i="1" dirty="0" err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7BF919ED-28F3-4546-A9AC-D24F144CD1A4}"/>
              </a:ext>
            </a:extLst>
          </p:cNvPr>
          <p:cNvSpPr txBox="1">
            <a:spLocks/>
          </p:cNvSpPr>
          <p:nvPr/>
        </p:nvSpPr>
        <p:spPr bwMode="auto">
          <a:xfrm>
            <a:off x="623731" y="979775"/>
            <a:ext cx="10504487" cy="846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 lại văn bản sau và lưu văn bản đã soạn vào máy tính.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="" xmlns:a16="http://schemas.microsoft.com/office/drawing/2014/main" id="{C890808B-A7FA-43EB-A5C3-862F05755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340" y="1825916"/>
            <a:ext cx="1081532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vệ môi trường là trách nhiệm của chúng ta</a:t>
            </a:r>
            <a:endParaRPr lang="en-US" altLang="en-US" sz="2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en-US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 </a:t>
            </a:r>
            <a:r>
              <a:rPr lang="vi-VN" alt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bao gồm tất cả các yếu tố có tác động, ảnh hưởng trực tiếp đến sức khỏe, đời sống của con người. </a:t>
            </a:r>
            <a:r>
              <a:rPr lang="vi-VN" altLang="en-US" sz="23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 trường cung cấp cho ta không gian để sống, cung cấp</a:t>
            </a:r>
            <a:r>
              <a:rPr lang="en-US" altLang="en-US" sz="23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3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 tài nguyên để sản xuất và là nơi chứa đựng chất </a:t>
            </a:r>
            <a:r>
              <a:rPr lang="vi-VN" altLang="en-US" sz="23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thải.</a:t>
            </a:r>
            <a:endParaRPr lang="en-US" altLang="en-US" sz="23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23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en-US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 </a:t>
            </a:r>
            <a:r>
              <a:rPr lang="vi-VN" alt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nay, môi trường là vấn đề mang tính sống còn của toàn nhân loại. </a:t>
            </a:r>
            <a:r>
              <a:rPr lang="vi-VN" altLang="en-US" sz="23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người đã tác động quá nhiều đến môi trường</a:t>
            </a:r>
            <a:r>
              <a:rPr lang="vi-VN" alt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khai thác đến mức cạn kiệt các nguồn tài nguyên, thải nhiều chất độc làm cho môi trường không còn khả năng tự phân hủy.</a:t>
            </a:r>
          </a:p>
          <a:p>
            <a:pPr algn="just" eaLnBrk="1" hangingPunct="1"/>
            <a:r>
              <a:rPr lang="en-US" altLang="en-US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en-US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lang="vi-VN" alt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 phần bảo vệ môi trường, em cần thực hiện tốt những công việc sau:</a:t>
            </a:r>
          </a:p>
          <a:p>
            <a:pPr algn="just" eaLnBrk="1" hangingPunct="1"/>
            <a:r>
              <a:rPr lang="vi-VN" altLang="en-US" sz="23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Tiết kiệm điện, nước ở mọi lúc, mọi nơi.</a:t>
            </a:r>
          </a:p>
          <a:p>
            <a:pPr algn="just" eaLnBrk="1" hangingPunct="1"/>
            <a:r>
              <a:rPr lang="vi-VN" altLang="en-US" sz="23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Phân loại rác, với rác thải như chai nhựa, giấy, túi nilon...gom lại bán phế liệu để tái sử dụng.</a:t>
            </a:r>
          </a:p>
          <a:p>
            <a:pPr algn="just" eaLnBrk="1" hangingPunct="1"/>
            <a:r>
              <a:rPr lang="vi-VN" altLang="en-US" sz="23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Không bẻ cành, phá cây xanh.</a:t>
            </a:r>
          </a:p>
        </p:txBody>
      </p:sp>
      <p:sp>
        <p:nvSpPr>
          <p:cNvPr id="8" name="Rectangle 7"/>
          <p:cNvSpPr/>
          <p:nvPr/>
        </p:nvSpPr>
        <p:spPr>
          <a:xfrm>
            <a:off x="2612453" y="251911"/>
            <a:ext cx="65870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dirty="0">
                <a:ln w="11430"/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A. HOẠT ĐỘNG THỰC HÀN</a:t>
            </a:r>
            <a:r>
              <a:rPr lang="en-US" sz="3600" b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495270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1229</TotalTime>
  <Words>720</Words>
  <Application>Microsoft Office PowerPoint</Application>
  <PresentationFormat>Custom</PresentationFormat>
  <Paragraphs>86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Windows 10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60</cp:revision>
  <dcterms:created xsi:type="dcterms:W3CDTF">2021-12-28T23:00:59Z</dcterms:created>
  <dcterms:modified xsi:type="dcterms:W3CDTF">2022-02-24T15:01:15Z</dcterms:modified>
</cp:coreProperties>
</file>