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18"/>
  </p:notesMasterIdLst>
  <p:sldIdLst>
    <p:sldId id="322" r:id="rId2"/>
    <p:sldId id="317" r:id="rId3"/>
    <p:sldId id="273" r:id="rId4"/>
    <p:sldId id="274" r:id="rId5"/>
    <p:sldId id="275" r:id="rId6"/>
    <p:sldId id="295" r:id="rId7"/>
    <p:sldId id="296" r:id="rId8"/>
    <p:sldId id="297" r:id="rId9"/>
    <p:sldId id="298" r:id="rId10"/>
    <p:sldId id="316" r:id="rId11"/>
    <p:sldId id="300" r:id="rId12"/>
    <p:sldId id="269" r:id="rId13"/>
    <p:sldId id="302" r:id="rId14"/>
    <p:sldId id="303" r:id="rId15"/>
    <p:sldId id="310" r:id="rId16"/>
    <p:sldId id="323" r:id="rId17"/>
  </p:sldIdLst>
  <p:sldSz cx="12161838" cy="6858000"/>
  <p:notesSz cx="6858000" cy="9144000"/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00"/>
    <a:srgbClr val="339933"/>
    <a:srgbClr val="FFFF99"/>
    <a:srgbClr val="FF66CC"/>
    <a:srgbClr val="CCE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95" autoAdjust="0"/>
    <p:restoredTop sz="94660"/>
  </p:normalViewPr>
  <p:slideViewPr>
    <p:cSldViewPr snapToGrid="0">
      <p:cViewPr>
        <p:scale>
          <a:sx n="50" d="100"/>
          <a:sy n="50" d="100"/>
        </p:scale>
        <p:origin x="-1518" y="-522"/>
      </p:cViewPr>
      <p:guideLst>
        <p:guide orient="horz" pos="2160"/>
        <p:guide pos="38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5C390C-175F-48BD-A0EA-19E5CF378E25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57C0FA-0CBA-4DE1-B489-0126A3D88F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014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0C4F6D-4271-4326-A0A0-639F5CC3E8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B0B32D4-C318-4CDE-B269-EF8A59A49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039D931-71EC-4922-8AC8-E93B06E93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pPr/>
              <a:t>20/09/2022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3477477-3671-4A0C-8533-15325DB5E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B1030FE-78F6-4B33-BEB1-B9612D8E7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5099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531963-BD37-41EE-83ED-1EC0ECC5D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E51EE50-D677-46D1-8DC5-D53B9D0D6C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28D3B4D-D66E-4F80-BBB8-E7B902460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pPr/>
              <a:t>20/09/2022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591DC50-EF62-4969-941E-2548357F0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D2BF972-CBE6-4BA1-B78E-6153C323B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832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DA6A52C-062D-4E92-9271-858D9103BE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03315" y="365125"/>
            <a:ext cx="262239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F617CCB-2944-4133-842D-6792973E5C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6126" y="365125"/>
            <a:ext cx="771516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0B73AA2-3A12-4004-9A02-3F8A4EBC7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pPr/>
              <a:t>20/09/2022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0571E7D-1C27-44B0-9285-8315A80B3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E5E908A-706C-469D-8087-EBBBC9DE9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419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A14C84-13CA-4ACF-8A96-BDE0C32DA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42014F2-F54E-4330-BF50-BA30FFCB01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3F7471C-4A4C-4126-9279-A64529F76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pPr/>
              <a:t>20/09/2022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EF1AAB5-1F3B-4C0C-8322-B9AA1B67C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B077AFA-D077-40EA-AA2B-2D30806D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8109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05BAE7-1735-4E79-BA50-E714F9BF2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92" y="1709739"/>
            <a:ext cx="10489585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31F44AD-8ACE-4918-8B07-B344CF6E3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792" y="4589464"/>
            <a:ext cx="10489585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BE5D688-B371-4915-8E33-241612BA4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pPr/>
              <a:t>20/09/2022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4B22BF8-5F3A-4AF8-8683-F925B0633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CEC268D-20A4-417F-B572-A9B1D6353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041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09990C-F330-4E0E-A949-55448B58A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5F1DD7D-2B8C-4FF7-B029-88C30C41F7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E42AD30-5DF6-40FB-B3F8-81FF784091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33117EB-2E9E-4A54-B1C5-B0B6140E5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pPr/>
              <a:t>20/09/2022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7CCBABF-2543-49B6-BDC5-6189A781A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0F57EEB-C883-47CA-8807-16A70AFC1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503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6CBC1D-60D5-4F33-BFCB-93BA66754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711" y="365126"/>
            <a:ext cx="1048958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A5C893A-D8FD-436A-9C4F-DE4E8164F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711" y="1681163"/>
            <a:ext cx="514502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701BE57-471F-4B0A-8B9D-3B4E91B55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7711" y="2505075"/>
            <a:ext cx="514502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B4FF8FA-BD9E-4F81-9B57-780515FA16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56931" y="1681163"/>
            <a:ext cx="5170365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4C2555B-881D-48FE-8C2A-158D2F81FD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56931" y="2505075"/>
            <a:ext cx="517036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0C31167-F828-4AC8-BABB-3F5DC7023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pPr/>
              <a:t>20/09/2022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08A86DD-6646-411D-985A-3A90C42B9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F054819-AE9E-4E85-B3D0-CB300F5E6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8389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F6EFFC-28D6-48D9-B5D7-1C405EA11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6894DB5-CB85-4DCF-B71D-E9512BD6C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pPr/>
              <a:t>20/09/2022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BAFE33B-1A43-49C8-B3AB-441BD49E7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682976F-7A55-4631-BE78-ABF9CE54C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699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83FE842-DDA5-4B49-A32F-564F5E99C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pPr/>
              <a:t>20/09/2022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6781649-1F43-4912-959B-503365858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394F0DA-F420-4CF3-9E2E-C8509B693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243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32BE43-B52C-4172-9CA7-A90901838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A21D239-BD89-4D2A-9264-DBE912357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829CC8E-3AF5-4BC2-8A9F-B93C6B138F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CAEA636-909A-4FEC-A523-8A700CBFF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pPr/>
              <a:t>20/09/2022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01AAB2C-B4D7-48B2-8FDE-473813AE2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C92C00C-6C46-4A5A-B9FE-FBD849EC4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122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857D25-045E-4160-95E4-F4D61EF63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17B5F43-7276-4B7A-9FFA-AD653B98A0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76987A2-95E2-49FD-A3C4-FD38812DB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6EFA045-BCD7-4790-9D4D-3C52FDB66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5AC4-A219-400C-9934-540A4E2FF74D}" type="datetimeFigureOut">
              <a:rPr lang="vi-VN" smtClean="0"/>
              <a:pPr/>
              <a:t>20/09/2022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039878D-BEE3-4D7A-9C55-874FF9A81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BB06D61-6C43-4BA3-BCD1-1645ADCD5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8A9DB-F955-4469-AEEC-7FFA4255F98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624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="" xmlns:a16="http://schemas.microsoft.com/office/drawing/2014/main" id="{443B5512-2CF7-499D-B9DB-35E03698B1EC}"/>
              </a:ext>
            </a:extLst>
          </p:cNvPr>
          <p:cNvSpPr txBox="1"/>
          <p:nvPr userDrawn="1"/>
        </p:nvSpPr>
        <p:spPr>
          <a:xfrm>
            <a:off x="0" y="-1603767"/>
            <a:ext cx="12161838" cy="46076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394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08F5061-88EB-4877-A604-A9FAEE892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644A4E9-F2F3-40CB-B901-CE0FDC5B7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36725F9-0E72-438C-B76F-171137D7CA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>
              <a:defRPr/>
            </a:pPr>
            <a:fld id="{846CE7D5-CF57-46EF-B807-FDD0502418D4}" type="datetimeFigureOut">
              <a:rPr lang="en-US" sz="1000" smtClean="0">
                <a:solidFill>
                  <a:prstClr val="black"/>
                </a:solidFill>
                <a:latin typeface="Trebuchet MS"/>
              </a:rPr>
              <a:pPr algn="r">
                <a:defRPr/>
              </a:pPr>
              <a:t>9/20/2022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62655D9-DBF9-4986-8144-ACC6BAB783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>
              <a:defRPr/>
            </a:pPr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ED3EA9B-BAA6-43F7-92DA-053CE3D35D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30EA680-D336-4FF7-8B7A-9848BB0A1C32}" type="slidenum">
              <a:rPr lang="en-US" sz="1000" smtClean="0">
                <a:solidFill>
                  <a:prstClr val="black"/>
                </a:solidFill>
                <a:latin typeface="Trebuchet MS"/>
              </a:rPr>
              <a:pPr>
                <a:defRPr/>
              </a:pPr>
              <a:t>‹#›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457463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1838" cy="684322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6597" y="1635508"/>
            <a:ext cx="11106053" cy="830769"/>
          </a:xfrm>
          <a:prstGeom prst="rect">
            <a:avLst/>
          </a:prstGeom>
          <a:noFill/>
        </p:spPr>
        <p:txBody>
          <a:bodyPr wrap="square" lIns="91214" tIns="45607" rIns="91214" bIns="45607">
            <a:spAutoFit/>
          </a:bodyPr>
          <a:lstStyle/>
          <a:p>
            <a:pPr algn="ctr"/>
            <a:r>
              <a:rPr lang="en-US" sz="48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đến với môn Tin học</a:t>
            </a:r>
            <a:endParaRPr lang="en-US" sz="48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65069" y="2885570"/>
            <a:ext cx="4734814" cy="923101"/>
          </a:xfrm>
          <a:prstGeom prst="rect">
            <a:avLst/>
          </a:prstGeom>
          <a:noFill/>
        </p:spPr>
        <p:txBody>
          <a:bodyPr wrap="none" lIns="91214" tIns="45607" rIns="91214" bIns="45607">
            <a:spAutoFit/>
          </a:bodyPr>
          <a:lstStyle/>
          <a:p>
            <a:pPr algn="ctr"/>
            <a:r>
              <a:rPr lang="en-US" sz="5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 </a:t>
            </a:r>
            <a:r>
              <a:rPr lang="en-US" sz="5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 – TUẦN 1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644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34">
        <p:circle/>
      </p:transition>
    </mc:Choice>
    <mc:Fallback xmlns="">
      <p:transition spd="slow" advTm="6034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EA745B9-B47D-494E-B620-D7C5EB213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119" y="3262824"/>
            <a:ext cx="10168031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</a:t>
            </a: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………………,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……………...........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endParaRPr lang="en-US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  <a:buFontTx/>
              <a:buChar char="-"/>
            </a:pP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computer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…..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 Box 343">
            <a:extLst>
              <a:ext uri="{FF2B5EF4-FFF2-40B4-BE49-F238E27FC236}">
                <a16:creationId xmlns="" xmlns:a16="http://schemas.microsoft.com/office/drawing/2014/main" id="{A456339C-4DB2-4C89-9044-8ECF4F8AF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2188" y="4463170"/>
            <a:ext cx="26670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endParaRPr lang="en-US" altLang="vi-VN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343">
            <a:extLst>
              <a:ext uri="{FF2B5EF4-FFF2-40B4-BE49-F238E27FC236}">
                <a16:creationId xmlns="" xmlns:a16="http://schemas.microsoft.com/office/drawing/2014/main" id="{FC7931AC-55BA-43DC-AC4B-E2AF6DA61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0634" y="4973793"/>
            <a:ext cx="3629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endParaRPr lang="en-US" altLang="vi-VN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343">
            <a:extLst>
              <a:ext uri="{FF2B5EF4-FFF2-40B4-BE49-F238E27FC236}">
                <a16:creationId xmlns="" xmlns:a16="http://schemas.microsoft.com/office/drawing/2014/main" id="{5D732DA9-0915-48C8-B136-5099615C8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4295" y="5719286"/>
            <a:ext cx="501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i="1" dirty="0">
                <a:solidFill>
                  <a:srgbClr val="FF0000"/>
                </a:solidFill>
              </a:rPr>
              <a:t> 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Text Box 343">
            <a:extLst>
              <a:ext uri="{FF2B5EF4-FFF2-40B4-BE49-F238E27FC236}">
                <a16:creationId xmlns="" xmlns:a16="http://schemas.microsoft.com/office/drawing/2014/main" id="{ADB09B27-0354-4A5F-AA5A-FD4DEF9A0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1920" y="5691578"/>
            <a:ext cx="1333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endParaRPr lang="en-US" altLang="vi-VN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343">
            <a:extLst>
              <a:ext uri="{FF2B5EF4-FFF2-40B4-BE49-F238E27FC236}">
                <a16:creationId xmlns="" xmlns:a16="http://schemas.microsoft.com/office/drawing/2014/main" id="{53AC6551-D3E3-4B9D-9704-19B56B749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5397" y="6183456"/>
            <a:ext cx="1965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altLang="vi-VN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343">
            <a:extLst>
              <a:ext uri="{FF2B5EF4-FFF2-40B4-BE49-F238E27FC236}">
                <a16:creationId xmlns="" xmlns:a16="http://schemas.microsoft.com/office/drawing/2014/main" id="{3C23B2F1-379B-466F-B568-33B052A5B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8661" y="3792497"/>
            <a:ext cx="266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computer</a:t>
            </a:r>
          </a:p>
        </p:txBody>
      </p:sp>
      <p:pic>
        <p:nvPicPr>
          <p:cNvPr id="12" name="Picture 2" descr="C:\Users\TOPICA\AppData\Local\Temp\SNAGHTMLa494f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621" y="247194"/>
            <a:ext cx="4438650" cy="3056556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681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5476">
        <p:circle/>
      </p:transition>
    </mc:Choice>
    <mc:Fallback xmlns="">
      <p:transition spd="slow" advTm="25476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6">
            <a:extLst>
              <a:ext uri="{FF2B5EF4-FFF2-40B4-BE49-F238E27FC236}">
                <a16:creationId xmlns="" xmlns:a16="http://schemas.microsoft.com/office/drawing/2014/main" id="{A0FD3BCB-2411-4EBB-B11D-FE1CBE8FA2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1" b="7582"/>
          <a:stretch/>
        </p:blipFill>
        <p:spPr bwMode="auto">
          <a:xfrm>
            <a:off x="1299154" y="2019286"/>
            <a:ext cx="9498114" cy="472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5">
            <a:extLst>
              <a:ext uri="{FF2B5EF4-FFF2-40B4-BE49-F238E27FC236}">
                <a16:creationId xmlns="" xmlns:a16="http://schemas.microsoft.com/office/drawing/2014/main" id="{B5E57CA4-4F70-4D7D-BEB2-E37AE7DBD690}"/>
              </a:ext>
            </a:extLst>
          </p:cNvPr>
          <p:cNvSpPr txBox="1">
            <a:spLocks/>
          </p:cNvSpPr>
          <p:nvPr/>
        </p:nvSpPr>
        <p:spPr>
          <a:xfrm>
            <a:off x="730526" y="427935"/>
            <a:ext cx="8229600" cy="708025"/>
          </a:xfrm>
          <a:prstGeom prst="rect">
            <a:avLst/>
          </a:prstGeom>
        </p:spPr>
        <p:txBody>
          <a:bodyPr/>
          <a:lstStyle>
            <a:lvl1pPr algn="l" defTabSz="9121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8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vào      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0" name="Picture 13">
            <a:extLst>
              <a:ext uri="{FF2B5EF4-FFF2-40B4-BE49-F238E27FC236}">
                <a16:creationId xmlns="" xmlns:a16="http://schemas.microsoft.com/office/drawing/2014/main" id="{27889D84-5A80-4BD6-9BEB-C76929E0B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645" y="427935"/>
            <a:ext cx="66668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Multiply 7">
            <a:extLst>
              <a:ext uri="{FF2B5EF4-FFF2-40B4-BE49-F238E27FC236}">
                <a16:creationId xmlns="" xmlns:a16="http://schemas.microsoft.com/office/drawing/2014/main" id="{D2E05ED1-8C7B-43B9-BCC2-162D79FC53EA}"/>
              </a:ext>
            </a:extLst>
          </p:cNvPr>
          <p:cNvSpPr/>
          <p:nvPr/>
        </p:nvSpPr>
        <p:spPr>
          <a:xfrm>
            <a:off x="10125654" y="2422628"/>
            <a:ext cx="428828" cy="43249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Multiply 8">
            <a:extLst>
              <a:ext uri="{FF2B5EF4-FFF2-40B4-BE49-F238E27FC236}">
                <a16:creationId xmlns="" xmlns:a16="http://schemas.microsoft.com/office/drawing/2014/main" id="{196DAC51-30FF-47FD-87B5-E901EEAAC40A}"/>
              </a:ext>
            </a:extLst>
          </p:cNvPr>
          <p:cNvSpPr/>
          <p:nvPr/>
        </p:nvSpPr>
        <p:spPr>
          <a:xfrm>
            <a:off x="10130518" y="5226591"/>
            <a:ext cx="495300" cy="43249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Multiply 9">
            <a:extLst>
              <a:ext uri="{FF2B5EF4-FFF2-40B4-BE49-F238E27FC236}">
                <a16:creationId xmlns="" xmlns:a16="http://schemas.microsoft.com/office/drawing/2014/main" id="{285FFB81-0F7F-4BDE-B9E1-8196D1D001BE}"/>
              </a:ext>
            </a:extLst>
          </p:cNvPr>
          <p:cNvSpPr/>
          <p:nvPr/>
        </p:nvSpPr>
        <p:spPr>
          <a:xfrm>
            <a:off x="10130518" y="6054796"/>
            <a:ext cx="419100" cy="3810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Title 5">
            <a:extLst>
              <a:ext uri="{FF2B5EF4-FFF2-40B4-BE49-F238E27FC236}">
                <a16:creationId xmlns="" xmlns:a16="http://schemas.microsoft.com/office/drawing/2014/main" id="{819D1D41-8D27-4FB4-8F52-58CF2C27A33F}"/>
              </a:ext>
            </a:extLst>
          </p:cNvPr>
          <p:cNvSpPr txBox="1">
            <a:spLocks/>
          </p:cNvSpPr>
          <p:nvPr/>
        </p:nvSpPr>
        <p:spPr bwMode="auto">
          <a:xfrm>
            <a:off x="730525" y="1272485"/>
            <a:ext cx="1079436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dirty="0" err="1"/>
              <a:t>Nháy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vào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dấu</a:t>
            </a:r>
            <a:r>
              <a:rPr lang="en-US" altLang="en-US" sz="2800" dirty="0"/>
              <a:t> (   ) </a:t>
            </a:r>
            <a:r>
              <a:rPr lang="en-US" altLang="en-US" sz="2800" dirty="0" err="1"/>
              <a:t>trước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tên</a:t>
            </a:r>
            <a:r>
              <a:rPr lang="en-US" altLang="en-US" sz="2800" dirty="0"/>
              <a:t> ổ </a:t>
            </a:r>
            <a:r>
              <a:rPr lang="en-US" altLang="en-US" sz="2800" dirty="0" err="1"/>
              <a:t>đĩa</a:t>
            </a:r>
            <a:r>
              <a:rPr lang="en-US" altLang="en-US" sz="2800" dirty="0"/>
              <a:t> (D:) </a:t>
            </a:r>
            <a:r>
              <a:rPr lang="en-US" altLang="en-US" sz="2800" dirty="0" err="1"/>
              <a:t>trong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ngăn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trái</a:t>
            </a:r>
            <a:r>
              <a:rPr lang="en-US" altLang="en-US" sz="2800" dirty="0"/>
              <a:t> và </a:t>
            </a:r>
            <a:r>
              <a:rPr lang="en-US" altLang="en-US" sz="2800" dirty="0" err="1"/>
              <a:t>quan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sát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thay</a:t>
            </a:r>
            <a:r>
              <a:rPr lang="en-US" altLang="en-US" sz="2800" dirty="0"/>
              <a:t> </a:t>
            </a:r>
            <a:r>
              <a:rPr lang="en-US" altLang="en-US" sz="2800" dirty="0" err="1"/>
              <a:t>đổi</a:t>
            </a:r>
            <a:endParaRPr lang="en-US" altLang="en-US" sz="2800" dirty="0"/>
          </a:p>
        </p:txBody>
      </p:sp>
      <p:sp>
        <p:nvSpPr>
          <p:cNvPr id="15" name="Isosceles Triangle 14">
            <a:extLst>
              <a:ext uri="{FF2B5EF4-FFF2-40B4-BE49-F238E27FC236}">
                <a16:creationId xmlns="" xmlns:a16="http://schemas.microsoft.com/office/drawing/2014/main" id="{C2E8B482-EFF7-4D11-9AD0-FCD0533075AF}"/>
              </a:ext>
            </a:extLst>
          </p:cNvPr>
          <p:cNvSpPr/>
          <p:nvPr/>
        </p:nvSpPr>
        <p:spPr>
          <a:xfrm rot="5400000">
            <a:off x="3253716" y="1215335"/>
            <a:ext cx="304800" cy="209550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6" name="Multiply 7">
            <a:extLst>
              <a:ext uri="{FF2B5EF4-FFF2-40B4-BE49-F238E27FC236}">
                <a16:creationId xmlns="" xmlns:a16="http://schemas.microsoft.com/office/drawing/2014/main" id="{D2E05ED1-8C7B-43B9-BCC2-162D79FC53EA}"/>
              </a:ext>
            </a:extLst>
          </p:cNvPr>
          <p:cNvSpPr/>
          <p:nvPr/>
        </p:nvSpPr>
        <p:spPr>
          <a:xfrm>
            <a:off x="3027033" y="483767"/>
            <a:ext cx="428828" cy="43249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203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8135">
        <p:circle/>
      </p:transition>
    </mc:Choice>
    <mc:Fallback xmlns="">
      <p:transition spd="slow" advTm="18135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343">
            <a:extLst>
              <a:ext uri="{FF2B5EF4-FFF2-40B4-BE49-F238E27FC236}">
                <a16:creationId xmlns="" xmlns:a16="http://schemas.microsoft.com/office/drawing/2014/main" id="{9ADC007B-D667-463C-BA3A-CBB5D754A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84" y="566468"/>
            <a:ext cx="11266099" cy="181588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vi-VN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B. HOẠT ĐỘNG THỰC HÀNH (SGK tr.10)</a:t>
            </a:r>
          </a:p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vi-VN" b="1" i="1" dirty="0">
                <a:cs typeface="Times New Roman" panose="02020603050405020304" pitchFamily="18" charset="0"/>
              </a:rPr>
              <a:t>1. </a:t>
            </a:r>
            <a:r>
              <a:rPr lang="en-US" altLang="vi-VN" b="1" i="1" dirty="0" err="1">
                <a:cs typeface="Times New Roman" panose="02020603050405020304" pitchFamily="18" charset="0"/>
              </a:rPr>
              <a:t>Trong</a:t>
            </a:r>
            <a:r>
              <a:rPr lang="en-US" altLang="vi-VN" b="1" i="1" dirty="0"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cs typeface="Times New Roman" panose="02020603050405020304" pitchFamily="18" charset="0"/>
              </a:rPr>
              <a:t>ngăn</a:t>
            </a:r>
            <a:r>
              <a:rPr lang="en-US" altLang="vi-VN" b="1" i="1" dirty="0"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cs typeface="Times New Roman" panose="02020603050405020304" pitchFamily="18" charset="0"/>
              </a:rPr>
              <a:t>trái</a:t>
            </a:r>
            <a:r>
              <a:rPr lang="en-US" altLang="vi-VN" b="1" i="1" dirty="0">
                <a:cs typeface="Times New Roman" panose="02020603050405020304" pitchFamily="18" charset="0"/>
              </a:rPr>
              <a:t>, </a:t>
            </a:r>
            <a:r>
              <a:rPr lang="en-US" altLang="vi-VN" b="1" i="1" dirty="0" err="1">
                <a:cs typeface="Times New Roman" panose="02020603050405020304" pitchFamily="18" charset="0"/>
              </a:rPr>
              <a:t>nháy</a:t>
            </a:r>
            <a:r>
              <a:rPr lang="en-US" altLang="vi-VN" b="1" i="1" dirty="0"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cs typeface="Times New Roman" panose="02020603050405020304" pitchFamily="18" charset="0"/>
              </a:rPr>
              <a:t>chọn</a:t>
            </a:r>
            <a:r>
              <a:rPr lang="en-US" altLang="vi-VN" b="1" i="1" dirty="0">
                <a:cs typeface="Times New Roman" panose="02020603050405020304" pitchFamily="18" charset="0"/>
              </a:rPr>
              <a:t> ổ </a:t>
            </a:r>
            <a:r>
              <a:rPr lang="en-US" altLang="vi-VN" b="1" i="1" dirty="0" err="1">
                <a:cs typeface="Times New Roman" panose="02020603050405020304" pitchFamily="18" charset="0"/>
              </a:rPr>
              <a:t>đĩa</a:t>
            </a:r>
            <a:r>
              <a:rPr lang="en-US" altLang="vi-VN" b="1" i="1" dirty="0">
                <a:cs typeface="Times New Roman" panose="02020603050405020304" pitchFamily="18" charset="0"/>
              </a:rPr>
              <a:t> (D). </a:t>
            </a:r>
            <a:r>
              <a:rPr lang="en-US" altLang="vi-VN" b="1" i="1" dirty="0" err="1">
                <a:cs typeface="Times New Roman" panose="02020603050405020304" pitchFamily="18" charset="0"/>
              </a:rPr>
              <a:t>Trong</a:t>
            </a:r>
            <a:r>
              <a:rPr lang="en-US" altLang="vi-VN" b="1" i="1" dirty="0"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cs typeface="Times New Roman" panose="02020603050405020304" pitchFamily="18" charset="0"/>
              </a:rPr>
              <a:t>ngăn</a:t>
            </a:r>
            <a:r>
              <a:rPr lang="en-US" altLang="vi-VN" b="1" i="1" dirty="0"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cs typeface="Times New Roman" panose="02020603050405020304" pitchFamily="18" charset="0"/>
              </a:rPr>
              <a:t>phải</a:t>
            </a:r>
            <a:r>
              <a:rPr lang="en-US" altLang="vi-VN" b="1" i="1" dirty="0"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cs typeface="Times New Roman" panose="02020603050405020304" pitchFamily="18" charset="0"/>
              </a:rPr>
              <a:t>tạo</a:t>
            </a:r>
            <a:r>
              <a:rPr lang="en-US" altLang="vi-VN" b="1" i="1" dirty="0"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cs typeface="Times New Roman" panose="02020603050405020304" pitchFamily="18" charset="0"/>
              </a:rPr>
              <a:t>các</a:t>
            </a:r>
            <a:r>
              <a:rPr lang="en-US" altLang="vi-VN" b="1" i="1" dirty="0"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cs typeface="Times New Roman" panose="02020603050405020304" pitchFamily="18" charset="0"/>
              </a:rPr>
              <a:t>thư</a:t>
            </a:r>
            <a:r>
              <a:rPr lang="en-US" altLang="vi-VN" b="1" i="1" dirty="0"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cs typeface="Times New Roman" panose="02020603050405020304" pitchFamily="18" charset="0"/>
              </a:rPr>
              <a:t>mục</a:t>
            </a:r>
            <a:r>
              <a:rPr lang="en-US" altLang="vi-VN" b="1" i="1" dirty="0"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cs typeface="Times New Roman" panose="02020603050405020304" pitchFamily="18" charset="0"/>
              </a:rPr>
              <a:t>theo</a:t>
            </a:r>
            <a:r>
              <a:rPr lang="en-US" altLang="vi-VN" b="1" i="1" dirty="0"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cs typeface="Times New Roman" panose="02020603050405020304" pitchFamily="18" charset="0"/>
              </a:rPr>
              <a:t>mô</a:t>
            </a:r>
            <a:r>
              <a:rPr lang="en-US" altLang="vi-VN" b="1" i="1" dirty="0"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cs typeface="Times New Roman" panose="02020603050405020304" pitchFamily="18" charset="0"/>
              </a:rPr>
              <a:t>tả</a:t>
            </a:r>
            <a:r>
              <a:rPr lang="en-US" altLang="vi-VN" b="1" i="1" dirty="0"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cs typeface="Times New Roman" panose="02020603050405020304" pitchFamily="18" charset="0"/>
              </a:rPr>
              <a:t>như</a:t>
            </a:r>
            <a:r>
              <a:rPr lang="en-US" altLang="vi-VN" b="1" i="1" dirty="0"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cs typeface="Times New Roman" panose="02020603050405020304" pitchFamily="18" charset="0"/>
              </a:rPr>
              <a:t>sau</a:t>
            </a:r>
            <a:r>
              <a:rPr lang="en-US" altLang="vi-VN" b="1" i="1" dirty="0"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696AE90-1508-4331-9F70-7A280B15D40F}"/>
              </a:ext>
            </a:extLst>
          </p:cNvPr>
          <p:cNvSpPr txBox="1"/>
          <p:nvPr/>
        </p:nvSpPr>
        <p:spPr>
          <a:xfrm>
            <a:off x="776378" y="2605178"/>
            <a:ext cx="857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LOP5A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(D:)</a:t>
            </a:r>
            <a:endParaRPr lang="en-S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47970F50-9184-4427-81D3-1FD1A27CCC34}"/>
              </a:ext>
            </a:extLst>
          </p:cNvPr>
          <p:cNvSpPr txBox="1"/>
          <p:nvPr/>
        </p:nvSpPr>
        <p:spPr>
          <a:xfrm>
            <a:off x="776377" y="3375660"/>
            <a:ext cx="11007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LOP5A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TO1, TO2, TO3, TO4</a:t>
            </a:r>
            <a:endParaRPr lang="en-S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0B8362CC-A1B2-4120-801B-8493239FD9F9}"/>
              </a:ext>
            </a:extLst>
          </p:cNvPr>
          <p:cNvSpPr txBox="1"/>
          <p:nvPr/>
        </p:nvSpPr>
        <p:spPr>
          <a:xfrm>
            <a:off x="776378" y="4146142"/>
            <a:ext cx="11385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TUAN, HUNG, LAN, ANH</a:t>
            </a:r>
            <a:endParaRPr lang="en-S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B1CD64ED-F199-4AC4-8F70-46DFB133E1F9}"/>
              </a:ext>
            </a:extLst>
          </p:cNvPr>
          <p:cNvSpPr txBox="1"/>
          <p:nvPr/>
        </p:nvSpPr>
        <p:spPr>
          <a:xfrm>
            <a:off x="776377" y="4916624"/>
            <a:ext cx="112660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TUAN, HUNG, LAN, ANH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VE, SOANTHAO, TRINHCHIEU</a:t>
            </a:r>
            <a:endParaRPr lang="en-S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04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5338">
        <p:circle/>
      </p:transition>
    </mc:Choice>
    <mc:Fallback xmlns="">
      <p:transition spd="slow" advTm="25338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2" grpId="0"/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CB8FC75-41AA-49E6-9A75-6A06C03FD351}"/>
              </a:ext>
            </a:extLst>
          </p:cNvPr>
          <p:cNvSpPr/>
          <p:nvPr/>
        </p:nvSpPr>
        <p:spPr>
          <a:xfrm>
            <a:off x="3378197" y="0"/>
            <a:ext cx="506581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4FFF3D75-3AA3-4B66-809F-E8979B45180C}"/>
              </a:ext>
            </a:extLst>
          </p:cNvPr>
          <p:cNvSpPr/>
          <p:nvPr/>
        </p:nvSpPr>
        <p:spPr>
          <a:xfrm>
            <a:off x="0" y="1058302"/>
            <a:ext cx="12161838" cy="557762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Trên ổ đĩa (D:), em nháy chuột phải, chọn New (tạo mới), chọn Folder (thư mục), em đổi tên thư mục thành LOP5A rồi nhấn Enter.</a:t>
            </a:r>
          </a:p>
          <a:p>
            <a:pPr algn="just"/>
            <a:r>
              <a:rPr lang="vi-VN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Trong thư mục LOP5A, em tạo lần lượt các thư mục con TO1, TO2, TO3, TO4</a:t>
            </a:r>
          </a:p>
          <a:p>
            <a:pPr algn="just"/>
            <a:r>
              <a:rPr lang="vi-VN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Trong thư mục TO2, em tạo lần lượt các thư mục con TUAN, HUNG, LAN, ANH</a:t>
            </a:r>
            <a:endParaRPr lang="en-US" sz="3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VE, SOANTHAO</a:t>
            </a:r>
            <a:r>
              <a:rPr lang="en-US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TRINHCHIEU</a:t>
            </a:r>
            <a:r>
              <a:rPr lang="en-US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TUAN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VE, SOANTHAO, TRINHCHIEU  </a:t>
            </a:r>
            <a:r>
              <a:rPr lang="en-US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HUNG, LAN, ANH</a:t>
            </a:r>
            <a:endParaRPr lang="en-SG" sz="3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A8EA5C7-4C76-4BF6-9777-FEE7DDC514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77313" cy="825876"/>
          </a:xfrm>
          <a:prstGeom prst="rect">
            <a:avLst/>
          </a:prstGeom>
          <a:ln w="15875">
            <a:solidFill>
              <a:schemeClr val="accent1">
                <a:shade val="50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740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770">
        <p:circle/>
      </p:transition>
    </mc:Choice>
    <mc:Fallback xmlns="">
      <p:transition spd="slow" advTm="1077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43">
            <a:extLst>
              <a:ext uri="{FF2B5EF4-FFF2-40B4-BE49-F238E27FC236}">
                <a16:creationId xmlns="" xmlns:a16="http://schemas.microsoft.com/office/drawing/2014/main" id="{D0990621-15C5-4CE1-B7D8-9045C0CFD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935" y="404129"/>
            <a:ext cx="10276786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74320">
              <a:spcBef>
                <a:spcPct val="50000"/>
              </a:spcBef>
              <a:buFontTx/>
              <a:buNone/>
              <a:defRPr/>
            </a:pPr>
            <a:r>
              <a:rPr lang="en-US" altLang="vi-VN" b="1" i="1" dirty="0">
                <a:cs typeface="Times New Roman" panose="02020603050405020304" pitchFamily="18" charset="0"/>
              </a:rPr>
              <a:t>2. </a:t>
            </a:r>
            <a:r>
              <a:rPr lang="en-US" altLang="vi-VN" b="1" i="1" dirty="0" err="1">
                <a:cs typeface="Times New Roman" panose="02020603050405020304" pitchFamily="18" charset="0"/>
              </a:rPr>
              <a:t>Điều</a:t>
            </a:r>
            <a:r>
              <a:rPr lang="en-US" altLang="vi-VN" b="1" i="1" dirty="0"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cs typeface="Times New Roman" panose="02020603050405020304" pitchFamily="18" charset="0"/>
              </a:rPr>
              <a:t>khiển</a:t>
            </a:r>
            <a:r>
              <a:rPr lang="en-US" altLang="vi-VN" b="1" i="1" dirty="0"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cs typeface="Times New Roman" panose="02020603050405020304" pitchFamily="18" charset="0"/>
              </a:rPr>
              <a:t>sao</a:t>
            </a:r>
            <a:r>
              <a:rPr lang="en-US" altLang="vi-VN" b="1" i="1" dirty="0"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cs typeface="Times New Roman" panose="02020603050405020304" pitchFamily="18" charset="0"/>
              </a:rPr>
              <a:t>cho</a:t>
            </a:r>
            <a:r>
              <a:rPr lang="en-US" altLang="vi-VN" b="1" i="1" dirty="0"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cs typeface="Times New Roman" panose="02020603050405020304" pitchFamily="18" charset="0"/>
              </a:rPr>
              <a:t>ngăn</a:t>
            </a:r>
            <a:r>
              <a:rPr lang="en-US" altLang="vi-VN" b="1" i="1" dirty="0"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cs typeface="Times New Roman" panose="02020603050405020304" pitchFamily="18" charset="0"/>
              </a:rPr>
              <a:t>trái</a:t>
            </a:r>
            <a:r>
              <a:rPr lang="en-US" altLang="vi-VN" b="1" i="1" dirty="0"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cs typeface="Times New Roman" panose="02020603050405020304" pitchFamily="18" charset="0"/>
              </a:rPr>
              <a:t>của</a:t>
            </a:r>
            <a:r>
              <a:rPr lang="en-US" altLang="vi-VN" b="1" i="1" dirty="0"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cs typeface="Times New Roman" panose="02020603050405020304" pitchFamily="18" charset="0"/>
              </a:rPr>
              <a:t>cửa</a:t>
            </a:r>
            <a:r>
              <a:rPr lang="en-US" altLang="vi-VN" b="1" i="1" dirty="0"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cs typeface="Times New Roman" panose="02020603050405020304" pitchFamily="18" charset="0"/>
              </a:rPr>
              <a:t>sổ</a:t>
            </a:r>
            <a:r>
              <a:rPr lang="en-US" altLang="vi-VN" b="1" i="1" dirty="0"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cs typeface="Times New Roman" panose="02020603050405020304" pitchFamily="18" charset="0"/>
              </a:rPr>
              <a:t>giống</a:t>
            </a:r>
            <a:r>
              <a:rPr lang="en-US" altLang="vi-VN" b="1" i="1" dirty="0"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cs typeface="Times New Roman" panose="02020603050405020304" pitchFamily="18" charset="0"/>
              </a:rPr>
              <a:t>hình</a:t>
            </a:r>
            <a:r>
              <a:rPr lang="en-US" altLang="vi-VN" b="1" i="1" dirty="0"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cs typeface="Times New Roman" panose="02020603050405020304" pitchFamily="18" charset="0"/>
              </a:rPr>
              <a:t>sau</a:t>
            </a:r>
            <a:r>
              <a:rPr lang="en-US" altLang="vi-VN" b="1" i="1" dirty="0"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5126" name="Picture 6" descr="C:\Users\TOPICA\AppData\Local\Temp\SNAGHTMLa67bda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009" y="1123277"/>
            <a:ext cx="7227951" cy="561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30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613">
        <p:circle/>
      </p:transition>
    </mc:Choice>
    <mc:Fallback xmlns="">
      <p:transition spd="slow" advTm="10613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CB8FC75-41AA-49E6-9A75-6A06C03FD351}"/>
              </a:ext>
            </a:extLst>
          </p:cNvPr>
          <p:cNvSpPr/>
          <p:nvPr/>
        </p:nvSpPr>
        <p:spPr>
          <a:xfrm>
            <a:off x="3319414" y="209273"/>
            <a:ext cx="506581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4FFF3D75-3AA3-4B66-809F-E8979B45180C}"/>
              </a:ext>
            </a:extLst>
          </p:cNvPr>
          <p:cNvSpPr/>
          <p:nvPr/>
        </p:nvSpPr>
        <p:spPr>
          <a:xfrm>
            <a:off x="112249" y="1420165"/>
            <a:ext cx="11697952" cy="541541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1:Mở ổ đĩa D. </a:t>
            </a:r>
            <a:r>
              <a:rPr lang="vi-VN" sz="32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 trái,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LOP5A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hiển thị các thư mục con là TO1, TO2, TO3, TO4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 Em nháy chuột vào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 mục TO2,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hiển thị các thư mục con là ANH, HUNG, LAN.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3: Em nháy chuột vào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 mục ANH,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hiển thị các thư mục con là SOANTHAO, TRINHCHIEU, VE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4: Em thực hiện tương tự với thư mục HUNG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A8EA5C7-4C76-4BF6-9777-FEE7DDC514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24491" cy="1420165"/>
          </a:xfrm>
          <a:prstGeom prst="rect">
            <a:avLst/>
          </a:prstGeom>
          <a:ln w="15875">
            <a:solidFill>
              <a:schemeClr val="accent1">
                <a:shade val="50000"/>
              </a:schemeClr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4989" y="3488797"/>
            <a:ext cx="285189" cy="3992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0178" y="4491186"/>
            <a:ext cx="286250" cy="400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995" y="2441065"/>
            <a:ext cx="285189" cy="3992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353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252">
        <p:circle/>
      </p:transition>
    </mc:Choice>
    <mc:Fallback xmlns="">
      <p:transition spd="slow" advTm="825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6958" y="0"/>
            <a:ext cx="12278795" cy="6943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7309" y="452050"/>
            <a:ext cx="10489585" cy="1325563"/>
          </a:xfrm>
        </p:spPr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tiết 2: 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6824" y="2229662"/>
            <a:ext cx="10489585" cy="4351338"/>
          </a:xfrm>
        </p:spPr>
        <p:txBody>
          <a:bodyPr/>
          <a:lstStyle/>
          <a:p>
            <a:pPr marL="0" indent="0">
              <a:buNone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Đọc và thực hành lại những bài tập trong video </a:t>
            </a:r>
          </a:p>
          <a:p>
            <a:pPr marL="0" indent="0">
              <a:buNone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Làm bài tập mục 3 (trang 10, 11)</a:t>
            </a:r>
          </a:p>
          <a:p>
            <a:pPr marL="514350" indent="-514350">
              <a:buAutoNum type="arabicPeriod"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75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9479">
        <p:circle/>
      </p:transition>
    </mc:Choice>
    <mc:Fallback xmlns="">
      <p:transition spd="slow" advTm="19479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74F4836-33A5-44C8-8F3B-F3D1255DD0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5" t="6838" r="19311" b="6838"/>
          <a:stretch/>
        </p:blipFill>
        <p:spPr>
          <a:xfrm>
            <a:off x="4558849" y="1077941"/>
            <a:ext cx="2826680" cy="3997954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="" xmlns:a16="http://schemas.microsoft.com/office/drawing/2014/main" id="{EA3174F3-671F-4884-9D3E-0B47DF8CA0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972" y="1182457"/>
            <a:ext cx="2935942" cy="17722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911B78B-2CAF-4045-B53D-4C1C033846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6" b="17383"/>
          <a:stretch/>
        </p:blipFill>
        <p:spPr>
          <a:xfrm>
            <a:off x="8439896" y="3185538"/>
            <a:ext cx="2604459" cy="17244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1DD0BDB-F9A6-489D-AE81-B2B656DE54A9}"/>
              </a:ext>
            </a:extLst>
          </p:cNvPr>
          <p:cNvSpPr txBox="1"/>
          <p:nvPr/>
        </p:nvSpPr>
        <p:spPr>
          <a:xfrm>
            <a:off x="2779085" y="284102"/>
            <a:ext cx="6621933" cy="706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99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DÙNG CẦN CHUẨN BỊ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C2ECB5E-53FF-483E-91F7-CB653E8B11B3}"/>
              </a:ext>
            </a:extLst>
          </p:cNvPr>
          <p:cNvSpPr txBox="1"/>
          <p:nvPr/>
        </p:nvSpPr>
        <p:spPr>
          <a:xfrm>
            <a:off x="665101" y="5405620"/>
            <a:ext cx="3150158" cy="46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4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 TIN HỌC LỚP 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DABA868-705F-470D-907C-488A74910A16}"/>
              </a:ext>
            </a:extLst>
          </p:cNvPr>
          <p:cNvSpPr txBox="1"/>
          <p:nvPr/>
        </p:nvSpPr>
        <p:spPr>
          <a:xfrm>
            <a:off x="4960024" y="5405619"/>
            <a:ext cx="1941552" cy="4605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4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 GHI BÀI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016BC33-C940-4F96-AB4E-3334C73A565A}"/>
              </a:ext>
            </a:extLst>
          </p:cNvPr>
          <p:cNvSpPr txBox="1"/>
          <p:nvPr/>
        </p:nvSpPr>
        <p:spPr>
          <a:xfrm>
            <a:off x="7876691" y="5405619"/>
            <a:ext cx="3990603" cy="82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4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TÍNH ĐỂ BÀN HOẶC </a:t>
            </a:r>
          </a:p>
          <a:p>
            <a:pPr algn="ctr"/>
            <a:r>
              <a:rPr lang="en-US" sz="2394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 XÁCH TAY (NẾU CÓ)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4389AA20-DC41-4095-9005-AD66A6F2434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" t="3255" r="1889"/>
          <a:stretch/>
        </p:blipFill>
        <p:spPr>
          <a:xfrm>
            <a:off x="665101" y="1077941"/>
            <a:ext cx="3056709" cy="403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94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9128">
        <p:circle/>
      </p:transition>
    </mc:Choice>
    <mc:Fallback xmlns="">
      <p:transition spd="slow" advTm="9128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590897" y="1661049"/>
            <a:ext cx="84812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800" b="1" cap="all" spc="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Chủ</a:t>
            </a:r>
            <a:r>
              <a:rPr lang="en-US" sz="48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4800" b="1" cap="all" spc="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đề</a:t>
            </a:r>
            <a:r>
              <a:rPr lang="en-US" sz="48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1: KHÁM PHÁ MÁY TÍNH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14097" y="2919834"/>
            <a:ext cx="90824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1: </a:t>
            </a:r>
            <a:r>
              <a:rPr lang="en-US" sz="4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Khám</a:t>
            </a:r>
            <a:r>
              <a:rPr lang="en-US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phá</a:t>
            </a:r>
            <a:r>
              <a:rPr lang="en-US" sz="48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Computer (tiết 1)</a:t>
            </a:r>
            <a:endParaRPr lang="en-US" sz="48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0497293-B03B-460B-BE25-DF0571DE543A}"/>
              </a:ext>
            </a:extLst>
          </p:cNvPr>
          <p:cNvSpPr txBox="1"/>
          <p:nvPr/>
        </p:nvSpPr>
        <p:spPr>
          <a:xfrm>
            <a:off x="4182256" y="4076128"/>
            <a:ext cx="467693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(SGK trang 7)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963">
        <p:circle/>
      </p:transition>
    </mc:Choice>
    <mc:Fallback xmlns="">
      <p:transition spd="slow" advTm="11963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617533" y="290828"/>
            <a:ext cx="10041962" cy="2920367"/>
            <a:chOff x="1336675" y="748823"/>
            <a:chExt cx="7532555" cy="2921000"/>
          </a:xfrm>
        </p:grpSpPr>
        <p:pic>
          <p:nvPicPr>
            <p:cNvPr id="6155" name="Picture 5" descr="Cov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6675" y="748823"/>
              <a:ext cx="7532555" cy="292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ounded Rectangle 3"/>
            <p:cNvSpPr/>
            <p:nvPr/>
          </p:nvSpPr>
          <p:spPr>
            <a:xfrm>
              <a:off x="3864421" y="761539"/>
              <a:ext cx="5004809" cy="1155303"/>
            </a:xfrm>
            <a:prstGeom prst="roundRect">
              <a:avLst>
                <a:gd name="adj" fmla="val 17879"/>
              </a:avLst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defTabSz="1153087">
                <a:defRPr/>
              </a:pPr>
              <a:r>
                <a:rPr lang="en-US" sz="3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3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quen</a:t>
              </a:r>
              <a:r>
                <a:rPr lang="en-US" sz="3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cửa</a:t>
              </a:r>
              <a:r>
                <a:rPr lang="en-US" sz="3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sổ</a:t>
              </a:r>
              <a:r>
                <a:rPr lang="en-US" sz="3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3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3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quản</a:t>
              </a:r>
              <a:r>
                <a:rPr lang="en-US" sz="3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lý</a:t>
              </a:r>
              <a:r>
                <a:rPr lang="en-US" sz="3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tệp</a:t>
              </a:r>
              <a:r>
                <a:rPr lang="en-US" sz="3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thư</a:t>
              </a:r>
              <a:r>
                <a:rPr lang="en-US" sz="3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mục</a:t>
              </a:r>
              <a:r>
                <a:rPr lang="en-US" sz="30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;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617533" y="1983261"/>
            <a:ext cx="10041962" cy="1448251"/>
            <a:chOff x="1336675" y="2542178"/>
            <a:chExt cx="7797800" cy="1448897"/>
          </a:xfrm>
        </p:grpSpPr>
        <p:pic>
          <p:nvPicPr>
            <p:cNvPr id="6153" name="Picture 6" descr="Cove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6675" y="2557463"/>
              <a:ext cx="7797800" cy="142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ounded Rectangle 10"/>
            <p:cNvSpPr/>
            <p:nvPr/>
          </p:nvSpPr>
          <p:spPr>
            <a:xfrm>
              <a:off x="3940314" y="2542178"/>
              <a:ext cx="5194161" cy="144889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defTabSz="1153087">
                <a:defRPr/>
              </a:pPr>
              <a:r>
                <a:rPr lang="en-US" sz="3000" b="1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- Thực </a:t>
              </a:r>
              <a:r>
                <a:rPr lang="en-US" sz="3000" b="1" dirty="0" err="1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sz="3000" b="1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000" b="1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000" b="1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thao</a:t>
              </a:r>
              <a:r>
                <a:rPr lang="en-US" sz="3000" b="1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tác</a:t>
              </a:r>
              <a:r>
                <a:rPr lang="en-US" sz="3000" b="1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điều</a:t>
              </a:r>
              <a:r>
                <a:rPr lang="en-US" sz="3000" b="1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khiển</a:t>
              </a:r>
              <a:r>
                <a:rPr lang="en-US" sz="3000" b="1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cửa</a:t>
              </a:r>
              <a:r>
                <a:rPr lang="en-US" sz="3000" b="1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sổ</a:t>
              </a:r>
              <a:r>
                <a:rPr lang="en-US" sz="3000" b="1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và </a:t>
              </a:r>
              <a:r>
                <a:rPr lang="en-US" sz="3000" b="1" dirty="0" err="1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3000" b="1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hiển</a:t>
              </a:r>
              <a:r>
                <a:rPr lang="en-US" sz="3000" b="1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thị</a:t>
              </a:r>
              <a:r>
                <a:rPr lang="en-US" sz="3000" b="1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000" b="1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000" b="1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tượng</a:t>
              </a:r>
              <a:r>
                <a:rPr lang="en-US" sz="3000" b="1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000" b="1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000" b="1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ngăn</a:t>
              </a:r>
              <a:r>
                <a:rPr lang="en-US" sz="3000" b="1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000" b="1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cửa</a:t>
              </a:r>
              <a:r>
                <a:rPr lang="en-US" sz="3000" b="1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sổ</a:t>
              </a:r>
              <a:r>
                <a:rPr lang="en-US" sz="3000" b="1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;</a:t>
              </a:r>
            </a:p>
          </p:txBody>
        </p:sp>
      </p:grp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809664" y="2920506"/>
            <a:ext cx="9895028" cy="2937097"/>
            <a:chOff x="1498140" y="3746761"/>
            <a:chExt cx="7439242" cy="3599002"/>
          </a:xfrm>
        </p:grpSpPr>
        <p:pic>
          <p:nvPicPr>
            <p:cNvPr id="6151" name="Picture 7" descr="Cove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8140" y="3746761"/>
              <a:ext cx="7430654" cy="3098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ounded Rectangle 11"/>
            <p:cNvSpPr/>
            <p:nvPr/>
          </p:nvSpPr>
          <p:spPr>
            <a:xfrm>
              <a:off x="3908476" y="4999094"/>
              <a:ext cx="5028906" cy="234666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defTabSz="1153087">
                <a:defRPr/>
              </a:pPr>
              <a:r>
                <a:rPr lang="en-US" sz="30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30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30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sz="30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0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0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thao</a:t>
              </a:r>
              <a:r>
                <a:rPr lang="en-US" sz="30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tác</a:t>
              </a:r>
              <a:r>
                <a:rPr lang="en-US" sz="30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30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30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tạo</a:t>
              </a:r>
              <a:r>
                <a:rPr lang="en-US" sz="30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0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mở</a:t>
              </a:r>
              <a:r>
                <a:rPr lang="en-US" sz="30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0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sao</a:t>
              </a:r>
              <a:r>
                <a:rPr lang="en-US" sz="30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chép</a:t>
              </a:r>
              <a:r>
                <a:rPr lang="en-US" sz="30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0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xóa</a:t>
              </a:r>
              <a:r>
                <a:rPr lang="en-US" sz="30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đối</a:t>
              </a:r>
              <a:r>
                <a:rPr lang="en-US" sz="30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0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thư</a:t>
              </a:r>
              <a:r>
                <a:rPr lang="en-US" sz="30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mục</a:t>
              </a:r>
              <a:r>
                <a:rPr lang="en-US" sz="30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en-US" sz="30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tệp</a:t>
              </a:r>
              <a:r>
                <a:rPr lang="en-US" sz="30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0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30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trình</a:t>
              </a:r>
              <a:r>
                <a:rPr lang="en-US" sz="30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quản</a:t>
              </a:r>
              <a:r>
                <a:rPr lang="en-US" sz="30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lí</a:t>
              </a:r>
              <a:r>
                <a:rPr lang="en-US" sz="30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tệp</a:t>
              </a:r>
              <a:r>
                <a:rPr lang="en-US" sz="30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và </a:t>
              </a:r>
              <a:r>
                <a:rPr lang="en-US" sz="30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thư</a:t>
              </a:r>
              <a:r>
                <a:rPr lang="en-US" sz="30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b="1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mục</a:t>
              </a:r>
              <a:r>
                <a:rPr lang="en-US" sz="30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8910"/>
            <a:ext cx="4191189" cy="256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276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4168">
        <p:circle/>
      </p:transition>
    </mc:Choice>
    <mc:Fallback xmlns="">
      <p:transition spd="slow" advTm="24168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21151"/>
            <a:ext cx="792879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</a:rPr>
              <a:t>A. HOẠT ĐỘNG CƠ BẢN (SGK tr.7) </a:t>
            </a:r>
          </a:p>
        </p:txBody>
      </p:sp>
      <p:sp>
        <p:nvSpPr>
          <p:cNvPr id="6" name="Text Box 343">
            <a:extLst>
              <a:ext uri="{FF2B5EF4-FFF2-40B4-BE49-F238E27FC236}">
                <a16:creationId xmlns="" xmlns:a16="http://schemas.microsoft.com/office/drawing/2014/main" id="{B1ABB4EC-89AA-4015-9CA4-A4510AA58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04" y="1154906"/>
            <a:ext cx="86868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vi-VN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1. </a:t>
            </a:r>
            <a:r>
              <a:rPr lang="en-US" altLang="vi-VN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Những</a:t>
            </a:r>
            <a:r>
              <a:rPr lang="en-US" altLang="vi-VN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gì</a:t>
            </a:r>
            <a:r>
              <a:rPr lang="en-US" altLang="vi-VN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em</a:t>
            </a:r>
            <a:r>
              <a:rPr lang="en-US" altLang="vi-VN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đã</a:t>
            </a:r>
            <a:r>
              <a:rPr lang="en-US" altLang="vi-VN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biết</a:t>
            </a:r>
            <a:endParaRPr lang="en-US" altLang="vi-VN" b="1" i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21F7135-C0CF-46CA-9881-D8317A586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286000"/>
            <a:ext cx="8924373" cy="4400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Tx/>
              <a:buChar char="-"/>
              <a:defRPr/>
            </a:pPr>
            <a:r>
              <a:rPr lang="en-US" altLang="vi-VN" sz="2800" b="1" dirty="0" err="1">
                <a:cs typeface="Times New Roman" panose="02020603050405020304" pitchFamily="18" charset="0"/>
              </a:rPr>
              <a:t>Mỗi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bài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vẽ</a:t>
            </a:r>
            <a:r>
              <a:rPr lang="en-US" altLang="vi-VN" sz="2800" b="1" dirty="0"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soạn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thảo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văn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bản</a:t>
            </a:r>
            <a:r>
              <a:rPr lang="en-US" altLang="vi-VN" sz="2800" b="1" dirty="0"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trình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chiếu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được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lưu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trên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máy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tính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gọi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là</a:t>
            </a:r>
            <a:r>
              <a:rPr lang="en-US" altLang="vi-VN" sz="2800" dirty="0">
                <a:cs typeface="Times New Roman" panose="02020603050405020304" pitchFamily="18" charset="0"/>
              </a:rPr>
              <a:t>…………………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Char char="-"/>
              <a:defRPr/>
            </a:pPr>
            <a:r>
              <a:rPr lang="en-US" altLang="vi-VN" sz="2800" b="1" dirty="0" err="1">
                <a:cs typeface="Times New Roman" panose="02020603050405020304" pitchFamily="18" charset="0"/>
              </a:rPr>
              <a:t>Thư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mục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là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nơi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chứa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dirty="0">
                <a:cs typeface="Times New Roman" panose="02020603050405020304" pitchFamily="18" charset="0"/>
              </a:rPr>
              <a:t>………………………………… 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Char char="-"/>
              <a:defRPr/>
            </a:pPr>
            <a:r>
              <a:rPr lang="en-US" altLang="vi-VN" sz="2800" b="1" dirty="0" err="1">
                <a:cs typeface="Times New Roman" panose="02020603050405020304" pitchFamily="18" charset="0"/>
              </a:rPr>
              <a:t>Để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nhìn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thấy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được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bên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trong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máy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tính</a:t>
            </a:r>
            <a:r>
              <a:rPr lang="en-US" altLang="vi-VN" sz="2800" b="1" dirty="0"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em</a:t>
            </a:r>
            <a:r>
              <a:rPr lang="en-US" altLang="vi-VN" sz="2800" dirty="0">
                <a:cs typeface="Times New Roman" panose="02020603050405020304" pitchFamily="18" charset="0"/>
              </a:rPr>
              <a:t>…………………..… </a:t>
            </a:r>
            <a:r>
              <a:rPr lang="en-US" altLang="vi-VN" sz="2800" b="1" dirty="0">
                <a:cs typeface="Times New Roman" panose="02020603050405020304" pitchFamily="18" charset="0"/>
              </a:rPr>
              <a:t> 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vào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biểu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tượng</a:t>
            </a:r>
            <a:r>
              <a:rPr lang="en-US" altLang="vi-VN" sz="2800" b="1" dirty="0">
                <a:cs typeface="Times New Roman" panose="02020603050405020304" pitchFamily="18" charset="0"/>
              </a:rPr>
              <a:t>          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trên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màn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hình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để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mở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cửa</a:t>
            </a:r>
            <a:r>
              <a:rPr lang="en-US" altLang="vi-VN" sz="2800" b="1" dirty="0"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cs typeface="Times New Roman" panose="02020603050405020304" pitchFamily="18" charset="0"/>
              </a:rPr>
              <a:t>sổ</a:t>
            </a:r>
            <a:r>
              <a:rPr lang="en-US" altLang="vi-VN" sz="2800" b="1" dirty="0">
                <a:cs typeface="Times New Roman" panose="02020603050405020304" pitchFamily="18" charset="0"/>
              </a:rPr>
              <a:t> Computer.</a:t>
            </a:r>
          </a:p>
        </p:txBody>
      </p:sp>
      <p:sp>
        <p:nvSpPr>
          <p:cNvPr id="10" name="Text Box 343">
            <a:extLst>
              <a:ext uri="{FF2B5EF4-FFF2-40B4-BE49-F238E27FC236}">
                <a16:creationId xmlns="" xmlns:a16="http://schemas.microsoft.com/office/drawing/2014/main" id="{9E274934-04A0-4C6F-8D85-83BDDEF5F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99" y="1825625"/>
            <a:ext cx="9764233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vi-VN" b="1" i="1" dirty="0">
                <a:cs typeface="Times New Roman" panose="02020603050405020304" pitchFamily="18" charset="0"/>
              </a:rPr>
              <a:t>a. </a:t>
            </a:r>
            <a:r>
              <a:rPr lang="en-US" altLang="vi-VN" b="1" i="1" err="1">
                <a:cs typeface="Times New Roman" panose="02020603050405020304" pitchFamily="18" charset="0"/>
              </a:rPr>
              <a:t>Điền</a:t>
            </a:r>
            <a:r>
              <a:rPr lang="en-US" altLang="vi-VN" b="1" i="1">
                <a:cs typeface="Times New Roman" panose="02020603050405020304" pitchFamily="18" charset="0"/>
              </a:rPr>
              <a:t> </a:t>
            </a:r>
            <a:r>
              <a:rPr lang="en-US" altLang="vi-VN" b="1" i="1" smtClean="0">
                <a:cs typeface="Times New Roman" panose="02020603050405020304" pitchFamily="18" charset="0"/>
              </a:rPr>
              <a:t>từ/ cụm </a:t>
            </a:r>
            <a:r>
              <a:rPr lang="en-US" altLang="vi-VN" b="1" i="1">
                <a:cs typeface="Times New Roman" panose="02020603050405020304" pitchFamily="18" charset="0"/>
              </a:rPr>
              <a:t>từ thích hợp vào chỗ chấm (…) </a:t>
            </a:r>
            <a:endParaRPr lang="en-US" altLang="vi-VN" b="1" i="1" dirty="0">
              <a:cs typeface="Times New Roman" panose="02020603050405020304" pitchFamily="18" charset="0"/>
            </a:endParaRPr>
          </a:p>
        </p:txBody>
      </p:sp>
      <p:sp>
        <p:nvSpPr>
          <p:cNvPr id="11" name="Text Box 343">
            <a:extLst>
              <a:ext uri="{FF2B5EF4-FFF2-40B4-BE49-F238E27FC236}">
                <a16:creationId xmlns="" xmlns:a16="http://schemas.microsoft.com/office/drawing/2014/main" id="{58F86EB8-1233-413C-9A65-8BA029A8A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4853" y="2908209"/>
            <a:ext cx="3045587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vi-VN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tệp</a:t>
            </a:r>
            <a:r>
              <a:rPr lang="en-US" altLang="vi-VN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tin (</a:t>
            </a:r>
            <a:r>
              <a:rPr lang="en-US" altLang="vi-VN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dữ</a:t>
            </a:r>
            <a:r>
              <a:rPr lang="en-US" altLang="vi-VN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liệu</a:t>
            </a:r>
            <a:r>
              <a:rPr lang="en-US" altLang="vi-VN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2" name="Text Box 343">
            <a:extLst>
              <a:ext uri="{FF2B5EF4-FFF2-40B4-BE49-F238E27FC236}">
                <a16:creationId xmlns="" xmlns:a16="http://schemas.microsoft.com/office/drawing/2014/main" id="{6154DF70-25A3-4E39-9866-DA58AC0B2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4635" y="3784412"/>
            <a:ext cx="4948578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vi-VN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các</a:t>
            </a:r>
            <a:r>
              <a:rPr lang="en-US" altLang="vi-VN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thư</a:t>
            </a:r>
            <a:r>
              <a:rPr lang="en-US" altLang="vi-VN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mục</a:t>
            </a:r>
            <a:r>
              <a:rPr lang="en-US" altLang="vi-VN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con và </a:t>
            </a:r>
            <a:r>
              <a:rPr lang="en-US" altLang="vi-VN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tệp</a:t>
            </a:r>
            <a:r>
              <a:rPr lang="en-US" altLang="vi-VN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tin</a:t>
            </a:r>
          </a:p>
        </p:txBody>
      </p:sp>
      <p:sp>
        <p:nvSpPr>
          <p:cNvPr id="13" name="Text Box 343">
            <a:extLst>
              <a:ext uri="{FF2B5EF4-FFF2-40B4-BE49-F238E27FC236}">
                <a16:creationId xmlns="" xmlns:a16="http://schemas.microsoft.com/office/drawing/2014/main" id="{5FAD4168-80AC-45D4-8B1D-453425430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454" y="5268020"/>
            <a:ext cx="3543300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vi-VN" sz="2800" b="1" i="1" dirty="0">
                <a:solidFill>
                  <a:srgbClr val="FF0000"/>
                </a:solidFill>
                <a:latin typeface="+mn-lt"/>
                <a:cs typeface="+mn-cs"/>
              </a:rPr>
              <a:t>  </a:t>
            </a:r>
            <a:r>
              <a:rPr lang="en-US" altLang="vi-VN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nháy</a:t>
            </a:r>
            <a:r>
              <a:rPr lang="en-US" altLang="vi-VN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đúp</a:t>
            </a:r>
            <a:r>
              <a:rPr lang="en-US" altLang="vi-VN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chuột</a:t>
            </a:r>
            <a:endParaRPr lang="en-US" altLang="vi-VN" b="1" i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0441" y="5381897"/>
            <a:ext cx="796468" cy="62798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8771">
        <p:circle/>
      </p:transition>
    </mc:Choice>
    <mc:Fallback xmlns="">
      <p:transition spd="slow" advTm="48771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595" y="1509091"/>
            <a:ext cx="6541672" cy="5261779"/>
          </a:xfrm>
          <a:prstGeom prst="rect">
            <a:avLst/>
          </a:prstGeom>
        </p:spPr>
      </p:pic>
      <p:sp>
        <p:nvSpPr>
          <p:cNvPr id="4" name="Text Box 343">
            <a:extLst>
              <a:ext uri="{FF2B5EF4-FFF2-40B4-BE49-F238E27FC236}">
                <a16:creationId xmlns="" xmlns:a16="http://schemas.microsoft.com/office/drawing/2014/main" id="{DA3A5B74-D5EE-47B1-80E3-E9DF7A535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255" y="340024"/>
            <a:ext cx="9475247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vi-VN" b="1" i="1" dirty="0">
                <a:cs typeface="Times New Roman" panose="02020603050405020304" pitchFamily="18" charset="0"/>
              </a:rPr>
              <a:t>b. </a:t>
            </a:r>
            <a:r>
              <a:rPr lang="en-US" altLang="vi-VN" b="1" i="1" dirty="0" err="1">
                <a:cs typeface="Times New Roman" panose="02020603050405020304" pitchFamily="18" charset="0"/>
              </a:rPr>
              <a:t>Quan</a:t>
            </a:r>
            <a:r>
              <a:rPr lang="en-US" altLang="vi-VN" b="1" i="1" dirty="0"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cs typeface="Times New Roman" panose="02020603050405020304" pitchFamily="18" charset="0"/>
              </a:rPr>
              <a:t>sát</a:t>
            </a:r>
            <a:r>
              <a:rPr lang="en-US" altLang="vi-VN" b="1" i="1" dirty="0"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cs typeface="Times New Roman" panose="02020603050405020304" pitchFamily="18" charset="0"/>
              </a:rPr>
              <a:t>hình</a:t>
            </a:r>
            <a:r>
              <a:rPr lang="en-US" altLang="vi-VN" b="1" i="1" dirty="0">
                <a:cs typeface="Times New Roman" panose="02020603050405020304" pitchFamily="18" charset="0"/>
              </a:rPr>
              <a:t>, </a:t>
            </a:r>
            <a:r>
              <a:rPr lang="en-US" altLang="vi-VN" b="1" i="1" err="1">
                <a:cs typeface="Times New Roman" panose="02020603050405020304" pitchFamily="18" charset="0"/>
              </a:rPr>
              <a:t>điền</a:t>
            </a:r>
            <a:r>
              <a:rPr lang="en-US" altLang="vi-VN" b="1" i="1">
                <a:cs typeface="Times New Roman" panose="02020603050405020304" pitchFamily="18" charset="0"/>
              </a:rPr>
              <a:t> </a:t>
            </a:r>
            <a:r>
              <a:rPr lang="en-US" altLang="vi-VN" b="1" i="1" smtClean="0">
                <a:cs typeface="Times New Roman" panose="02020603050405020304" pitchFamily="18" charset="0"/>
              </a:rPr>
              <a:t>từ, cụm từ thích hợp vào chỗ chấm (…) rồi trả lời câu hỏi.</a:t>
            </a:r>
            <a:endParaRPr lang="en-US" altLang="vi-VN" b="1" i="1" dirty="0">
              <a:cs typeface="Times New Roman" panose="02020603050405020304" pitchFamily="18" charset="0"/>
            </a:endParaRPr>
          </a:p>
        </p:txBody>
      </p:sp>
      <p:sp>
        <p:nvSpPr>
          <p:cNvPr id="5" name="Text Box 343">
            <a:extLst>
              <a:ext uri="{FF2B5EF4-FFF2-40B4-BE49-F238E27FC236}">
                <a16:creationId xmlns="" xmlns:a16="http://schemas.microsoft.com/office/drawing/2014/main" id="{619AC25D-4303-4D43-867C-A48D8FB83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6472" y="2186355"/>
            <a:ext cx="3301472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vi-VN" b="1" i="1" smtClean="0">
                <a:solidFill>
                  <a:srgbClr val="FF6600"/>
                </a:solidFill>
                <a:cs typeface="Times New Roman" panose="02020603050405020304" pitchFamily="18" charset="0"/>
              </a:rPr>
              <a:t> các thư </a:t>
            </a:r>
            <a:r>
              <a:rPr lang="en-US" altLang="vi-VN" b="1" i="1" dirty="0" err="1">
                <a:solidFill>
                  <a:srgbClr val="FF6600"/>
                </a:solidFill>
                <a:cs typeface="Times New Roman" panose="02020603050405020304" pitchFamily="18" charset="0"/>
              </a:rPr>
              <a:t>mục</a:t>
            </a:r>
            <a:r>
              <a:rPr lang="en-US" altLang="vi-VN" b="1" i="1" dirty="0">
                <a:solidFill>
                  <a:srgbClr val="FF6600"/>
                </a:solidFill>
                <a:cs typeface="Times New Roman" panose="02020603050405020304" pitchFamily="18" charset="0"/>
              </a:rPr>
              <a:t> con</a:t>
            </a:r>
          </a:p>
        </p:txBody>
      </p:sp>
      <p:sp>
        <p:nvSpPr>
          <p:cNvPr id="6" name="Text Box 343">
            <a:extLst>
              <a:ext uri="{FF2B5EF4-FFF2-40B4-BE49-F238E27FC236}">
                <a16:creationId xmlns="" xmlns:a16="http://schemas.microsoft.com/office/drawing/2014/main" id="{5330D8EE-0EB6-4A10-8DAE-6DEA3A984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1841" y="3404428"/>
            <a:ext cx="2511322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vi-VN" b="1" i="1">
                <a:solidFill>
                  <a:srgbClr val="FF33CC"/>
                </a:solidFill>
                <a:cs typeface="Times New Roman" panose="02020603050405020304" pitchFamily="18" charset="0"/>
              </a:rPr>
              <a:t>c</a:t>
            </a:r>
            <a:r>
              <a:rPr lang="en-US" altLang="vi-VN" b="1" i="1" smtClean="0">
                <a:solidFill>
                  <a:srgbClr val="FF33CC"/>
                </a:solidFill>
                <a:cs typeface="Times New Roman" panose="02020603050405020304" pitchFamily="18" charset="0"/>
              </a:rPr>
              <a:t>ác tệp </a:t>
            </a:r>
            <a:r>
              <a:rPr lang="en-US" altLang="vi-VN" b="1" i="1" dirty="0">
                <a:solidFill>
                  <a:srgbClr val="FF33CC"/>
                </a:solidFill>
                <a:cs typeface="Times New Roman" panose="02020603050405020304" pitchFamily="18" charset="0"/>
              </a:rPr>
              <a:t>tin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F8A358E-B7FE-45A1-8730-84A29657A800}"/>
              </a:ext>
            </a:extLst>
          </p:cNvPr>
          <p:cNvSpPr/>
          <p:nvPr/>
        </p:nvSpPr>
        <p:spPr>
          <a:xfrm>
            <a:off x="3843542" y="2115516"/>
            <a:ext cx="1996063" cy="8755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19B7B331-9286-4072-A57A-260CFAB28124}"/>
              </a:ext>
            </a:extLst>
          </p:cNvPr>
          <p:cNvSpPr/>
          <p:nvPr/>
        </p:nvSpPr>
        <p:spPr>
          <a:xfrm>
            <a:off x="3843542" y="3055189"/>
            <a:ext cx="1996064" cy="14025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AD30A94B-7B22-42BB-8AD0-78C465D811CD}"/>
              </a:ext>
            </a:extLst>
          </p:cNvPr>
          <p:cNvCxnSpPr>
            <a:cxnSpLocks/>
          </p:cNvCxnSpPr>
          <p:nvPr/>
        </p:nvCxnSpPr>
        <p:spPr>
          <a:xfrm flipH="1" flipV="1">
            <a:off x="5839606" y="2622342"/>
            <a:ext cx="2646868" cy="3389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2AA17527-08E1-4349-B233-9967EFAAE57B}"/>
              </a:ext>
            </a:extLst>
          </p:cNvPr>
          <p:cNvCxnSpPr>
            <a:cxnSpLocks/>
            <a:stCxn id="18" idx="1"/>
          </p:cNvCxnSpPr>
          <p:nvPr/>
        </p:nvCxnSpPr>
        <p:spPr>
          <a:xfrm flipH="1" flipV="1">
            <a:off x="5832216" y="3671654"/>
            <a:ext cx="2654258" cy="348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D9C39230-FFBB-475B-BAE4-7E4D44542CE3}"/>
              </a:ext>
            </a:extLst>
          </p:cNvPr>
          <p:cNvSpPr/>
          <p:nvPr/>
        </p:nvSpPr>
        <p:spPr>
          <a:xfrm>
            <a:off x="8486473" y="2282136"/>
            <a:ext cx="3179189" cy="599930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9B36BF69-C32D-4FEA-85B2-C64B6245E648}"/>
              </a:ext>
            </a:extLst>
          </p:cNvPr>
          <p:cNvSpPr/>
          <p:nvPr/>
        </p:nvSpPr>
        <p:spPr>
          <a:xfrm>
            <a:off x="8486474" y="3406501"/>
            <a:ext cx="3179188" cy="599930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768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0747">
        <p:circle/>
      </p:transition>
    </mc:Choice>
    <mc:Fallback xmlns="">
      <p:transition spd="slow" advTm="20747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 animBg="1"/>
      <p:bldP spid="12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54A616EC-5478-4E6E-9D68-3E42C233DAF3}"/>
              </a:ext>
            </a:extLst>
          </p:cNvPr>
          <p:cNvSpPr txBox="1">
            <a:spLocks/>
          </p:cNvSpPr>
          <p:nvPr/>
        </p:nvSpPr>
        <p:spPr>
          <a:xfrm>
            <a:off x="507571" y="281945"/>
            <a:ext cx="11241405" cy="4768520"/>
          </a:xfrm>
          <a:prstGeom prst="rect">
            <a:avLst/>
          </a:prstGeom>
        </p:spPr>
        <p:txBody>
          <a:bodyPr/>
          <a:lstStyle>
            <a:lvl1pPr marL="228029" indent="-228029" algn="l" defTabSz="912114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279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086" indent="-228029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23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0143" indent="-228029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9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6200" indent="-228029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2257" indent="-228029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8314" indent="-228029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4371" indent="-228029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0428" indent="-228029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6485" indent="-228029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7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en-US" altLang="en-US" dirty="0">
                <a:solidFill>
                  <a:srgbClr val="0000CC"/>
                </a:solidFill>
              </a:rPr>
              <a:t>-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</a:t>
            </a:r>
          </a:p>
          <a:p>
            <a:pPr marL="0" indent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…………………………………………………………………..</a:t>
            </a:r>
          </a:p>
          <a:p>
            <a:pPr marL="0" indent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…………………………..............................................................</a:t>
            </a:r>
          </a:p>
          <a:p>
            <a:pPr marL="0" indent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…………………………………………………………………..</a:t>
            </a:r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EB5AC81A-64DC-46CB-B4A8-9FE25BF121A2}"/>
              </a:ext>
            </a:extLst>
          </p:cNvPr>
          <p:cNvSpPr txBox="1">
            <a:spLocks/>
          </p:cNvSpPr>
          <p:nvPr/>
        </p:nvSpPr>
        <p:spPr bwMode="auto">
          <a:xfrm>
            <a:off x="595080" y="4312513"/>
            <a:ext cx="10524740" cy="5556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defRPr/>
            </a:pP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Bai2ve.bmp, Bai1Trchieu.pptx, Bai2TrChieu.pptx</a:t>
            </a:r>
          </a:p>
        </p:txBody>
      </p:sp>
      <p:sp>
        <p:nvSpPr>
          <p:cNvPr id="6" name="Title 4">
            <a:extLst>
              <a:ext uri="{FF2B5EF4-FFF2-40B4-BE49-F238E27FC236}">
                <a16:creationId xmlns="" xmlns:a16="http://schemas.microsoft.com/office/drawing/2014/main" id="{86905A41-9A33-44BC-854D-028BDD7FB9C4}"/>
              </a:ext>
            </a:extLst>
          </p:cNvPr>
          <p:cNvSpPr txBox="1">
            <a:spLocks/>
          </p:cNvSpPr>
          <p:nvPr/>
        </p:nvSpPr>
        <p:spPr bwMode="auto">
          <a:xfrm>
            <a:off x="180711" y="1257459"/>
            <a:ext cx="5793698" cy="49699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defRPr/>
            </a:pP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KHIEM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="" xmlns:a16="http://schemas.microsoft.com/office/drawing/2014/main" id="{81272836-98DC-41BD-B1BE-494209F87ECC}"/>
              </a:ext>
            </a:extLst>
          </p:cNvPr>
          <p:cNvSpPr txBox="1">
            <a:spLocks/>
          </p:cNvSpPr>
          <p:nvPr/>
        </p:nvSpPr>
        <p:spPr>
          <a:xfrm>
            <a:off x="733304" y="3318592"/>
            <a:ext cx="8229600" cy="352425"/>
          </a:xfrm>
          <a:prstGeom prst="rect">
            <a:avLst/>
          </a:prstGeom>
        </p:spPr>
        <p:txBody>
          <a:bodyPr/>
          <a:lstStyle>
            <a:lvl1pPr algn="l" defTabSz="9121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8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lang="en-US" alt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SoanThao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TrinhChieu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833EFEF-ED8F-45EA-952C-CA0742E87DFD}"/>
              </a:ext>
            </a:extLst>
          </p:cNvPr>
          <p:cNvSpPr txBox="1"/>
          <p:nvPr/>
        </p:nvSpPr>
        <p:spPr>
          <a:xfrm>
            <a:off x="733304" y="5441204"/>
            <a:ext cx="9038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Bai1SoanThao.docx, Bai2SoanThao.docx</a:t>
            </a:r>
            <a:endParaRPr lang="en-S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430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4261">
        <p:circle/>
      </p:transition>
    </mc:Choice>
    <mc:Fallback xmlns="">
      <p:transition spd="slow" advTm="24261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TOPICA\AppData\Local\Temp\SNAGHTMLa4f90f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692" y="898068"/>
            <a:ext cx="7772400" cy="527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43">
            <a:extLst>
              <a:ext uri="{FF2B5EF4-FFF2-40B4-BE49-F238E27FC236}">
                <a16:creationId xmlns="" xmlns:a16="http://schemas.microsoft.com/office/drawing/2014/main" id="{7AE0550A-670F-4A5E-B1F1-93E370253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022" y="289133"/>
            <a:ext cx="913735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i="1"/>
              <a:t>c) Điền </a:t>
            </a:r>
            <a:r>
              <a:rPr lang="en-US" altLang="vi-VN" sz="2800" b="1" i="1" smtClean="0"/>
              <a:t>cụm từ thích hợp vào chỗ chấm (…)</a:t>
            </a:r>
            <a:endParaRPr lang="en-US" altLang="vi-VN" sz="2800" b="1" i="1"/>
          </a:p>
        </p:txBody>
      </p:sp>
      <p:sp>
        <p:nvSpPr>
          <p:cNvPr id="5" name="Text Box 343">
            <a:extLst>
              <a:ext uri="{FF2B5EF4-FFF2-40B4-BE49-F238E27FC236}">
                <a16:creationId xmlns="" xmlns:a16="http://schemas.microsoft.com/office/drawing/2014/main" id="{5FD16AD4-DF8A-47DE-A645-1C703E96D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5892" y="5429459"/>
            <a:ext cx="320608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000" b="1" i="1" dirty="0" err="1">
                <a:solidFill>
                  <a:srgbClr val="FF6600"/>
                </a:solidFill>
              </a:rPr>
              <a:t>Các</a:t>
            </a:r>
            <a:r>
              <a:rPr lang="en-US" altLang="vi-VN" sz="3000" b="1" i="1" dirty="0">
                <a:solidFill>
                  <a:srgbClr val="FF6600"/>
                </a:solidFill>
              </a:rPr>
              <a:t> ổ </a:t>
            </a:r>
            <a:r>
              <a:rPr lang="en-US" altLang="vi-VN" sz="3000" b="1" i="1" dirty="0" err="1">
                <a:solidFill>
                  <a:srgbClr val="FF6600"/>
                </a:solidFill>
              </a:rPr>
              <a:t>đĩa</a:t>
            </a:r>
            <a:endParaRPr lang="en-US" altLang="vi-VN" sz="3000" b="1" i="1" dirty="0">
              <a:solidFill>
                <a:srgbClr val="FF66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716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9712">
        <p:circle/>
      </p:transition>
    </mc:Choice>
    <mc:Fallback xmlns="">
      <p:transition spd="slow" advTm="1971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43">
            <a:extLst>
              <a:ext uri="{FF2B5EF4-FFF2-40B4-BE49-F238E27FC236}">
                <a16:creationId xmlns="" xmlns:a16="http://schemas.microsoft.com/office/drawing/2014/main" id="{7498D3A2-1649-4C32-9B63-30659BD20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00578"/>
            <a:ext cx="868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vi-VN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altLang="vi-VN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vi-VN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Computer</a:t>
            </a:r>
            <a:endParaRPr lang="en-US" altLang="vi-VN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343">
            <a:extLst>
              <a:ext uri="{FF2B5EF4-FFF2-40B4-BE49-F238E27FC236}">
                <a16:creationId xmlns="" xmlns:a16="http://schemas.microsoft.com/office/drawing/2014/main" id="{CBC92812-A9AE-4E6F-BF0C-6B1764EBC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62" y="970860"/>
            <a:ext cx="115395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latin typeface="Times" panose="02020603050405020304" pitchFamily="18" charset="0"/>
                <a:cs typeface="Times" panose="02020603050405020304" pitchFamily="18" charset="0"/>
              </a:rPr>
              <a:t>a) </a:t>
            </a:r>
            <a:r>
              <a:rPr lang="en-US" altLang="vi-VN" sz="3200" b="1" dirty="0" err="1">
                <a:latin typeface="Times" panose="02020603050405020304" pitchFamily="18" charset="0"/>
                <a:cs typeface="Times" panose="02020603050405020304" pitchFamily="18" charset="0"/>
              </a:rPr>
              <a:t>Khởi</a:t>
            </a:r>
            <a:r>
              <a:rPr lang="en-US" altLang="vi-VN" sz="3200" b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2050" name="Picture 2" descr="C:\Users\TOPICA\AppData\Local\Temp\SNAGHTMLa494f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55634"/>
            <a:ext cx="7699955" cy="5302365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676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103">
        <p:circle/>
      </p:transition>
    </mc:Choice>
    <mc:Fallback xmlns="">
      <p:transition spd="slow" advTm="10103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6&quot;/&gt;&lt;property id=&quot;20307&quot; value=&quot;256&quot;/&gt;&lt;/object&gt;&lt;object type=&quot;3&quot; unique_id=&quot;12209&quot;&gt;&lt;property id=&quot;20148&quot; value=&quot;5&quot;/&gt;&lt;property id=&quot;20300&quot; value=&quot;Slide 18&quot;/&gt;&lt;property id=&quot;20307&quot; value=&quot;258&quot;/&gt;&lt;/object&gt;&lt;object type=&quot;3&quot; unique_id=&quot;12421&quot;&gt;&lt;property id=&quot;20148&quot; value=&quot;5&quot;/&gt;&lt;property id=&quot;20300&quot; value=&quot;Slide 12&quot;/&gt;&lt;property id=&quot;20307&quot; value=&quot;260&quot;/&gt;&lt;/object&gt;&lt;object type=&quot;3&quot; unique_id=&quot;12516&quot;&gt;&lt;property id=&quot;20148&quot; value=&quot;5&quot;/&gt;&lt;property id=&quot;20300&quot; value=&quot;Slide 20&quot;/&gt;&lt;property id=&quot;20307&quot; value=&quot;263&quot;/&gt;&lt;/object&gt;&lt;object type=&quot;3&quot; unique_id=&quot;12594&quot;&gt;&lt;property id=&quot;20148&quot; value=&quot;5&quot;/&gt;&lt;property id=&quot;20300&quot; value=&quot;Slide 11&quot;/&gt;&lt;property id=&quot;20307&quot; value=&quot;266&quot;/&gt;&lt;/object&gt;&lt;object type=&quot;3&quot; unique_id=&quot;12595&quot;&gt;&lt;property id=&quot;20148&quot; value=&quot;5&quot;/&gt;&lt;property id=&quot;20300&quot; value=&quot;Slide 17&quot;/&gt;&lt;property id=&quot;20307&quot; value=&quot;269&quot;/&gt;&lt;/object&gt;&lt;object type=&quot;3&quot; unique_id=&quot;13233&quot;&gt;&lt;property id=&quot;20148&quot; value=&quot;5&quot;/&gt;&lt;property id=&quot;20300&quot; value=&quot;Slide 2&quot;/&gt;&lt;property id=&quot;20307&quot; value=&quot;272&quot;/&gt;&lt;/object&gt;&lt;object type=&quot;3&quot; unique_id=&quot;13304&quot;&gt;&lt;property id=&quot;20148&quot; value=&quot;5&quot;/&gt;&lt;property id=&quot;20300&quot; value=&quot;Slide 3&quot;/&gt;&lt;property id=&quot;20307&quot; value=&quot;273&quot;/&gt;&lt;/object&gt;&lt;object type=&quot;3&quot; unique_id=&quot;13391&quot;&gt;&lt;property id=&quot;20148&quot; value=&quot;5&quot;/&gt;&lt;property id=&quot;20300&quot; value=&quot;Slide 4&quot;/&gt;&lt;property id=&quot;20307&quot; value=&quot;274&quot;/&gt;&lt;/object&gt;&lt;object type=&quot;3&quot; unique_id=&quot;13460&quot;&gt;&lt;property id=&quot;20148&quot; value=&quot;5&quot;/&gt;&lt;property id=&quot;20300&quot; value=&quot;Slide 5&quot;/&gt;&lt;property id=&quot;20307&quot; value=&quot;275&quot;/&gt;&lt;/object&gt;&lt;object type=&quot;3&quot; unique_id=&quot;13623&quot;&gt;&lt;property id=&quot;20148&quot; value=&quot;5&quot;/&gt;&lt;property id=&quot;20300&quot; value=&quot;Slide 8&quot;/&gt;&lt;property id=&quot;20307&quot; value=&quot;277&quot;/&gt;&lt;/object&gt;&lt;object type=&quot;3&quot; unique_id=&quot;13703&quot;&gt;&lt;property id=&quot;20148&quot; value=&quot;5&quot;/&gt;&lt;property id=&quot;20300&quot; value=&quot;Slide 10&quot;/&gt;&lt;property id=&quot;20307&quot; value=&quot;278&quot;/&gt;&lt;/object&gt;&lt;object type=&quot;3&quot; unique_id=&quot;13887&quot;&gt;&lt;property id=&quot;20148&quot; value=&quot;5&quot;/&gt;&lt;property id=&quot;20300&quot; value=&quot;Slide 13&quot;/&gt;&lt;property id=&quot;20307&quot; value=&quot;280&quot;/&gt;&lt;/object&gt;&lt;object type=&quot;3&quot; unique_id=&quot;14063&quot;&gt;&lt;property id=&quot;20148&quot; value=&quot;5&quot;/&gt;&lt;property id=&quot;20300&quot; value=&quot;Slide 16&quot;/&gt;&lt;property id=&quot;20307&quot; value=&quot;282&quot;/&gt;&lt;/object&gt;&lt;object type=&quot;3&quot; unique_id=&quot;14248&quot;&gt;&lt;property id=&quot;20148&quot; value=&quot;5&quot;/&gt;&lt;property id=&quot;20300&quot; value=&quot;Slide 21&quot;/&gt;&lt;property id=&quot;20307&quot; value=&quot;284&quot;/&gt;&lt;/object&gt;&lt;object type=&quot;3&quot; unique_id=&quot;14249&quot;&gt;&lt;property id=&quot;20148&quot; value=&quot;5&quot;/&gt;&lt;property id=&quot;20300&quot; value=&quot;Slide 22&quot;/&gt;&lt;property id=&quot;20307&quot; value=&quot;283&quot;/&gt;&lt;/object&gt;&lt;object type=&quot;3&quot; unique_id=&quot;14298&quot;&gt;&lt;property id=&quot;20148&quot; value=&quot;5&quot;/&gt;&lt;property id=&quot;20300&quot; value=&quot;Slide 1&quot;/&gt;&lt;property id=&quot;20307&quot; value=&quot;294&quot;/&gt;&lt;/object&gt;&lt;object type=&quot;3&quot; unique_id=&quot;14299&quot;&gt;&lt;property id=&quot;20148&quot; value=&quot;5&quot;/&gt;&lt;property id=&quot;20300&quot; value=&quot;Slide 7&quot;/&gt;&lt;property id=&quot;20307&quot; value=&quot;287&quot;/&gt;&lt;/object&gt;&lt;object type=&quot;3&quot; unique_id=&quot;14300&quot;&gt;&lt;property id=&quot;20148&quot; value=&quot;5&quot;/&gt;&lt;property id=&quot;20300&quot; value=&quot;Slide 9&quot;/&gt;&lt;property id=&quot;20307&quot; value=&quot;288&quot;/&gt;&lt;/object&gt;&lt;object type=&quot;3&quot; unique_id=&quot;14301&quot;&gt;&lt;property id=&quot;20148&quot; value=&quot;5&quot;/&gt;&lt;property id=&quot;20300&quot; value=&quot;Slide 14&quot;/&gt;&lt;property id=&quot;20307&quot; value=&quot;289&quot;/&gt;&lt;/object&gt;&lt;object type=&quot;3&quot; unique_id=&quot;14302&quot;&gt;&lt;property id=&quot;20148&quot; value=&quot;5&quot;/&gt;&lt;property id=&quot;20300&quot; value=&quot;Slide 15&quot;/&gt;&lt;property id=&quot;20307&quot; value=&quot;290&quot;/&gt;&lt;/object&gt;&lt;object type=&quot;3&quot; unique_id=&quot;14303&quot;&gt;&lt;property id=&quot;20148&quot; value=&quot;5&quot;/&gt;&lt;property id=&quot;20300&quot; value=&quot;Slide 19&quot;/&gt;&lt;property id=&quot;20307&quot; value=&quot;293&quot;/&gt;&lt;/object&gt;&lt;object type=&quot;3&quot; unique_id=&quot;14304&quot;&gt;&lt;property id=&quot;20148&quot; value=&quot;5&quot;/&gt;&lt;property id=&quot;20300&quot; value=&quot;Slide 23&quot;/&gt;&lt;property id=&quot;20307&quot; value=&quot;292&quot;/&gt;&lt;/object&gt;&lt;object type=&quot;3&quot; unique_id=&quot;14305&quot;&gt;&lt;property id=&quot;20148&quot; value=&quot;5&quot;/&gt;&lt;property id=&quot;20300&quot; value=&quot;Slide 24&quot;/&gt;&lt;property id=&quot;20307&quot; value=&quot;291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3.5|0.9|0.9|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2.2|3.9|7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2|6|2.7|3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2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5|2.2|7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6|8.7|1.6|4.7|3.1|1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5.9|2.8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1449</TotalTime>
  <Words>758</Words>
  <Application>Microsoft Office PowerPoint</Application>
  <PresentationFormat>Custom</PresentationFormat>
  <Paragraphs>70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Chuẩn bị tiết 2: 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ADMIN</dc:creator>
  <dc:description>9Slide.vn</dc:description>
  <cp:lastModifiedBy>Admin</cp:lastModifiedBy>
  <cp:revision>211</cp:revision>
  <dcterms:created xsi:type="dcterms:W3CDTF">2018-09-13T07:57:24Z</dcterms:created>
  <dcterms:modified xsi:type="dcterms:W3CDTF">2022-09-20T16:42:13Z</dcterms:modified>
  <cp:category>9Slide.vn</cp:category>
</cp:coreProperties>
</file>