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09" r:id="rId5"/>
    <p:sldId id="310" r:id="rId6"/>
    <p:sldId id="332" r:id="rId7"/>
    <p:sldId id="312" r:id="rId8"/>
    <p:sldId id="314" r:id="rId9"/>
    <p:sldId id="337" r:id="rId10"/>
    <p:sldId id="315" r:id="rId11"/>
    <p:sldId id="318" r:id="rId12"/>
    <p:sldId id="367" r:id="rId13"/>
    <p:sldId id="366" r:id="rId14"/>
    <p:sldId id="320" r:id="rId15"/>
    <p:sldId id="323" r:id="rId16"/>
    <p:sldId id="324" r:id="rId17"/>
    <p:sldId id="325" r:id="rId18"/>
    <p:sldId id="334" r:id="rId19"/>
    <p:sldId id="326" r:id="rId20"/>
    <p:sldId id="356" r:id="rId21"/>
    <p:sldId id="327" r:id="rId22"/>
    <p:sldId id="336" r:id="rId23"/>
    <p:sldId id="319" r:id="rId24"/>
    <p:sldId id="328" r:id="rId25"/>
    <p:sldId id="365" r:id="rId26"/>
    <p:sldId id="330" r:id="rId27"/>
  </p:sldIdLst>
  <p:sldSz cx="9144000" cy="5143500" type="screen16x9"/>
  <p:notesSz cx="6858000" cy="9144000"/>
  <p:embeddedFontLst>
    <p:embeddedFont>
      <p:font typeface="Jua" charset="-127"/>
      <p:regular r:id="rId31"/>
    </p:embeddedFont>
    <p:embeddedFont>
      <p:font typeface="Quicksand Light"/>
      <p:regular r:id="rId32"/>
    </p:embeddedFont>
    <p:embeddedFont>
      <p:font typeface="Quicksand"/>
      <p:regular r:id="rId33"/>
      <p:bold r:id="rId34"/>
    </p:embeddedFont>
    <p:embeddedFont>
      <p:font typeface="Tahoma" panose="020B060403050404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2"/>
    <a:srgbClr val="FEC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400"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/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/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-GB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</a:t>
            </a:r>
            <a:r>
              <a:rPr lang="en-GB" sz="12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-GB" sz="120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126" y="4476750"/>
            <a:ext cx="1200150" cy="20955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51" y="4476750"/>
            <a:ext cx="5479425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426" y="4476750"/>
            <a:ext cx="407023" cy="20955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7405" y="771525"/>
            <a:ext cx="7056755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1403350" y="698500"/>
            <a:ext cx="5600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x vào các ý em cho là đúng</a:t>
            </a:r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71550" y="1130935"/>
            <a:ext cx="73888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tách các từ gồm 2 tiếng thành 2 từ, nghĩa của mỗi từ có quan hệ như thế nào với nghĩa của từ ban đầu?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619250" y="1923415"/>
            <a:ext cx="6700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ả 2 từ cùng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619250" y="2498725"/>
            <a:ext cx="6734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 1 từ mang nét nghĩa của từ ban đầu và 1 từ không mang nét nghĩa của từ ban đầu nhưng cũng không rõ nghĩa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619250" y="3362960"/>
            <a:ext cx="6473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 2 từ cùng không mang nét nghĩa của từ ban đầu</a:t>
            </a:r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vi-VN" altLang="en-US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1259840" y="1995805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1259840" y="2571750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266825" y="3363595"/>
            <a:ext cx="352425" cy="30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282700" y="2583815"/>
            <a:ext cx="336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x</a:t>
            </a:r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827405" y="627380"/>
            <a:ext cx="71240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>
                <a:solidFill>
                  <a:srgbClr val="FF0000"/>
                </a:solidFill>
              </a:rPr>
              <a:t>Muốn xác định 1 từ có là từ phức không ta làm như sau:</a:t>
            </a:r>
            <a:endParaRPr lang="vi-VN" altLang="en-US" sz="2400">
              <a:solidFill>
                <a:srgbClr val="FF0000"/>
              </a:solidFill>
            </a:endParaRPr>
          </a:p>
          <a:p>
            <a:r>
              <a:rPr lang="vi-VN" altLang="en-US" sz="2400">
                <a:solidFill>
                  <a:srgbClr val="FF0000"/>
                </a:solidFill>
              </a:rPr>
              <a:t>- B1: Xác định nghĩa của từ đó</a:t>
            </a:r>
            <a:endParaRPr lang="vi-VN" altLang="en-US" sz="2400">
              <a:solidFill>
                <a:srgbClr val="FF0000"/>
              </a:solidFill>
            </a:endParaRPr>
          </a:p>
          <a:p>
            <a:r>
              <a:rPr lang="vi-VN" altLang="en-US" sz="2400">
                <a:solidFill>
                  <a:srgbClr val="FF0000"/>
                </a:solidFill>
              </a:rPr>
              <a:t>- B2: Xác định nghĩa của từng từ tạo nên từ phức đó xem có từ nào mang nét nghĩa của từ phức đó  không? </a:t>
            </a:r>
            <a:endParaRPr lang="vi-VN" altLang="en-US" sz="240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55650" y="3075940"/>
            <a:ext cx="74733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VD:</a:t>
            </a:r>
            <a:endParaRPr lang="en-US" sz="1800"/>
          </a:p>
          <a:p>
            <a:r>
              <a:rPr lang="en-US" sz="1800"/>
              <a:t> </a:t>
            </a:r>
            <a:r>
              <a:rPr lang="vi-VN" altLang="en-US" sz="1800"/>
              <a:t>+ </a:t>
            </a:r>
            <a:r>
              <a:rPr lang="en-US" sz="1800" b="1"/>
              <a:t>Tắm rửa</a:t>
            </a:r>
            <a:r>
              <a:rPr lang="en-US" sz="1800"/>
              <a:t> là từ phức vì tắm, rửa đều mang nghĩa của từ</a:t>
            </a:r>
            <a:endParaRPr lang="en-US" sz="1800"/>
          </a:p>
          <a:p>
            <a:r>
              <a:rPr lang="vi-VN" altLang="en-US" sz="1800"/>
              <a:t>---&gt; T</a:t>
            </a:r>
            <a:r>
              <a:rPr lang="en-US" sz="1800"/>
              <a:t>ắm rửa là làm sạch cơ thể</a:t>
            </a:r>
            <a:endParaRPr lang="en-US" sz="1800"/>
          </a:p>
          <a:p>
            <a:r>
              <a:rPr lang="vi-VN" altLang="en-US" sz="1800"/>
              <a:t>+ </a:t>
            </a:r>
            <a:r>
              <a:rPr lang="en-US" sz="1800" b="1"/>
              <a:t>Tắm ăn</a:t>
            </a:r>
            <a:r>
              <a:rPr lang="en-US" sz="1800"/>
              <a:t> không là từ phức vì khi</a:t>
            </a:r>
            <a:r>
              <a:rPr lang="en-US" sz="1800" b="1"/>
              <a:t> tách </a:t>
            </a:r>
            <a:r>
              <a:rPr lang="en-US" sz="1800"/>
              <a:t>ra cả </a:t>
            </a:r>
            <a:r>
              <a:rPr lang="en-US" sz="1800" b="1">
                <a:solidFill>
                  <a:schemeClr val="accent3">
                    <a:lumMod val="50000"/>
                  </a:schemeClr>
                </a:solidFill>
              </a:rPr>
              <a:t>2 từ đều có nghĩa</a:t>
            </a:r>
            <a:r>
              <a:rPr lang="en-US" sz="18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/>
              <a:t>nhưng</a:t>
            </a:r>
            <a:r>
              <a:rPr lang="en-US" sz="1800"/>
              <a:t> </a:t>
            </a:r>
            <a:r>
              <a:rPr lang="en-US" sz="1800">
                <a:solidFill>
                  <a:schemeClr val="accent3">
                    <a:lumMod val="50000"/>
                  </a:schemeClr>
                </a:solidFill>
              </a:rPr>
              <a:t>tắm mang nghĩa của từ tắm rửa</a:t>
            </a:r>
            <a:r>
              <a:rPr lang="en-US" sz="1800"/>
              <a:t> nhưng </a:t>
            </a:r>
            <a:r>
              <a:rPr lang="en-US" sz="1800">
                <a:solidFill>
                  <a:schemeClr val="accent3">
                    <a:lumMod val="50000"/>
                  </a:schemeClr>
                </a:solidFill>
              </a:rPr>
              <a:t>ăn không mang nghĩa của từ tắm rửa.</a:t>
            </a:r>
            <a:endParaRPr lang="en-US" sz="180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1617980"/>
            <a:ext cx="48634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310" y="364819"/>
            <a:ext cx="7393305" cy="1060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50" y="2082785"/>
            <a:ext cx="8343900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Cho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1800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0035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2910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43450" y="2856073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273512" y="2845682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288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433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86150" y="3228717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29200" y="3228718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159673" y="3220000"/>
            <a:ext cx="114300" cy="327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321544" y="1728461"/>
            <a:ext cx="3660871" cy="1585079"/>
          </a:xfrm>
          <a:prstGeom prst="cloudCallout">
            <a:avLst>
              <a:gd name="adj1" fmla="val -49305"/>
              <a:gd name="adj2" fmla="val 955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756410" y="768985"/>
            <a:ext cx="5554980" cy="705485"/>
          </a:xfrm>
          <a:prstGeom prst="flowChartAlternateProcess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/</a:t>
            </a:r>
            <a:endParaRPr 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/</a:t>
            </a:r>
            <a:endParaRPr 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2381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endParaRPr lang="en-US" sz="21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5268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endParaRPr lang="en-US" sz="21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39101" y="2547568"/>
            <a:ext cx="773975" cy="382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1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321544" y="1714850"/>
            <a:ext cx="3701141" cy="1665436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94858" y="2435211"/>
            <a:ext cx="1435821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1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85590" y="2434590"/>
            <a:ext cx="1775460" cy="382270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1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28360" y="2499204"/>
            <a:ext cx="1371602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1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37836" y="3141443"/>
            <a:ext cx="1319345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1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50051" y="3156681"/>
            <a:ext cx="1319345" cy="382089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100" b="1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6117" y="1199055"/>
          <a:ext cx="7063740" cy="2470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390"/>
                <a:gridCol w="3562350"/>
              </a:tblGrid>
              <a:tr h="503555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kern="120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100" b="1" i="0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1" i="0" kern="1200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66595"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  <a:p>
                      <a:endParaRPr lang="en-US" sz="105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0307" y="2106395"/>
            <a:ext cx="2300207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721" y="1877732"/>
            <a:ext cx="3127052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986568" y="1338836"/>
            <a:ext cx="3701141" cy="1833466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687709" y="1311675"/>
            <a:ext cx="3781376" cy="1833466"/>
          </a:xfrm>
          <a:prstGeom prst="cloudCallout">
            <a:avLst>
              <a:gd name="adj1" fmla="val 53067"/>
              <a:gd name="adj2" fmla="val 794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bldLvl="0" animBg="1"/>
      <p:bldP spid="5" grpId="1" bldLvl="0" animBg="1"/>
      <p:bldP spid="8" grpId="0" bldLvl="0" animBg="1"/>
      <p:bldP spid="8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2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76569" y="1013864"/>
            <a:ext cx="3640791" cy="32369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</a:t>
            </a:r>
            <a:r>
              <a:rPr lang="vi-VN" altLang="en-US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05311" y="1735570"/>
            <a:ext cx="4690841" cy="909754"/>
            <a:chOff x="4940415" y="2314093"/>
            <a:chExt cx="6254454" cy="1213006"/>
          </a:xfrm>
        </p:grpSpPr>
        <p:sp>
          <p:nvSpPr>
            <p:cNvPr id="4" name="Rectangle 3"/>
            <p:cNvSpPr/>
            <p:nvPr/>
          </p:nvSpPr>
          <p:spPr>
            <a:xfrm>
              <a:off x="6786283" y="2420506"/>
              <a:ext cx="4408586" cy="1106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vi-VN" sz="2400" b="1" i="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ăn, học, ngủ</a:t>
              </a:r>
              <a:r>
                <a:rPr lang="en-US" sz="2400" b="1" i="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endParaRPr lang="en-US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oogle Shape;205;p31"/>
            <p:cNvPicPr preferRelativeResize="0"/>
            <p:nvPr/>
          </p:nvPicPr>
          <p:blipFill>
            <a:blip r:embed="rId1">
              <a:alphaModFix amt="80000"/>
            </a:blip>
            <a:stretch>
              <a:fillRect/>
            </a:stretch>
          </p:blipFill>
          <p:spPr>
            <a:xfrm rot="9405722" flipH="1">
              <a:off x="4940415" y="2314093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3707759" y="2571159"/>
            <a:ext cx="4517023" cy="1198880"/>
            <a:chOff x="5017339" y="3217392"/>
            <a:chExt cx="6022697" cy="1598507"/>
          </a:xfrm>
        </p:grpSpPr>
        <p:sp>
          <p:nvSpPr>
            <p:cNvPr id="5" name="Rectangle 4"/>
            <p:cNvSpPr/>
            <p:nvPr/>
          </p:nvSpPr>
          <p:spPr>
            <a:xfrm>
              <a:off x="6786283" y="3217392"/>
              <a:ext cx="4253753" cy="1598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vi-VN" sz="24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: kinh nghiệm, sạch sẽ, nhà cửa…</a:t>
              </a:r>
              <a:endParaRPr lang="en-US" sz="2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oogle Shape;205;p31"/>
            <p:cNvPicPr preferRelativeResize="0"/>
            <p:nvPr/>
          </p:nvPicPr>
          <p:blipFill>
            <a:blip r:embed="rId1">
              <a:alphaModFix amt="80000"/>
            </a:blip>
            <a:stretch>
              <a:fillRect/>
            </a:stretch>
          </p:blipFill>
          <p:spPr>
            <a:xfrm rot="9405722" flipH="1">
              <a:off x="5017339" y="3489969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ounded Rectangular Callout 6"/>
          <p:cNvSpPr/>
          <p:nvPr/>
        </p:nvSpPr>
        <p:spPr>
          <a:xfrm>
            <a:off x="4265930" y="981075"/>
            <a:ext cx="3876040" cy="1891030"/>
          </a:xfrm>
          <a:prstGeom prst="wedgeRoundRectCallout">
            <a:avLst>
              <a:gd name="adj1" fmla="val -59105"/>
              <a:gd name="adj2" fmla="val 121667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2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2155" y="3579495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627380"/>
            <a:ext cx="762127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M: (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71324" y="1491643"/>
            <a:ext cx="7356021" cy="1822269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câu em có lưu ý gì?</a:t>
            </a:r>
            <a:endParaRPr lang="vi-VN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547767" y="1635918"/>
            <a:ext cx="5900057" cy="216625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ldLvl="0" animBg="1"/>
      <p:bldP spid="6" grpId="1" bldLvl="0" animBg="1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борник №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2089" y="0"/>
            <a:ext cx="6069806" cy="4991576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131820" y="1707674"/>
            <a:ext cx="2857024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en-US" sz="495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 dir="d"/>
      </p:transition>
    </mc:Choice>
    <mc:Fallback>
      <p:transition spd="slow">
        <p:cover dir="d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2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755650" y="1301115"/>
            <a:ext cx="453390" cy="63754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650" y="2632710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2155" y="3579495"/>
            <a:ext cx="453390" cy="60198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403" y="1884171"/>
            <a:ext cx="1543050" cy="714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635464" y="2249209"/>
            <a:ext cx="1053684" cy="5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6765" y="1866791"/>
            <a:ext cx="813089" cy="7143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4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75347" y="2247520"/>
            <a:ext cx="642884" cy="396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7633" y="819487"/>
            <a:ext cx="4082405" cy="553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 mấy loại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310" y="256788"/>
            <a:ext cx="4069416" cy="55308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57214" y="1912878"/>
            <a:ext cx="661341" cy="3113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47918" y="1413221"/>
            <a:ext cx="2324954" cy="7143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405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đơn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6898" y="2296090"/>
            <a:ext cx="2324954" cy="7143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405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  <a:endParaRPr lang="en-US" sz="4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25" grpId="0" bldLvl="0" animBg="1"/>
      <p:bldP spid="25" grpId="1" bldLvl="0" animBg="1"/>
      <p:bldP spid="26" grpId="0" bldLvl="0" animBg="1"/>
      <p:bldP spid="21" grpId="0" bldLvl="0" animBg="1"/>
      <p:bldP spid="2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1617980"/>
            <a:ext cx="48634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333500" y="646610"/>
            <a:ext cx="6711043" cy="193330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36914" y="646610"/>
            <a:ext cx="6607628" cy="1833699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483666" y="843279"/>
            <a:ext cx="5479598" cy="1539785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090930" y="915035"/>
            <a:ext cx="6961505" cy="3415030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2 tiếng.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3 tiếng.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2 từ thuộc loại từ  gồm 4 tiếng.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vốn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từ: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– Đoàn kết.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sz="1050" dirty="0" smtClean="0"/>
          </a:p>
          <a:p>
            <a:pPr marL="285750" indent="-285750" algn="ctr">
              <a:buFontTx/>
              <a:buChar char="-"/>
            </a:pPr>
            <a:endParaRPr lang="en-US" sz="10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bldLvl="0" animBg="1"/>
      <p:bldP spid="4" grpId="0" bldLvl="0" animBg="1"/>
      <p:bldP spid="4" grpId="1" bldLvl="0" animBg="1"/>
      <p:bldP spid="5" grpId="0" bldLvl="0" animBg="1"/>
      <p:bldP spid="5" grpId="1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85" y="-20320"/>
            <a:ext cx="9261475" cy="5194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611505" y="195739"/>
            <a:ext cx="4560570" cy="258175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lượng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60719" y="930389"/>
            <a:ext cx="1871255" cy="4996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60719" y="1886495"/>
            <a:ext cx="1871255" cy="499655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0719" y="2909753"/>
            <a:ext cx="1871255" cy="4996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899954" y="1430384"/>
            <a:ext cx="1763486" cy="827859"/>
          </a:xfrm>
          <a:prstGeom prst="wedgeRoundRectCallout">
            <a:avLst>
              <a:gd name="adj1" fmla="val 109166"/>
              <a:gd name="adj2" fmla="val -78015"/>
              <a:gd name="adj3" fmla="val 16667"/>
            </a:avLst>
          </a:prstGeom>
          <a:solidFill>
            <a:srgbClr val="FBE5D6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99954" y="2615839"/>
            <a:ext cx="1763486" cy="793568"/>
          </a:xfrm>
          <a:prstGeom prst="wedgeRoundRectCallout">
            <a:avLst>
              <a:gd name="adj1" fmla="val 111944"/>
              <a:gd name="adj2" fmla="val -101698"/>
              <a:gd name="adj3" fmla="val 16667"/>
            </a:avLst>
          </a:prstGeom>
          <a:solidFill>
            <a:srgbClr val="66FF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899954" y="3767003"/>
            <a:ext cx="1763486" cy="793568"/>
          </a:xfrm>
          <a:prstGeom prst="wedgeRoundRectCallout">
            <a:avLst>
              <a:gd name="adj1" fmla="val 115277"/>
              <a:gd name="adj2" fmla="val -102933"/>
              <a:gd name="adj3" fmla="val 16667"/>
            </a:avLst>
          </a:prstGeom>
          <a:solidFill>
            <a:srgbClr val="FFC00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1356995" y="699770"/>
            <a:ext cx="61417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22 tháng 9 năm 2021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547495" y="1707515"/>
            <a:ext cx="5904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đơn và từ phức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61953" y="389517"/>
            <a:ext cx="3791495" cy="5393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74308" y="1266418"/>
            <a:ext cx="7736840" cy="1076325"/>
            <a:chOff x="-8052" y="1484784"/>
            <a:chExt cx="9096965" cy="1435924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103" y="1484784"/>
              <a:ext cx="8410810" cy="14359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nên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0880" y="2789555"/>
            <a:ext cx="7705090" cy="549275"/>
            <a:chOff x="-8052" y="1836323"/>
            <a:chExt cx="8976506" cy="732846"/>
          </a:xfrm>
        </p:grpSpPr>
        <p:sp>
          <p:nvSpPr>
            <p:cNvPr id="13" name="Rectangle 12"/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25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674308" y="3723915"/>
            <a:ext cx="7728586" cy="748030"/>
            <a:chOff x="-8052" y="1749913"/>
            <a:chExt cx="9087257" cy="997945"/>
          </a:xfrm>
        </p:grpSpPr>
        <p:sp>
          <p:nvSpPr>
            <p:cNvPr id="16" name="Rectangle 15"/>
            <p:cNvSpPr/>
            <p:nvPr/>
          </p:nvSpPr>
          <p:spPr>
            <a:xfrm>
              <a:off x="687063" y="1749913"/>
              <a:ext cx="8392142" cy="997945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21420000">
            <a:off x="1960402" y="102406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6" name="Text Box 15"/>
          <p:cNvSpPr txBox="1"/>
          <p:nvPr/>
        </p:nvSpPr>
        <p:spPr>
          <a:xfrm rot="21420000">
            <a:off x="1856740" y="2032932"/>
            <a:ext cx="4863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115695" y="555625"/>
            <a:ext cx="5976620" cy="3168015"/>
          </a:xfrm>
          <a:prstGeom prst="cloud">
            <a:avLst/>
          </a:prstGeom>
          <a:solidFill>
            <a:srgbClr val="FFF5C2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xét</a:t>
            </a:r>
            <a:endParaRPr lang="vi-V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734daf8f10d9735e5e4aa7f78943f2fb"/>
          <p:cNvPicPr>
            <a:picLocks noGrp="1" noChangeAspect="1"/>
          </p:cNvPicPr>
          <p:nvPr>
            <p:ph idx="4294967295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3890" y="1491615"/>
            <a:ext cx="2485390" cy="341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9934" y="334067"/>
            <a:ext cx="3721475" cy="2776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 panose="020B0604020202020204"/>
              <a:buNone/>
              <a:defRPr/>
            </a:pPr>
            <a:r>
              <a:rPr lang="en-US" altLang="en-US" sz="21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1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1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1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1186" y="336331"/>
            <a:ext cx="3699642" cy="2799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về số lượng tiếng của các từ trong câu </a:t>
            </a:r>
            <a:r>
              <a:rPr lang="en-US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bên?</a:t>
            </a:r>
            <a:endParaRPr lang="en-US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en-US" sz="1600" smtClean="0">
                <a:solidFill>
                  <a:srgbClr val="FF0000"/>
                </a:solidFill>
              </a:rPr>
              <a:t>Có từ </a:t>
            </a:r>
            <a:r>
              <a:rPr lang="en-US" sz="1600" smtClean="0">
                <a:solidFill>
                  <a:srgbClr val="FF0000"/>
                </a:solidFill>
              </a:rPr>
              <a:t>1 tiếng, có từ 2 tiếng</a:t>
            </a:r>
            <a:r>
              <a:rPr lang="en-US" sz="1600" smtClean="0">
                <a:solidFill>
                  <a:srgbClr val="FF0000"/>
                </a:solidFill>
              </a:rPr>
              <a:t>. </a:t>
            </a:r>
            <a:endParaRPr lang="en-US" sz="1600" smtClean="0">
              <a:solidFill>
                <a:srgbClr val="FF0000"/>
              </a:solidFill>
            </a:endParaRPr>
          </a:p>
          <a:p>
            <a:r>
              <a:rPr lang="en-US" sz="1600" smtClean="0">
                <a:solidFill>
                  <a:schemeClr val="tx1"/>
                </a:solidFill>
              </a:rPr>
              <a:t>- Tiếng dùng để làm gì?</a:t>
            </a:r>
            <a:endParaRPr lang="en-US" sz="160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1600" smtClean="0">
                <a:solidFill>
                  <a:schemeClr val="tx1"/>
                </a:solidFill>
              </a:rPr>
              <a:t> Hãy chia các từ trên </a:t>
            </a:r>
            <a:r>
              <a:rPr lang="vi-VN" altLang="en-US" sz="1600" smtClean="0">
                <a:solidFill>
                  <a:schemeClr val="tx1"/>
                </a:solidFill>
              </a:rPr>
              <a:t>thành</a:t>
            </a:r>
            <a:r>
              <a:rPr lang="en-US" sz="1600" smtClean="0">
                <a:solidFill>
                  <a:schemeClr val="tx1"/>
                </a:solidFill>
              </a:rPr>
              <a:t> 2 loại: Từ có 1 tiếng và từ có 2 tiếng?</a:t>
            </a:r>
            <a:endParaRPr lang="en-US" sz="1600" smtClean="0">
              <a:solidFill>
                <a:schemeClr val="tx1"/>
              </a:solidFill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en-US" sz="1600" smtClean="0">
                <a:solidFill>
                  <a:srgbClr val="FF0000"/>
                </a:solidFill>
              </a:rPr>
              <a:t>Từ có 1 tiếng: nhờ, bạn, lại, có, chí, nhiều, năm, liền, hanh, là</a:t>
            </a:r>
            <a:endParaRPr lang="en-US" sz="1600" smtClean="0">
              <a:solidFill>
                <a:srgbClr val="FF0000"/>
              </a:solidFill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en-US" sz="1600" smtClean="0">
                <a:solidFill>
                  <a:srgbClr val="FF0000"/>
                </a:solidFill>
              </a:rPr>
              <a:t>Từ có 2 tiếng: giúp đỡ, học hành, học sinh, tiên tiến</a:t>
            </a:r>
            <a:endParaRPr lang="en-US" sz="1600" smtClean="0">
              <a:solidFill>
                <a:srgbClr val="FF0000"/>
              </a:solidFill>
            </a:endParaRPr>
          </a:p>
          <a:p>
            <a:r>
              <a:rPr lang="en-US" sz="1600" smtClean="0">
                <a:solidFill>
                  <a:schemeClr val="tx1"/>
                </a:solidFill>
              </a:rPr>
              <a:t>- Từ dùng đ</a:t>
            </a:r>
            <a:r>
              <a:rPr lang="vi-VN" altLang="en-US" sz="1600" smtClean="0">
                <a:solidFill>
                  <a:schemeClr val="tx1"/>
                </a:solidFill>
              </a:rPr>
              <a:t>ể</a:t>
            </a:r>
            <a:r>
              <a:rPr lang="en-US" sz="1600" smtClean="0">
                <a:solidFill>
                  <a:schemeClr val="tx1"/>
                </a:solidFill>
              </a:rPr>
              <a:t> làm gì?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7997" y="3783730"/>
            <a:ext cx="5318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Từ chỉ gồm có một tiếng gọi là </a:t>
            </a:r>
            <a:r>
              <a:rPr lang="en-US" sz="1600" b="1" smtClean="0">
                <a:solidFill>
                  <a:srgbClr val="FF0000"/>
                </a:solidFill>
              </a:rPr>
              <a:t>từ đơn</a:t>
            </a:r>
            <a:r>
              <a:rPr lang="en-US" sz="1600" b="1" smtClean="0">
                <a:solidFill>
                  <a:srgbClr val="002060"/>
                </a:solidFill>
              </a:rPr>
              <a:t>. Từ gồm hai</a:t>
            </a:r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6437" y="3783730"/>
            <a:ext cx="2377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Tiếng cấu tạo nên từ. </a:t>
            </a:r>
            <a:endParaRPr lang="en-US" sz="1600" b="1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2508" y="4088991"/>
            <a:ext cx="3130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hay nhiều tiếng gọi là </a:t>
            </a:r>
            <a:r>
              <a:rPr lang="en-US" sz="1600" b="1" smtClean="0">
                <a:solidFill>
                  <a:srgbClr val="FF0000"/>
                </a:solidFill>
              </a:rPr>
              <a:t>từ phức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3736" y="4477874"/>
            <a:ext cx="2371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Từ nào cũng có nghĩa 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03966" y="4467364"/>
            <a:ext cx="3349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</a:rPr>
              <a:t>và dùng để tạo nên câu</a:t>
            </a:r>
            <a:endParaRPr lang="en-US" sz="160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4703" y="3762688"/>
            <a:ext cx="7609490" cy="11981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5766" y="3247693"/>
            <a:ext cx="140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Ghi nhớ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8055" y="2070538"/>
            <a:ext cx="148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=&gt; Từ đơn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6924" y="2564524"/>
            <a:ext cx="148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=&gt; Từ phức</a:t>
            </a:r>
            <a:endParaRPr lang="en-US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075" y="1315302"/>
            <a:ext cx="5636401" cy="5067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7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1 số ví dụ về từ đơn và từ phức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4608</Words>
  <Application>WPS Presentation</Application>
  <PresentationFormat>On-screen Show (16:9)</PresentationFormat>
  <Paragraphs>245</Paragraphs>
  <Slides>24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SimSun</vt:lpstr>
      <vt:lpstr>Wingdings</vt:lpstr>
      <vt:lpstr>Arial</vt:lpstr>
      <vt:lpstr>Jua</vt:lpstr>
      <vt:lpstr>Quicksand Light</vt:lpstr>
      <vt:lpstr>Quicksand</vt:lpstr>
      <vt:lpstr>Times New Roman</vt:lpstr>
      <vt:lpstr>Tahoma</vt:lpstr>
      <vt:lpstr>Symbol</vt:lpstr>
      <vt:lpstr>Microsoft YaHei</vt:lpstr>
      <vt:lpstr>Arial Unicode MS</vt:lpstr>
      <vt:lpstr>Nature Activities Binder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Đinh Thu Hà</cp:lastModifiedBy>
  <cp:revision>13</cp:revision>
  <dcterms:created xsi:type="dcterms:W3CDTF">2021-09-14T09:50:00Z</dcterms:created>
  <dcterms:modified xsi:type="dcterms:W3CDTF">2021-09-23T10:27:23Z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CA15409601794417B1ADAE2D09CAC90E</vt:lpwstr>
  </property>
  <property fmtid="{D5CDD505-2E9C-101B-9397-08002B2CF9AE}" pid="3" name="KSOProductBuildVer">
    <vt:lpwstr>1033-11.2.0.10296</vt:lpwstr>
  </property>
</Properties>
</file>