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72" r:id="rId4"/>
    <p:sldId id="339" r:id="rId6"/>
    <p:sldId id="383" r:id="rId7"/>
    <p:sldId id="382" r:id="rId8"/>
    <p:sldId id="281" r:id="rId9"/>
    <p:sldId id="314" r:id="rId10"/>
    <p:sldId id="340" r:id="rId11"/>
    <p:sldId id="341" r:id="rId12"/>
    <p:sldId id="310" r:id="rId13"/>
    <p:sldId id="296" r:id="rId14"/>
    <p:sldId id="305" r:id="rId15"/>
    <p:sldId id="364" r:id="rId16"/>
    <p:sldId id="365" r:id="rId17"/>
    <p:sldId id="307" r:id="rId18"/>
    <p:sldId id="324" r:id="rId19"/>
    <p:sldId id="315" r:id="rId20"/>
    <p:sldId id="316" r:id="rId21"/>
    <p:sldId id="317" r:id="rId22"/>
    <p:sldId id="318" r:id="rId23"/>
    <p:sldId id="323" r:id="rId24"/>
    <p:sldId id="325" r:id="rId25"/>
    <p:sldId id="319" r:id="rId26"/>
    <p:sldId id="320" r:id="rId27"/>
    <p:sldId id="321" r:id="rId28"/>
    <p:sldId id="322" r:id="rId29"/>
    <p:sldId id="326" r:id="rId30"/>
    <p:sldId id="292" r:id="rId31"/>
    <p:sldId id="293" r:id="rId32"/>
    <p:sldId id="2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99FF99"/>
    <a:srgbClr val="CC99FF"/>
    <a:srgbClr val="99FF66"/>
    <a:srgbClr val="FF9999"/>
    <a:srgbClr val="66FFFF"/>
    <a:srgbClr val="FF5050"/>
    <a:srgbClr val="FF7C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0326" autoAdjust="0"/>
  </p:normalViewPr>
  <p:slideViewPr>
    <p:cSldViewPr snapToGrid="0">
      <p:cViewPr varScale="1">
        <p:scale>
          <a:sx n="73" d="100"/>
          <a:sy n="73" d="100"/>
        </p:scale>
        <p:origin x="-35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a:fillRect/>
          </a:stretch>
        </p:blipFill>
        <p:spPr>
          <a:xfrm>
            <a:off x="-330200" y="-249933"/>
            <a:ext cx="12981939" cy="7360173"/>
          </a:xfrm>
          <a:prstGeom prst="rect">
            <a:avLst/>
          </a:prstGeom>
          <a:noFill/>
          <a:ln>
            <a:noFill/>
          </a:ln>
        </p:spPr>
      </p:pic>
      <p:pic>
        <p:nvPicPr>
          <p:cNvPr id="38" name="Google Shape;38;p7"/>
          <p:cNvPicPr preferRelativeResize="0"/>
          <p:nvPr/>
        </p:nvPicPr>
        <p:blipFill rotWithShape="1">
          <a:blip r:embed="rId3"/>
          <a:srcRect t="29" b="29"/>
          <a:stretch>
            <a:fillRect/>
          </a:stretch>
        </p:blipFill>
        <p:spPr>
          <a:xfrm>
            <a:off x="339233" y="268151"/>
            <a:ext cx="11513531" cy="6321700"/>
          </a:xfrm>
          <a:prstGeom prst="rect">
            <a:avLst/>
          </a:prstGeom>
          <a:noFill/>
          <a:ln>
            <a:noFill/>
          </a:ln>
        </p:spPr>
      </p:pic>
      <p:sp>
        <p:nvSpPr>
          <p:cNvPr id="39" name="Google Shape;39;p7"/>
          <p:cNvSpPr txBox="1">
            <a:spLocks noGrp="1"/>
          </p:cNvSpPr>
          <p:nvPr>
            <p:ph type="body" idx="1"/>
          </p:nvPr>
        </p:nvSpPr>
        <p:spPr>
          <a:xfrm>
            <a:off x="1328500" y="2534033"/>
            <a:ext cx="3868800" cy="3027200"/>
          </a:xfrm>
          <a:prstGeom prst="rect">
            <a:avLst/>
          </a:prstGeom>
        </p:spPr>
        <p:txBody>
          <a:bodyPr spcFirstLastPara="1" wrap="square" lIns="91425" tIns="91425" rIns="91425" bIns="91425" anchor="t" anchorCtr="0">
            <a:noAutofit/>
          </a:bodyPr>
          <a:lstStyle>
            <a:lvl1pPr marL="609600" lvl="0" indent="-440055">
              <a:lnSpc>
                <a:spcPct val="100000"/>
              </a:lnSpc>
              <a:spcBef>
                <a:spcPts val="0"/>
              </a:spcBef>
              <a:spcAft>
                <a:spcPts val="0"/>
              </a:spcAft>
              <a:buClr>
                <a:schemeClr val="dk2"/>
              </a:buClr>
              <a:buSzPts val="1600"/>
              <a:buChar char="●"/>
              <a:defRPr sz="2135">
                <a:solidFill>
                  <a:schemeClr val="dk2"/>
                </a:solidFill>
              </a:defRPr>
            </a:lvl1pPr>
            <a:lvl2pPr marL="1219200" lvl="1" indent="-440055">
              <a:lnSpc>
                <a:spcPct val="100000"/>
              </a:lnSpc>
              <a:spcBef>
                <a:spcPts val="2135"/>
              </a:spcBef>
              <a:spcAft>
                <a:spcPts val="0"/>
              </a:spcAft>
              <a:buClr>
                <a:schemeClr val="dk2"/>
              </a:buClr>
              <a:buSzPts val="1600"/>
              <a:buChar char="○"/>
              <a:defRPr sz="2135">
                <a:solidFill>
                  <a:schemeClr val="dk2"/>
                </a:solidFill>
              </a:defRPr>
            </a:lvl2pPr>
            <a:lvl3pPr marL="1828800" lvl="2" indent="-440055">
              <a:lnSpc>
                <a:spcPct val="100000"/>
              </a:lnSpc>
              <a:spcBef>
                <a:spcPts val="2135"/>
              </a:spcBef>
              <a:spcAft>
                <a:spcPts val="0"/>
              </a:spcAft>
              <a:buClr>
                <a:schemeClr val="dk2"/>
              </a:buClr>
              <a:buSzPts val="1600"/>
              <a:buChar char="■"/>
              <a:defRPr sz="2135">
                <a:solidFill>
                  <a:schemeClr val="dk2"/>
                </a:solidFill>
              </a:defRPr>
            </a:lvl3pPr>
            <a:lvl4pPr marL="2438400" lvl="3" indent="-440055">
              <a:lnSpc>
                <a:spcPct val="100000"/>
              </a:lnSpc>
              <a:spcBef>
                <a:spcPts val="2135"/>
              </a:spcBef>
              <a:spcAft>
                <a:spcPts val="0"/>
              </a:spcAft>
              <a:buClr>
                <a:schemeClr val="dk2"/>
              </a:buClr>
              <a:buSzPts val="1600"/>
              <a:buChar char="●"/>
              <a:defRPr sz="2135">
                <a:solidFill>
                  <a:schemeClr val="dk2"/>
                </a:solidFill>
              </a:defRPr>
            </a:lvl4pPr>
            <a:lvl5pPr marL="3048000" lvl="4" indent="-440055">
              <a:lnSpc>
                <a:spcPct val="100000"/>
              </a:lnSpc>
              <a:spcBef>
                <a:spcPts val="2135"/>
              </a:spcBef>
              <a:spcAft>
                <a:spcPts val="0"/>
              </a:spcAft>
              <a:buClr>
                <a:schemeClr val="dk2"/>
              </a:buClr>
              <a:buSzPts val="1600"/>
              <a:buChar char="○"/>
              <a:defRPr sz="2135">
                <a:solidFill>
                  <a:schemeClr val="dk2"/>
                </a:solidFill>
              </a:defRPr>
            </a:lvl5pPr>
            <a:lvl6pPr marL="3657600" lvl="5" indent="-440055">
              <a:lnSpc>
                <a:spcPct val="100000"/>
              </a:lnSpc>
              <a:spcBef>
                <a:spcPts val="2135"/>
              </a:spcBef>
              <a:spcAft>
                <a:spcPts val="0"/>
              </a:spcAft>
              <a:buClr>
                <a:schemeClr val="dk2"/>
              </a:buClr>
              <a:buSzPts val="1600"/>
              <a:buChar char="■"/>
              <a:defRPr sz="2135">
                <a:solidFill>
                  <a:schemeClr val="dk2"/>
                </a:solidFill>
              </a:defRPr>
            </a:lvl6pPr>
            <a:lvl7pPr marL="4267200" lvl="6" indent="-440055">
              <a:lnSpc>
                <a:spcPct val="100000"/>
              </a:lnSpc>
              <a:spcBef>
                <a:spcPts val="2135"/>
              </a:spcBef>
              <a:spcAft>
                <a:spcPts val="0"/>
              </a:spcAft>
              <a:buClr>
                <a:schemeClr val="dk2"/>
              </a:buClr>
              <a:buSzPts val="1600"/>
              <a:buChar char="●"/>
              <a:defRPr sz="2135">
                <a:solidFill>
                  <a:schemeClr val="dk2"/>
                </a:solidFill>
              </a:defRPr>
            </a:lvl7pPr>
            <a:lvl8pPr marL="4876800" lvl="7" indent="-440055">
              <a:lnSpc>
                <a:spcPct val="100000"/>
              </a:lnSpc>
              <a:spcBef>
                <a:spcPts val="2135"/>
              </a:spcBef>
              <a:spcAft>
                <a:spcPts val="0"/>
              </a:spcAft>
              <a:buClr>
                <a:schemeClr val="dk2"/>
              </a:buClr>
              <a:buSzPts val="1600"/>
              <a:buChar char="○"/>
              <a:defRPr sz="2135">
                <a:solidFill>
                  <a:schemeClr val="dk2"/>
                </a:solidFill>
              </a:defRPr>
            </a:lvl8pPr>
            <a:lvl9pPr marL="5486400" lvl="8" indent="-440055">
              <a:lnSpc>
                <a:spcPct val="100000"/>
              </a:lnSpc>
              <a:spcBef>
                <a:spcPts val="2135"/>
              </a:spcBef>
              <a:spcAft>
                <a:spcPts val="2135"/>
              </a:spcAft>
              <a:buClr>
                <a:schemeClr val="dk2"/>
              </a:buClr>
              <a:buSzPts val="1600"/>
              <a:buChar char="■"/>
              <a:defRPr sz="2135">
                <a:solidFill>
                  <a:schemeClr val="dk2"/>
                </a:solidFill>
              </a:defRPr>
            </a:lvl9pPr>
          </a:lstStyle>
          <a:p/>
        </p:txBody>
      </p:sp>
      <p:sp>
        <p:nvSpPr>
          <p:cNvPr id="40" name="Google Shape;40;p7"/>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2"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800"/>
              <a:buNone/>
              <a:defRPr sz="143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121897" tIns="121897" rIns="121897" bIns="121897"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2" Type="http://schemas.openxmlformats.org/officeDocument/2006/relationships/theme" Target="../theme/theme2.xml"/><Relationship Id="rId21" Type="http://schemas.openxmlformats.org/officeDocument/2006/relationships/image" Target="../media/image5.png"/><Relationship Id="rId20" Type="http://schemas.openxmlformats.org/officeDocument/2006/relationships/image" Target="../media/image1.jpeg"/><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image" Target="../media/image9.png"/><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4.jpe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4.jpeg"/><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5.jpeg"/><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5.jpeg"/><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0.jpeg"/><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3.jpeg"/><Relationship Id="rId1"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0.jpeg"/><Relationship Id="rId1"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956639" y="83178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pic>
        <p:nvPicPr>
          <p:cNvPr id="3"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403417"/>
            <a:ext cx="6858000" cy="3135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7943" y="881467"/>
            <a:ext cx="10638971" cy="4278094"/>
          </a:xfrm>
          <a:prstGeom prst="rect">
            <a:avLst/>
          </a:prstGeom>
        </p:spPr>
        <p:txBody>
          <a:bodyPr wrap="square">
            <a:spAutoFit/>
          </a:bodyPr>
          <a:lstStyle/>
          <a:p>
            <a:pPr algn="just">
              <a:spcBef>
                <a:spcPct val="50000"/>
              </a:spcBef>
            </a:pPr>
            <a:r>
              <a:rPr lang="en-US" altLang="en-US" sz="3200" smtClean="0">
                <a:latin typeface="Times New Roman" panose="02020603050405020304" pitchFamily="18" charset="0"/>
                <a:cs typeface="Times New Roman" panose="02020603050405020304" pitchFamily="18" charset="0"/>
              </a:rPr>
              <a:t>Bài 1</a:t>
            </a:r>
            <a:r>
              <a:rPr lang="en-US" altLang="en-US" sz="3200">
                <a:latin typeface="Times New Roman" panose="02020603050405020304" pitchFamily="18" charset="0"/>
                <a:cs typeface="Times New Roman" panose="02020603050405020304" pitchFamily="18" charset="0"/>
              </a:rPr>
              <a:t>. So sánh hai từ ghép sau đây:</a:t>
            </a:r>
            <a:endParaRPr lang="en-US" altLang="en-US" sz="3200">
              <a:latin typeface="Times New Roman" panose="02020603050405020304" pitchFamily="18" charset="0"/>
              <a:cs typeface="Times New Roman" panose="02020603050405020304" pitchFamily="18" charset="0"/>
            </a:endParaRPr>
          </a:p>
          <a:p>
            <a:pPr algn="just">
              <a:spcBef>
                <a:spcPct val="50000"/>
              </a:spcBef>
            </a:pPr>
            <a:r>
              <a:rPr lang="en-US" altLang="en-US" sz="3200">
                <a:latin typeface="Times New Roman" panose="02020603050405020304" pitchFamily="18" charset="0"/>
                <a:cs typeface="Times New Roman" panose="02020603050405020304" pitchFamily="18" charset="0"/>
              </a:rPr>
              <a:t>	</a:t>
            </a:r>
            <a:r>
              <a:rPr lang="en-US" altLang="en-US" sz="3200" b="1">
                <a:solidFill>
                  <a:srgbClr val="0000FF"/>
                </a:solidFill>
                <a:latin typeface="Times New Roman" panose="02020603050405020304" pitchFamily="18" charset="0"/>
                <a:cs typeface="Times New Roman" panose="02020603050405020304" pitchFamily="18" charset="0"/>
              </a:rPr>
              <a:t>Bánh trái</a:t>
            </a:r>
            <a:endParaRPr lang="en-US" altLang="en-US" sz="3200" b="1">
              <a:solidFill>
                <a:srgbClr val="0000FF"/>
              </a:solidFill>
              <a:latin typeface="Times New Roman" panose="02020603050405020304" pitchFamily="18" charset="0"/>
              <a:cs typeface="Times New Roman" panose="02020603050405020304" pitchFamily="18" charset="0"/>
            </a:endParaRPr>
          </a:p>
          <a:p>
            <a:pPr algn="just">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	Bánh rán</a:t>
            </a:r>
            <a:endParaRPr lang="en-US" altLang="en-US" sz="3200" b="1">
              <a:solidFill>
                <a:srgbClr val="0000FF"/>
              </a:solidFill>
              <a:latin typeface="Times New Roman" panose="02020603050405020304" pitchFamily="18" charset="0"/>
              <a:cs typeface="Times New Roman" panose="02020603050405020304" pitchFamily="18" charset="0"/>
            </a:endParaRPr>
          </a:p>
          <a:p>
            <a:pPr algn="just">
              <a:spcBef>
                <a:spcPct val="50000"/>
              </a:spcBef>
            </a:pPr>
            <a:r>
              <a:rPr lang="en-US" altLang="en-US" sz="3200">
                <a:latin typeface="Times New Roman" panose="02020603050405020304" pitchFamily="18" charset="0"/>
                <a:cs typeface="Times New Roman" panose="02020603050405020304" pitchFamily="18" charset="0"/>
              </a:rPr>
              <a:t>    a) Từ ghép nào có nghĩa tổng hợp (bao quát chung)?</a:t>
            </a:r>
            <a:endParaRPr lang="en-US" altLang="en-US" sz="3200">
              <a:latin typeface="Times New Roman" panose="02020603050405020304" pitchFamily="18" charset="0"/>
              <a:cs typeface="Times New Roman" panose="02020603050405020304" pitchFamily="18" charset="0"/>
            </a:endParaRPr>
          </a:p>
          <a:p>
            <a:pPr algn="just">
              <a:spcBef>
                <a:spcPct val="50000"/>
              </a:spcBef>
            </a:pPr>
            <a:r>
              <a:rPr lang="en-US" altLang="en-US" sz="3200">
                <a:latin typeface="Times New Roman" panose="02020603050405020304" pitchFamily="18" charset="0"/>
                <a:cs typeface="Times New Roman" panose="02020603050405020304" pitchFamily="18" charset="0"/>
              </a:rPr>
              <a:t>    b) Từ ghép nào có nghĩa phân loại (chỉ một loại nhỏ thuộc </a:t>
            </a:r>
            <a:endParaRPr lang="en-US" altLang="en-US" sz="3200">
              <a:latin typeface="Times New Roman" panose="02020603050405020304" pitchFamily="18" charset="0"/>
              <a:cs typeface="Times New Roman" panose="02020603050405020304" pitchFamily="18" charset="0"/>
            </a:endParaRPr>
          </a:p>
          <a:p>
            <a:pPr algn="just">
              <a:spcBef>
                <a:spcPct val="50000"/>
              </a:spcBef>
            </a:pPr>
            <a:r>
              <a:rPr lang="en-US" altLang="en-US" sz="3200" smtClean="0">
                <a:latin typeface="Times New Roman" panose="02020603050405020304" pitchFamily="18" charset="0"/>
                <a:cs typeface="Times New Roman" panose="02020603050405020304" pitchFamily="18" charset="0"/>
              </a:rPr>
              <a:t>	phạm </a:t>
            </a:r>
            <a:r>
              <a:rPr lang="en-US" altLang="en-US" sz="3200">
                <a:latin typeface="Times New Roman" panose="02020603050405020304" pitchFamily="18" charset="0"/>
                <a:cs typeface="Times New Roman" panose="02020603050405020304" pitchFamily="18" charset="0"/>
              </a:rPr>
              <a:t>vi nghĩa của tiếng thứ nhất)?</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037807" y="966648"/>
            <a:ext cx="2429691" cy="1188720"/>
          </a:xfrm>
          <a:prstGeom prst="downArrowCallout">
            <a:avLst/>
          </a:prstGeom>
          <a:blipFill>
            <a:blip r:embed="rId1"/>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Bánh trái</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29" name="Down Arrow Callout 28"/>
          <p:cNvSpPr/>
          <p:nvPr/>
        </p:nvSpPr>
        <p:spPr>
          <a:xfrm>
            <a:off x="7458896" y="966648"/>
            <a:ext cx="2429691" cy="1188720"/>
          </a:xfrm>
          <a:prstGeom prst="downArrowCallout">
            <a:avLst/>
          </a:prstGeom>
          <a:blipFill>
            <a:blip r:embed="rId1"/>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Bánh rán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1" name="Down Arrow Callout 30"/>
          <p:cNvSpPr/>
          <p:nvPr/>
        </p:nvSpPr>
        <p:spPr>
          <a:xfrm>
            <a:off x="6844941" y="2155366"/>
            <a:ext cx="3605345" cy="2050870"/>
          </a:xfrm>
          <a:prstGeom prst="downArrowCallout">
            <a:avLst>
              <a:gd name="adj1" fmla="val 17742"/>
              <a:gd name="adj2" fmla="val 15646"/>
              <a:gd name="adj3" fmla="val 14579"/>
              <a:gd name="adj4" fmla="val 76504"/>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cs typeface="Times New Roman" panose="02020603050405020304" pitchFamily="18" charset="0"/>
              </a:rPr>
              <a:t>Chỉ loại bánh nặn bằng bột gạo nếp, thường có nhân, rán chín giòn.</a:t>
            </a:r>
            <a:endParaRPr lang="vi-VN" sz="2800" b="1">
              <a:solidFill>
                <a:schemeClr val="tx1"/>
              </a:solidFill>
              <a:cs typeface="Times New Roman" panose="02020603050405020304" pitchFamily="18" charset="0"/>
            </a:endParaRPr>
          </a:p>
        </p:txBody>
      </p:sp>
      <p:sp>
        <p:nvSpPr>
          <p:cNvPr id="32" name="Down Arrow Callout 31"/>
          <p:cNvSpPr/>
          <p:nvPr/>
        </p:nvSpPr>
        <p:spPr>
          <a:xfrm>
            <a:off x="1489166" y="2155363"/>
            <a:ext cx="3448594" cy="2050870"/>
          </a:xfrm>
          <a:prstGeom prst="downArrowCallout">
            <a:avLst>
              <a:gd name="adj1" fmla="val 17742"/>
              <a:gd name="adj2" fmla="val 15646"/>
              <a:gd name="adj3" fmla="val 14579"/>
              <a:gd name="adj4" fmla="val 76504"/>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cs typeface="Times New Roman" panose="02020603050405020304" pitchFamily="18" charset="0"/>
              </a:rPr>
              <a:t>Chỉ chung các loại bánh</a:t>
            </a:r>
            <a:endParaRPr lang="vi-VN" sz="2800" b="1">
              <a:solidFill>
                <a:schemeClr val="tx1"/>
              </a:solidFill>
              <a:cs typeface="Times New Roman" panose="02020603050405020304" pitchFamily="18" charset="0"/>
            </a:endParaRPr>
          </a:p>
        </p:txBody>
      </p:sp>
      <p:sp>
        <p:nvSpPr>
          <p:cNvPr id="3" name="Rectangle 2"/>
          <p:cNvSpPr/>
          <p:nvPr/>
        </p:nvSpPr>
        <p:spPr>
          <a:xfrm>
            <a:off x="1338943" y="4206233"/>
            <a:ext cx="3827418" cy="1711238"/>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Từ ghép có nghĩa tổng hợp </a:t>
            </a:r>
            <a:r>
              <a:rPr lang="en-US" sz="2800">
                <a:solidFill>
                  <a:schemeClr val="tx1"/>
                </a:solidFill>
                <a:latin typeface="Times New Roman" panose="02020603050405020304" pitchFamily="18" charset="0"/>
                <a:cs typeface="Times New Roman" panose="02020603050405020304" pitchFamily="18" charset="0"/>
              </a:rPr>
              <a:t>(bao quát chung)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6675119" y="4206233"/>
            <a:ext cx="4049487" cy="1711238"/>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Từ ghép có nghĩa phân loại </a:t>
            </a:r>
            <a:r>
              <a:rPr lang="en-US" sz="2800">
                <a:solidFill>
                  <a:schemeClr val="tx1"/>
                </a:solidFill>
                <a:latin typeface="Times New Roman" panose="02020603050405020304" pitchFamily="18" charset="0"/>
                <a:cs typeface="Times New Roman" panose="02020603050405020304" pitchFamily="18" charset="0"/>
              </a:rPr>
              <a:t>(chỉ một loại nhỏ thuộc phạm vi nghĩa của tiếng thứ nhất)</a:t>
            </a:r>
            <a:endParaRPr 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384c9fcc633098ac38d10ce71e78b807"/>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558800" y="3503295"/>
            <a:ext cx="3376295" cy="2836545"/>
          </a:xfrm>
          <a:prstGeom prst="rect">
            <a:avLst/>
          </a:prstGeom>
        </p:spPr>
      </p:pic>
      <p:sp>
        <p:nvSpPr>
          <p:cNvPr id="3" name="Cloud Callout 2"/>
          <p:cNvSpPr/>
          <p:nvPr/>
        </p:nvSpPr>
        <p:spPr>
          <a:xfrm>
            <a:off x="3646170" y="748665"/>
            <a:ext cx="8117840" cy="2994660"/>
          </a:xfrm>
          <a:prstGeom prst="cloudCallout">
            <a:avLst>
              <a:gd name="adj1" fmla="val -49687"/>
              <a:gd name="adj2" fmla="val 535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 name="Text Box 3"/>
          <p:cNvSpPr txBox="1"/>
          <p:nvPr/>
        </p:nvSpPr>
        <p:spPr>
          <a:xfrm>
            <a:off x="4676775" y="1124585"/>
            <a:ext cx="6414135" cy="1814830"/>
          </a:xfrm>
          <a:prstGeom prst="rect">
            <a:avLst/>
          </a:prstGeom>
          <a:noFill/>
          <a:ln w="9525">
            <a:noFill/>
          </a:ln>
        </p:spPr>
        <p:txBody>
          <a:bodyPr wrap="square">
            <a:spAutoFit/>
          </a:bodyPr>
          <a:p>
            <a:pPr indent="0"/>
            <a:r>
              <a:rPr lang="en-US" sz="2800" b="1">
                <a:latin typeface="Times New Roman" panose="02020603050405020304" pitchFamily="18" charset="0"/>
                <a:cs typeface="Calibri" panose="020F0502020204030204" charset="0"/>
              </a:rPr>
              <a:t>Với nghĩa của từ Bánh trái, em có thể  tìm từ có tiếng bánh để phân biệt bánh trái với các loại bánh khác cũng mang nghĩa bánh trái không?</a:t>
            </a:r>
            <a:endParaRPr lang="en-US" sz="2800" b="1">
              <a:latin typeface="Times New Roman" panose="02020603050405020304" pitchFamily="18" charset="0"/>
              <a:cs typeface="Calibri" panose="020F0502020204030204" charset="0"/>
            </a:endParaRPr>
          </a:p>
        </p:txBody>
      </p:sp>
      <p:sp>
        <p:nvSpPr>
          <p:cNvPr id="6" name="Pentagon 5"/>
          <p:cNvSpPr/>
          <p:nvPr/>
        </p:nvSpPr>
        <p:spPr>
          <a:xfrm>
            <a:off x="3646170" y="5323205"/>
            <a:ext cx="8158480" cy="8553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600" b="1">
                <a:solidFill>
                  <a:schemeClr val="tx1"/>
                </a:solidFill>
                <a:latin typeface="Times New Roman" panose="02020603050405020304" pitchFamily="18" charset="0"/>
                <a:cs typeface="Times New Roman" panose="02020603050405020304" pitchFamily="18" charset="0"/>
              </a:rPr>
              <a:t>KL: Bánh trái là từ chỉ tổng hợp chung các loại bánh</a:t>
            </a:r>
            <a:r>
              <a:rPr lang="vi-VN" altLang="en-US" sz="2600" b="1">
                <a:solidFill>
                  <a:schemeClr val="tx1"/>
                </a:solidFill>
                <a:latin typeface="Times New Roman" panose="02020603050405020304" pitchFamily="18" charset="0"/>
                <a:cs typeface="Times New Roman" panose="02020603050405020304" pitchFamily="18" charset="0"/>
              </a:rPr>
              <a:t>.</a:t>
            </a:r>
            <a:endParaRPr lang="en-US" sz="2600" b="1">
              <a:solidFill>
                <a:schemeClr val="tx1"/>
              </a:solidFill>
              <a:latin typeface="Times New Roman" panose="02020603050405020304" pitchFamily="18" charset="0"/>
              <a:cs typeface="Times New Roman" panose="02020603050405020304" pitchFamily="18" charset="0"/>
            </a:endParaRPr>
          </a:p>
          <a:p>
            <a:pPr algn="l"/>
            <a:r>
              <a:rPr lang="en-US" sz="2600" b="1">
                <a:solidFill>
                  <a:schemeClr val="tx1"/>
                </a:solidFill>
                <a:latin typeface="Times New Roman" panose="02020603050405020304" pitchFamily="18" charset="0"/>
                <a:cs typeface="Times New Roman" panose="02020603050405020304" pitchFamily="18" charset="0"/>
              </a:rPr>
              <a:t> - &gt; </a:t>
            </a:r>
            <a:r>
              <a:rPr lang="vi-VN" altLang="en-US" sz="2600" b="1">
                <a:solidFill>
                  <a:schemeClr val="tx1"/>
                </a:solidFill>
                <a:latin typeface="Times New Roman" panose="02020603050405020304" pitchFamily="18" charset="0"/>
                <a:cs typeface="Times New Roman" panose="02020603050405020304" pitchFamily="18" charset="0"/>
              </a:rPr>
              <a:t>Bánh trái là từ ghép tổng hợp.</a:t>
            </a:r>
            <a:endParaRPr lang="vi-VN" altLang="en-US" sz="2600" b="1">
              <a:solidFill>
                <a:schemeClr val="tx1"/>
              </a:solidFill>
              <a:latin typeface="Times New Roman" panose="02020603050405020304" pitchFamily="18" charset="0"/>
              <a:cs typeface="Times New Roman" panose="02020603050405020304" pitchFamily="18" charset="0"/>
            </a:endParaRPr>
          </a:p>
        </p:txBody>
      </p:sp>
      <p:sp>
        <p:nvSpPr>
          <p:cNvPr id="32" name="Down Arrow Callout 31"/>
          <p:cNvSpPr/>
          <p:nvPr/>
        </p:nvSpPr>
        <p:spPr>
          <a:xfrm>
            <a:off x="486410" y="434340"/>
            <a:ext cx="3224530" cy="2009775"/>
          </a:xfrm>
          <a:prstGeom prst="downArrowCallout">
            <a:avLst>
              <a:gd name="adj1" fmla="val 17742"/>
              <a:gd name="adj2" fmla="val 15646"/>
              <a:gd name="adj3" fmla="val 14579"/>
              <a:gd name="adj4" fmla="val 76504"/>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sz="2800" b="1">
                <a:solidFill>
                  <a:schemeClr val="tx1"/>
                </a:solidFill>
                <a:cs typeface="Times New Roman" panose="02020603050405020304" pitchFamily="18" charset="0"/>
              </a:rPr>
              <a:t>Bánh trái: Chỉ chung các loại bánh</a:t>
            </a:r>
            <a:endParaRPr lang="vi-VN" sz="2800" b="1">
              <a:solidFill>
                <a:schemeClr val="tx1"/>
              </a:solidFill>
              <a:cs typeface="Times New Roman" panose="02020603050405020304" pitchFamily="18" charset="0"/>
            </a:endParaRPr>
          </a:p>
        </p:txBody>
      </p:sp>
      <p:sp>
        <p:nvSpPr>
          <p:cNvPr id="7" name="Text Box 6"/>
          <p:cNvSpPr txBox="1"/>
          <p:nvPr/>
        </p:nvSpPr>
        <p:spPr>
          <a:xfrm>
            <a:off x="5641975" y="2827655"/>
            <a:ext cx="3880485" cy="583565"/>
          </a:xfrm>
          <a:prstGeom prst="rect">
            <a:avLst/>
          </a:prstGeom>
          <a:noFill/>
        </p:spPr>
        <p:txBody>
          <a:bodyPr wrap="square" rtlCol="0">
            <a:spAutoFit/>
          </a:bodyPr>
          <a:p>
            <a:r>
              <a:rPr lang="vi-VN" altLang="en-US" sz="3200" b="1">
                <a:solidFill>
                  <a:srgbClr val="FF0000"/>
                </a:solidFill>
              </a:rPr>
              <a:t>(không thể tìm được)</a:t>
            </a:r>
            <a:endParaRPr lang="vi-VN" altLang="en-US" sz="3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1"/>
      <p:bldP spid="6" grpId="0" animBg="1"/>
      <p:bldP spid="6" grpId="1" animBg="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loud Callout 1"/>
          <p:cNvSpPr/>
          <p:nvPr/>
        </p:nvSpPr>
        <p:spPr>
          <a:xfrm>
            <a:off x="4236720" y="525780"/>
            <a:ext cx="7332980" cy="4318000"/>
          </a:xfrm>
          <a:prstGeom prst="cloudCallout">
            <a:avLst>
              <a:gd name="adj1" fmla="val -63326"/>
              <a:gd name="adj2" fmla="val 201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200">
                <a:solidFill>
                  <a:schemeClr val="tx1"/>
                </a:solidFill>
                <a:latin typeface="Times New Roman" panose="02020603050405020304" pitchFamily="18" charset="0"/>
                <a:cs typeface="Times New Roman" panose="02020603050405020304" pitchFamily="18" charset="0"/>
              </a:rPr>
              <a:t>Với nghĩa của từ Bánh rán, em hãy tìm từ có tiếng bánh để chỉ các loại bánh khác cũng mang nghĩa của từ bánh rán?</a:t>
            </a:r>
            <a:endParaRPr lang="en-US" sz="3200">
              <a:solidFill>
                <a:schemeClr val="tx1"/>
              </a:solidFill>
              <a:latin typeface="Times New Roman" panose="02020603050405020304" pitchFamily="18" charset="0"/>
              <a:cs typeface="Times New Roman" panose="02020603050405020304" pitchFamily="18" charset="0"/>
            </a:endParaRPr>
          </a:p>
        </p:txBody>
      </p:sp>
      <p:pic>
        <p:nvPicPr>
          <p:cNvPr id="3" name="Picture 2" descr="384c9fcc633098ac38d10ce71e78b807"/>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518160" y="3540760"/>
            <a:ext cx="3376295" cy="2836545"/>
          </a:xfrm>
          <a:prstGeom prst="rect">
            <a:avLst/>
          </a:prstGeom>
        </p:spPr>
      </p:pic>
      <p:sp>
        <p:nvSpPr>
          <p:cNvPr id="5" name="Text Box 4"/>
          <p:cNvSpPr txBox="1"/>
          <p:nvPr/>
        </p:nvSpPr>
        <p:spPr>
          <a:xfrm>
            <a:off x="5499735" y="3764915"/>
            <a:ext cx="4664075" cy="583565"/>
          </a:xfrm>
          <a:prstGeom prst="rect">
            <a:avLst/>
          </a:prstGeom>
          <a:noFill/>
        </p:spPr>
        <p:txBody>
          <a:bodyPr wrap="square" rtlCol="0">
            <a:spAutoFit/>
          </a:bodyPr>
          <a:p>
            <a:r>
              <a:rPr lang="vi-VN" altLang="en-US" sz="3200" b="1">
                <a:solidFill>
                  <a:srgbClr val="FF0000"/>
                </a:solidFill>
              </a:rPr>
              <a:t>(Không thể tìm được từ)</a:t>
            </a:r>
            <a:endParaRPr lang="vi-VN" altLang="en-US" sz="3200" b="1">
              <a:solidFill>
                <a:srgbClr val="FF0000"/>
              </a:solidFill>
            </a:endParaRPr>
          </a:p>
        </p:txBody>
      </p:sp>
      <p:sp>
        <p:nvSpPr>
          <p:cNvPr id="31" name="Down Arrow Callout 30"/>
          <p:cNvSpPr/>
          <p:nvPr/>
        </p:nvSpPr>
        <p:spPr>
          <a:xfrm>
            <a:off x="518160" y="454025"/>
            <a:ext cx="3605530" cy="2418080"/>
          </a:xfrm>
          <a:prstGeom prst="downArrowCallout">
            <a:avLst>
              <a:gd name="adj1" fmla="val 17742"/>
              <a:gd name="adj2" fmla="val 15646"/>
              <a:gd name="adj3" fmla="val 14579"/>
              <a:gd name="adj4" fmla="val 76504"/>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sz="2800" b="1">
                <a:solidFill>
                  <a:schemeClr val="tx1"/>
                </a:solidFill>
                <a:cs typeface="Times New Roman" panose="02020603050405020304" pitchFamily="18" charset="0"/>
              </a:rPr>
              <a:t>Bánh rán: Chỉ loại bánh nặn bằng bột gạo nếp, thường có nhân, rán chín giòn.</a:t>
            </a:r>
            <a:endParaRPr lang="vi-VN" sz="2800" b="1">
              <a:solidFill>
                <a:schemeClr val="tx1"/>
              </a:solidFill>
              <a:cs typeface="Times New Roman" panose="02020603050405020304" pitchFamily="18" charset="0"/>
            </a:endParaRPr>
          </a:p>
        </p:txBody>
      </p:sp>
      <p:sp>
        <p:nvSpPr>
          <p:cNvPr id="6" name="Pentagon 5"/>
          <p:cNvSpPr/>
          <p:nvPr/>
        </p:nvSpPr>
        <p:spPr>
          <a:xfrm>
            <a:off x="3625850" y="5338445"/>
            <a:ext cx="8128000" cy="9575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2800">
                <a:latin typeface="Times New Roman" panose="02020603050405020304" pitchFamily="18" charset="0"/>
                <a:cs typeface="Times New Roman" panose="02020603050405020304" pitchFamily="18" charset="0"/>
              </a:rPr>
              <a:t>Bánh rán không là từ để phân biệt bánh rán với các loại bánh khác - &gt; </a:t>
            </a:r>
            <a:r>
              <a:rPr lang="vi-VN" altLang="en-US" sz="2800">
                <a:latin typeface="Times New Roman" panose="02020603050405020304" pitchFamily="18" charset="0"/>
                <a:cs typeface="Times New Roman" panose="02020603050405020304" pitchFamily="18" charset="0"/>
              </a:rPr>
              <a:t>Bánh rán là từ ghép phân loại.</a:t>
            </a:r>
            <a:endParaRPr lang="vi-VN"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5" grpId="0"/>
      <p:bldP spid="5" grpId="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28355" y="986634"/>
            <a:ext cx="8765176" cy="4369138"/>
          </a:xfrm>
          <a:prstGeom prst="cloudCallout">
            <a:avLst>
              <a:gd name="adj1" fmla="val 75407"/>
              <a:gd name="adj2" fmla="val 7082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smtClean="0">
                <a:solidFill>
                  <a:schemeClr val="tx1"/>
                </a:solidFill>
                <a:latin typeface="Times New Roman" panose="02020603050405020304" pitchFamily="18" charset="0"/>
                <a:cs typeface="Times New Roman" panose="02020603050405020304" pitchFamily="18" charset="0"/>
              </a:rPr>
              <a:t>Con hãy lấy ví dụ về từ ghép tổng hợp và từ ghép phân loại</a:t>
            </a:r>
            <a:r>
              <a:rPr lang="vi-VN" altLang="en-US" sz="4800" b="1" smtClean="0">
                <a:solidFill>
                  <a:schemeClr val="tx1"/>
                </a:solidFill>
                <a:latin typeface="Times New Roman" panose="02020603050405020304" pitchFamily="18" charset="0"/>
                <a:cs typeface="Times New Roman" panose="02020603050405020304" pitchFamily="18" charset="0"/>
              </a:rPr>
              <a:t>.</a:t>
            </a:r>
            <a:endParaRPr lang="vi-VN" altLang="en-US" sz="4800" b="1"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899077" y="2211077"/>
            <a:ext cx="10737751" cy="1435101"/>
            <a:chOff x="-8052" y="1484784"/>
            <a:chExt cx="9469074" cy="1435925"/>
          </a:xfrm>
          <a:solidFill>
            <a:srgbClr val="FF99FF"/>
          </a:solidFill>
        </p:grpSpPr>
        <p:sp>
          <p:nvSpPr>
            <p:cNvPr id="5" name="Rectangle 4"/>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HS nhận biết và phân loại được hai loại từ ghép (có nghĩa tổng hợp, có nghĩa phân loại) (BT1, BT2).</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921024" y="4111349"/>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Nhận biết được 3 nhóm từ láy (giống nhau ở âm đầu, vần, cả âm đầu và vần) (BT3).</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p:nvPr/>
        </p:nvGrpSpPr>
        <p:grpSpPr bwMode="auto">
          <a:xfrm>
            <a:off x="899077" y="5486987"/>
            <a:ext cx="10737752" cy="971849"/>
            <a:chOff x="-8052" y="1749159"/>
            <a:chExt cx="9469072" cy="972406"/>
          </a:xfrm>
        </p:grpSpPr>
        <p:sp>
          <p:nvSpPr>
            <p:cNvPr id="16" name="Rectangle 15"/>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Củng cố khái niệm từ ghép và từ láy, biết tạo thành từ ghép đơn giản.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1 con đã đạt được mục tiêu nào của bài?</a:t>
            </a:r>
            <a:endParaRPr lang="en-US" sz="32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7943" y="881467"/>
            <a:ext cx="10638971" cy="1077218"/>
          </a:xfrm>
          <a:prstGeom prst="rect">
            <a:avLst/>
          </a:prstGeom>
        </p:spPr>
        <p:txBody>
          <a:bodyPr wrap="square">
            <a:spAutoFit/>
          </a:bodyPr>
          <a:lstStyle/>
          <a:p>
            <a:pPr algn="just">
              <a:spcBef>
                <a:spcPct val="50000"/>
              </a:spcBef>
            </a:pPr>
            <a:r>
              <a:rPr lang="en-US" altLang="en-US" sz="3200" smtClean="0">
                <a:solidFill>
                  <a:srgbClr val="FF0000"/>
                </a:solidFill>
                <a:latin typeface="Times New Roman" panose="02020603050405020304" pitchFamily="18" charset="0"/>
                <a:cs typeface="Times New Roman" panose="02020603050405020304" pitchFamily="18" charset="0"/>
              </a:rPr>
              <a:t>Bài 2</a:t>
            </a:r>
            <a:r>
              <a:rPr lang="vi-VN" altLang="en-US" sz="3200" smtClean="0">
                <a:solidFill>
                  <a:srgbClr val="FF0000"/>
                </a:solidFill>
                <a:cs typeface="Times New Roman" panose="02020603050405020304" pitchFamily="18" charset="0"/>
              </a:rPr>
              <a:t>. </a:t>
            </a:r>
            <a:r>
              <a:rPr lang="vi-VN" altLang="en-US" sz="3200">
                <a:solidFill>
                  <a:srgbClr val="FF0000"/>
                </a:solidFill>
                <a:cs typeface="Times New Roman" panose="02020603050405020304" pitchFamily="18" charset="0"/>
              </a:rPr>
              <a:t>Viết các từ ghép (được in đậm) trong những câu dưới đây vào ô thích hợp trong bảng phân loại từ ghép:</a:t>
            </a:r>
            <a:endParaRPr lang="vi-VN" altLang="en-US" sz="3200">
              <a:solidFill>
                <a:srgbClr val="FF0000"/>
              </a:solidFill>
              <a:cs typeface="Times New Roman" panose="02020603050405020304" pitchFamily="18" charset="0"/>
            </a:endParaRPr>
          </a:p>
        </p:txBody>
      </p:sp>
      <p:grpSp>
        <p:nvGrpSpPr>
          <p:cNvPr id="4" name="Group 12"/>
          <p:cNvGrpSpPr/>
          <p:nvPr/>
        </p:nvGrpSpPr>
        <p:grpSpPr bwMode="auto">
          <a:xfrm>
            <a:off x="744583" y="2177628"/>
            <a:ext cx="10698479" cy="2120052"/>
            <a:chOff x="144" y="1440"/>
            <a:chExt cx="5472" cy="1462"/>
          </a:xfrm>
        </p:grpSpPr>
        <p:sp>
          <p:nvSpPr>
            <p:cNvPr id="5" name="AutoShape 9" descr="Water droplets"/>
            <p:cNvSpPr>
              <a:spLocks noChangeArrowheads="1"/>
            </p:cNvSpPr>
            <p:nvPr/>
          </p:nvSpPr>
          <p:spPr bwMode="auto">
            <a:xfrm>
              <a:off x="144" y="1440"/>
              <a:ext cx="5472" cy="1344"/>
            </a:xfrm>
            <a:prstGeom prst="flowChartAlternateProcess">
              <a:avLst/>
            </a:prstGeom>
            <a:blipFill dpi="0" rotWithShape="0">
              <a:blip r:embed="rId1">
                <a:alphaModFix amt="30000"/>
              </a:blip>
              <a:srcRect/>
              <a:tile tx="0" ty="0" sx="100000" sy="100000" flip="none" algn="tl"/>
            </a:blip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Text Box 10"/>
            <p:cNvSpPr txBox="1">
              <a:spLocks noChangeArrowheads="1"/>
            </p:cNvSpPr>
            <p:nvPr/>
          </p:nvSpPr>
          <p:spPr bwMode="auto">
            <a:xfrm>
              <a:off x="204" y="1488"/>
              <a:ext cx="5412" cy="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a) Từ ngoài vọng vào tiếng chuông </a:t>
              </a:r>
              <a:r>
                <a:rPr lang="en-US" altLang="en-US" sz="2800" b="1">
                  <a:latin typeface="Times New Roman" panose="02020603050405020304" pitchFamily="18" charset="0"/>
                  <a:cs typeface="Times New Roman" panose="02020603050405020304" pitchFamily="18" charset="0"/>
                </a:rPr>
                <a:t>xe điện</a:t>
              </a:r>
              <a:r>
                <a:rPr lang="en-US" altLang="en-US" sz="2800">
                  <a:latin typeface="Times New Roman" panose="02020603050405020304" pitchFamily="18" charset="0"/>
                  <a:cs typeface="Times New Roman" panose="02020603050405020304" pitchFamily="18" charset="0"/>
                </a:rPr>
                <a:t> lẫn tiếng chuông </a:t>
              </a:r>
              <a:r>
                <a:rPr lang="en-US" altLang="en-US" sz="2800" b="1">
                  <a:latin typeface="Times New Roman" panose="02020603050405020304" pitchFamily="18" charset="0"/>
                  <a:cs typeface="Times New Roman" panose="02020603050405020304" pitchFamily="18" charset="0"/>
                </a:rPr>
                <a:t>xe đạp</a:t>
              </a:r>
              <a:r>
                <a:rPr lang="en-US" altLang="en-US" sz="2800">
                  <a:latin typeface="Times New Roman" panose="02020603050405020304" pitchFamily="18" charset="0"/>
                  <a:cs typeface="Times New Roman" panose="02020603050405020304" pitchFamily="18" charset="0"/>
                </a:rPr>
                <a:t> lanh canh không ngớt, tiếng còi </a:t>
              </a:r>
              <a:r>
                <a:rPr lang="en-US" altLang="en-US" sz="2800" b="1">
                  <a:latin typeface="Times New Roman" panose="02020603050405020304" pitchFamily="18" charset="0"/>
                  <a:cs typeface="Times New Roman" panose="02020603050405020304" pitchFamily="18" charset="0"/>
                </a:rPr>
                <a:t>tàu hoả</a:t>
              </a:r>
              <a:r>
                <a:rPr lang="en-US" altLang="en-US" sz="2800">
                  <a:latin typeface="Times New Roman" panose="02020603050405020304" pitchFamily="18" charset="0"/>
                  <a:cs typeface="Times New Roman" panose="02020603050405020304" pitchFamily="18" charset="0"/>
                </a:rPr>
                <a:t> thét lên, tiếng bánh xe đập trên </a:t>
              </a:r>
              <a:r>
                <a:rPr lang="en-US" altLang="en-US" sz="2800" b="1">
                  <a:latin typeface="Times New Roman" panose="02020603050405020304" pitchFamily="18" charset="0"/>
                  <a:cs typeface="Times New Roman" panose="02020603050405020304" pitchFamily="18" charset="0"/>
                </a:rPr>
                <a:t>đường ray</a:t>
              </a:r>
              <a:r>
                <a:rPr lang="en-US" altLang="en-US" sz="2800">
                  <a:latin typeface="Times New Roman" panose="02020603050405020304" pitchFamily="18" charset="0"/>
                  <a:cs typeface="Times New Roman" panose="02020603050405020304" pitchFamily="18" charset="0"/>
                </a:rPr>
                <a:t> và tiếng </a:t>
              </a:r>
              <a:r>
                <a:rPr lang="en-US" altLang="en-US" sz="2800" b="1">
                  <a:latin typeface="Times New Roman" panose="02020603050405020304" pitchFamily="18" charset="0"/>
                  <a:cs typeface="Times New Roman" panose="02020603050405020304" pitchFamily="18" charset="0"/>
                </a:rPr>
                <a:t>máy bay</a:t>
              </a:r>
              <a:r>
                <a:rPr lang="en-US" altLang="en-US" sz="2800">
                  <a:latin typeface="Times New Roman" panose="02020603050405020304" pitchFamily="18" charset="0"/>
                  <a:cs typeface="Times New Roman" panose="02020603050405020304" pitchFamily="18" charset="0"/>
                </a:rPr>
                <a:t> gầm rít trên bầu trời.</a:t>
              </a:r>
              <a:endParaRPr lang="en-US" altLang="en-US" sz="2800">
                <a:latin typeface="Times New Roman" panose="02020603050405020304" pitchFamily="18" charset="0"/>
                <a:cs typeface="Times New Roman" panose="02020603050405020304" pitchFamily="18" charset="0"/>
              </a:endParaRPr>
            </a:p>
            <a:p>
              <a:pPr algn="r" eaLnBrk="1" hangingPunct="1">
                <a:lnSpc>
                  <a:spcPct val="60000"/>
                </a:lnSpc>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Theo </a:t>
              </a:r>
              <a:r>
                <a:rPr lang="en-US" altLang="en-US" sz="2400" b="1">
                  <a:latin typeface="Times New Roman" panose="02020603050405020304" pitchFamily="18" charset="0"/>
                  <a:cs typeface="Times New Roman" panose="02020603050405020304" pitchFamily="18" charset="0"/>
                </a:rPr>
                <a:t>Tô Ngọc Hiến</a:t>
              </a:r>
              <a:endParaRPr lang="en-US" altLang="en-US" sz="2400" b="1">
                <a:latin typeface="Times New Roman" panose="02020603050405020304" pitchFamily="18" charset="0"/>
                <a:cs typeface="Times New Roman" panose="02020603050405020304" pitchFamily="18" charset="0"/>
              </a:endParaRPr>
            </a:p>
          </p:txBody>
        </p:sp>
      </p:grpSp>
      <p:grpSp>
        <p:nvGrpSpPr>
          <p:cNvPr id="7" name="Group 13"/>
          <p:cNvGrpSpPr/>
          <p:nvPr/>
        </p:nvGrpSpPr>
        <p:grpSpPr bwMode="auto">
          <a:xfrm>
            <a:off x="744583" y="4274439"/>
            <a:ext cx="10698479" cy="1816428"/>
            <a:chOff x="144" y="2928"/>
            <a:chExt cx="5472" cy="1114"/>
          </a:xfrm>
        </p:grpSpPr>
        <p:sp>
          <p:nvSpPr>
            <p:cNvPr id="8" name="AutoShape 11" descr="Water droplets"/>
            <p:cNvSpPr>
              <a:spLocks noChangeArrowheads="1"/>
            </p:cNvSpPr>
            <p:nvPr/>
          </p:nvSpPr>
          <p:spPr bwMode="auto">
            <a:xfrm>
              <a:off x="144" y="2942"/>
              <a:ext cx="5472" cy="1100"/>
            </a:xfrm>
            <a:prstGeom prst="flowChartAlternateProcess">
              <a:avLst/>
            </a:prstGeom>
            <a:blipFill dpi="0" rotWithShape="0">
              <a:blip r:embed="rId1">
                <a:alphaModFix amt="30000"/>
              </a:blip>
              <a:srcRect/>
              <a:tile tx="0" ty="0" sx="100000" sy="100000" flip="none" algn="tl"/>
            </a:blip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Rectangle 10"/>
            <p:cNvSpPr>
              <a:spLocks noChangeArrowheads="1"/>
            </p:cNvSpPr>
            <p:nvPr/>
          </p:nvSpPr>
          <p:spPr bwMode="auto">
            <a:xfrm>
              <a:off x="240" y="2928"/>
              <a:ext cx="5376" cy="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a:latin typeface="Times New Roman" panose="02020603050405020304" pitchFamily="18" charset="0"/>
                  <a:cs typeface="Times New Roman" panose="02020603050405020304" pitchFamily="18" charset="0"/>
                </a:rPr>
                <a:t>b) Dưới ô cửa máy bay hiện ra </a:t>
              </a:r>
              <a:r>
                <a:rPr lang="en-US" altLang="en-US" sz="2800" b="1" smtClean="0">
                  <a:latin typeface="Times New Roman" panose="02020603050405020304" pitchFamily="18" charset="0"/>
                  <a:cs typeface="Times New Roman" panose="02020603050405020304" pitchFamily="18" charset="0"/>
                </a:rPr>
                <a:t>ruộng </a:t>
              </a:r>
              <a:r>
                <a:rPr lang="en-US" altLang="en-US" sz="2800" b="1">
                  <a:latin typeface="Times New Roman" panose="02020603050405020304" pitchFamily="18" charset="0"/>
                  <a:cs typeface="Times New Roman" panose="02020603050405020304" pitchFamily="18" charset="0"/>
                </a:rPr>
                <a:t>đồng, làng xóm, núi non</a:t>
              </a:r>
              <a:r>
                <a:rPr lang="en-US" altLang="en-US" sz="2800">
                  <a:latin typeface="Times New Roman" panose="02020603050405020304" pitchFamily="18" charset="0"/>
                  <a:cs typeface="Times New Roman" panose="02020603050405020304" pitchFamily="18" charset="0"/>
                </a:rPr>
                <a:t>. Những </a:t>
              </a:r>
              <a:r>
                <a:rPr lang="en-US" altLang="en-US" sz="2800" b="1">
                  <a:latin typeface="Times New Roman" panose="02020603050405020304" pitchFamily="18" charset="0"/>
                  <a:cs typeface="Times New Roman" panose="02020603050405020304" pitchFamily="18" charset="0"/>
                </a:rPr>
                <a:t>gò đống, bãi bờ</a:t>
              </a:r>
              <a:r>
                <a:rPr lang="en-US" altLang="en-US" sz="2800">
                  <a:latin typeface="Times New Roman" panose="02020603050405020304" pitchFamily="18" charset="0"/>
                  <a:cs typeface="Times New Roman" panose="02020603050405020304" pitchFamily="18" charset="0"/>
                </a:rPr>
                <a:t> với những mảng màu xanh, nâu, vàng, trắng và nhiều </a:t>
              </a:r>
              <a:r>
                <a:rPr lang="en-US" altLang="en-US" sz="2800" b="1">
                  <a:latin typeface="Times New Roman" panose="02020603050405020304" pitchFamily="18" charset="0"/>
                  <a:cs typeface="Times New Roman" panose="02020603050405020304" pitchFamily="18" charset="0"/>
                </a:rPr>
                <a:t>hình dạng</a:t>
              </a:r>
              <a:r>
                <a:rPr lang="en-US" altLang="en-US" sz="2800">
                  <a:latin typeface="Times New Roman" panose="02020603050405020304" pitchFamily="18" charset="0"/>
                  <a:cs typeface="Times New Roman" panose="02020603050405020304" pitchFamily="18" charset="0"/>
                </a:rPr>
                <a:t> khác nhau gợi những bức tranh giàu </a:t>
              </a:r>
              <a:r>
                <a:rPr lang="en-US" altLang="en-US" sz="2800" b="1">
                  <a:latin typeface="Times New Roman" panose="02020603050405020304" pitchFamily="18" charset="0"/>
                  <a:cs typeface="Times New Roman" panose="02020603050405020304" pitchFamily="18" charset="0"/>
                </a:rPr>
                <a:t>màu sắc</a:t>
              </a:r>
              <a:r>
                <a:rPr lang="en-US" altLang="en-US" sz="2800">
                  <a:latin typeface="Times New Roman" panose="02020603050405020304" pitchFamily="18" charset="0"/>
                  <a:cs typeface="Times New Roman" panose="02020603050405020304" pitchFamily="18" charset="0"/>
                </a:rPr>
                <a:t>.</a:t>
              </a:r>
              <a:endParaRPr lang="en-US" altLang="en-US" sz="2800">
                <a:latin typeface="Times New Roman" panose="02020603050405020304" pitchFamily="18" charset="0"/>
                <a:cs typeface="Times New Roman" panose="02020603050405020304" pitchFamily="18" charset="0"/>
              </a:endParaRPr>
            </a:p>
            <a:p>
              <a:pPr algn="r" eaLnBrk="1" hangingPunct="1"/>
              <a:r>
                <a:rPr lang="en-US" altLang="en-US" sz="28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Theo </a:t>
              </a:r>
              <a:r>
                <a:rPr lang="en-US" altLang="en-US" sz="2400" b="1">
                  <a:latin typeface="Times New Roman" panose="02020603050405020304" pitchFamily="18" charset="0"/>
                  <a:cs typeface="Times New Roman" panose="02020603050405020304" pitchFamily="18" charset="0"/>
                </a:rPr>
                <a:t>Trần Lê Văn</a:t>
              </a:r>
              <a:endParaRPr lang="en-US" altLang="en-US" sz="2400" b="1">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293221" y="1320558"/>
          <a:ext cx="9823270" cy="4084320"/>
        </p:xfrm>
        <a:graphic>
          <a:graphicData uri="http://schemas.openxmlformats.org/drawingml/2006/table">
            <a:tbl>
              <a:tblPr firstRow="1" bandRow="1">
                <a:tableStyleId>{5C22544A-7EE6-4342-B048-85BDC9FD1C3A}</a:tableStyleId>
              </a:tblPr>
              <a:tblGrid>
                <a:gridCol w="3840482"/>
                <a:gridCol w="5982788"/>
              </a:tblGrid>
              <a:tr h="370840">
                <a:tc>
                  <a:txBody>
                    <a:bodyPr/>
                    <a:lstStyle/>
                    <a:p>
                      <a:pPr algn="l"/>
                      <a:endParaRPr lang="en-US" sz="3200" b="1" smtClean="0">
                        <a:solidFill>
                          <a:sysClr val="windowText" lastClr="000000"/>
                        </a:solidFill>
                        <a:latin typeface="Times New Roman" panose="02020603050405020304" pitchFamily="18" charset="0"/>
                        <a:cs typeface="Times New Roman" panose="02020603050405020304" pitchFamily="18" charset="0"/>
                      </a:endParaRPr>
                    </a:p>
                    <a:p>
                      <a:pPr algn="l"/>
                      <a:r>
                        <a:rPr lang="en-US" sz="3200" b="1" smtClean="0">
                          <a:solidFill>
                            <a:sysClr val="windowText" lastClr="000000"/>
                          </a:solidFill>
                          <a:latin typeface="Times New Roman" panose="02020603050405020304" pitchFamily="18" charset="0"/>
                          <a:cs typeface="Times New Roman" panose="02020603050405020304" pitchFamily="18" charset="0"/>
                        </a:rPr>
                        <a:t>Từ</a:t>
                      </a:r>
                      <a:r>
                        <a:rPr lang="en-US" sz="3200" b="1" baseline="0" smtClean="0">
                          <a:solidFill>
                            <a:sysClr val="windowText" lastClr="000000"/>
                          </a:solidFill>
                          <a:latin typeface="Times New Roman" panose="02020603050405020304" pitchFamily="18" charset="0"/>
                          <a:cs typeface="Times New Roman" panose="02020603050405020304" pitchFamily="18" charset="0"/>
                        </a:rPr>
                        <a:t> ghép tổng hợp</a:t>
                      </a:r>
                      <a:endParaRPr lang="en-US" sz="3200" b="1" baseline="0" smtClean="0">
                        <a:solidFill>
                          <a:sysClr val="windowText" lastClr="000000"/>
                        </a:solidFill>
                        <a:latin typeface="Times New Roman" panose="02020603050405020304" pitchFamily="18" charset="0"/>
                        <a:cs typeface="Times New Roman" panose="02020603050405020304" pitchFamily="18" charset="0"/>
                      </a:endParaRPr>
                    </a:p>
                    <a:p>
                      <a:pPr algn="l"/>
                      <a:endParaRPr lang="en-US" sz="3200" b="1" baseline="0" smtClean="0">
                        <a:solidFill>
                          <a:sysClr val="windowText" lastClr="000000"/>
                        </a:solidFill>
                        <a:latin typeface="Times New Roman" panose="02020603050405020304" pitchFamily="18" charset="0"/>
                        <a:cs typeface="Times New Roman" panose="02020603050405020304" pitchFamily="18" charset="0"/>
                      </a:endParaRPr>
                    </a:p>
                    <a:p>
                      <a:pPr algn="l"/>
                      <a:endParaRPr lang="en-US" sz="3200" b="1" baseline="0" smtClean="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a:txBody>
                    <a:bodyPr/>
                    <a:lstStyle/>
                    <a:p>
                      <a:pPr algn="l"/>
                      <a:r>
                        <a:rPr lang="en-US" sz="3200" b="0" smtClean="0">
                          <a:solidFill>
                            <a:srgbClr val="FF0000"/>
                          </a:solidFill>
                          <a:latin typeface="Times New Roman" panose="02020603050405020304" pitchFamily="18" charset="0"/>
                          <a:cs typeface="Times New Roman" panose="02020603050405020304" pitchFamily="18" charset="0"/>
                        </a:rPr>
                        <a:t>M</a:t>
                      </a:r>
                      <a:r>
                        <a:rPr lang="en-US" sz="3200" b="0" smtClean="0">
                          <a:solidFill>
                            <a:sysClr val="windowText" lastClr="000000"/>
                          </a:solidFill>
                          <a:latin typeface="Times New Roman" panose="02020603050405020304" pitchFamily="18" charset="0"/>
                          <a:cs typeface="Times New Roman" panose="02020603050405020304" pitchFamily="18" charset="0"/>
                        </a:rPr>
                        <a:t>: ruộng</a:t>
                      </a:r>
                      <a:r>
                        <a:rPr lang="en-US" sz="3200" b="0" baseline="0" smtClean="0">
                          <a:solidFill>
                            <a:sysClr val="windowText" lastClr="000000"/>
                          </a:solidFill>
                          <a:latin typeface="Times New Roman" panose="02020603050405020304" pitchFamily="18" charset="0"/>
                          <a:cs typeface="Times New Roman" panose="02020603050405020304" pitchFamily="18" charset="0"/>
                        </a:rPr>
                        <a:t> đồng</a:t>
                      </a:r>
                      <a:endParaRPr lang="en-US" sz="3200" b="0" baseline="0" smtClean="0">
                        <a:solidFill>
                          <a:sysClr val="windowText" lastClr="000000"/>
                        </a:solidFill>
                        <a:latin typeface="Times New Roman" panose="02020603050405020304" pitchFamily="18" charset="0"/>
                        <a:cs typeface="Times New Roman" panose="02020603050405020304" pitchFamily="18" charset="0"/>
                      </a:endParaRPr>
                    </a:p>
                    <a:p>
                      <a:pPr algn="l"/>
                      <a:endParaRPr lang="en-US" sz="3200" b="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r>
              <a:tr h="370840">
                <a:tc>
                  <a:txBody>
                    <a:bodyPr/>
                    <a:lstStyle/>
                    <a:p>
                      <a:pPr algn="l"/>
                      <a:endParaRPr lang="en-US" sz="3200" b="1" smtClean="0">
                        <a:solidFill>
                          <a:sysClr val="windowText" lastClr="000000"/>
                        </a:solidFill>
                        <a:latin typeface="Times New Roman" panose="02020603050405020304" pitchFamily="18" charset="0"/>
                        <a:cs typeface="Times New Roman" panose="02020603050405020304" pitchFamily="18" charset="0"/>
                      </a:endParaRPr>
                    </a:p>
                    <a:p>
                      <a:pPr algn="l"/>
                      <a:r>
                        <a:rPr lang="en-US" sz="3200" b="1" smtClean="0">
                          <a:solidFill>
                            <a:sysClr val="windowText" lastClr="000000"/>
                          </a:solidFill>
                          <a:latin typeface="Times New Roman" panose="02020603050405020304" pitchFamily="18" charset="0"/>
                          <a:cs typeface="Times New Roman" panose="02020603050405020304" pitchFamily="18" charset="0"/>
                        </a:rPr>
                        <a:t>Từ</a:t>
                      </a:r>
                      <a:r>
                        <a:rPr lang="en-US" sz="3200" b="1" baseline="0" smtClean="0">
                          <a:solidFill>
                            <a:sysClr val="windowText" lastClr="000000"/>
                          </a:solidFill>
                          <a:latin typeface="Times New Roman" panose="02020603050405020304" pitchFamily="18" charset="0"/>
                          <a:cs typeface="Times New Roman" panose="02020603050405020304" pitchFamily="18" charset="0"/>
                        </a:rPr>
                        <a:t> ghép phân loại</a:t>
                      </a:r>
                      <a:endParaRPr lang="en-US" sz="3200" b="1" baseline="0" smtClean="0">
                        <a:solidFill>
                          <a:sysClr val="windowText" lastClr="000000"/>
                        </a:solidFill>
                        <a:latin typeface="Times New Roman" panose="02020603050405020304" pitchFamily="18" charset="0"/>
                        <a:cs typeface="Times New Roman" panose="02020603050405020304" pitchFamily="18" charset="0"/>
                      </a:endParaRPr>
                    </a:p>
                    <a:p>
                      <a:pPr algn="l"/>
                      <a:endParaRPr lang="en-US" sz="3200" b="1" smtClean="0">
                        <a:solidFill>
                          <a:sysClr val="windowText" lastClr="000000"/>
                        </a:solidFill>
                        <a:latin typeface="Times New Roman" panose="02020603050405020304" pitchFamily="18" charset="0"/>
                        <a:cs typeface="Times New Roman" panose="02020603050405020304" pitchFamily="18" charset="0"/>
                      </a:endParaRPr>
                    </a:p>
                    <a:p>
                      <a:pPr algn="l"/>
                      <a:endParaRPr lang="en-US" sz="3200" b="1" smtClean="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gn="l"/>
                      <a:r>
                        <a:rPr lang="en-US" sz="3200" b="0" smtClean="0">
                          <a:solidFill>
                            <a:srgbClr val="FF0000"/>
                          </a:solidFill>
                          <a:latin typeface="Times New Roman" panose="02020603050405020304" pitchFamily="18" charset="0"/>
                          <a:cs typeface="Times New Roman" panose="02020603050405020304" pitchFamily="18" charset="0"/>
                        </a:rPr>
                        <a:t>M</a:t>
                      </a:r>
                      <a:r>
                        <a:rPr lang="en-US" sz="3200" b="0" smtClean="0">
                          <a:solidFill>
                            <a:sysClr val="windowText" lastClr="000000"/>
                          </a:solidFill>
                          <a:latin typeface="Times New Roman" panose="02020603050405020304" pitchFamily="18" charset="0"/>
                          <a:cs typeface="Times New Roman" panose="02020603050405020304" pitchFamily="18" charset="0"/>
                        </a:rPr>
                        <a:t>: đường</a:t>
                      </a:r>
                      <a:r>
                        <a:rPr lang="en-US" sz="3200" b="0" baseline="0" smtClean="0">
                          <a:solidFill>
                            <a:sysClr val="windowText" lastClr="000000"/>
                          </a:solidFill>
                          <a:latin typeface="Times New Roman" panose="02020603050405020304" pitchFamily="18" charset="0"/>
                          <a:cs typeface="Times New Roman" panose="02020603050405020304" pitchFamily="18" charset="0"/>
                        </a:rPr>
                        <a:t> ray</a:t>
                      </a:r>
                      <a:endParaRPr lang="en-US" sz="3200" b="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bl>
          </a:graphicData>
        </a:graphic>
      </p:graphicFrame>
      <p:sp>
        <p:nvSpPr>
          <p:cNvPr id="4" name="TextBox 3"/>
          <p:cNvSpPr txBox="1"/>
          <p:nvPr/>
        </p:nvSpPr>
        <p:spPr>
          <a:xfrm>
            <a:off x="5238206" y="1539633"/>
            <a:ext cx="5617028" cy="1569660"/>
          </a:xfrm>
          <a:prstGeom prst="rect">
            <a:avLst/>
          </a:prstGeom>
          <a:blipFill>
            <a:blip r:embed="rId1"/>
            <a:tile tx="0" ty="0" sx="100000" sy="100000" flip="none" algn="tl"/>
          </a:blipFill>
        </p:spPr>
        <p:txBody>
          <a:bodyPr wrap="square" rtlCol="0">
            <a:spAutoFit/>
          </a:bodyPr>
          <a:lstStyle/>
          <a:p>
            <a:pPr algn="just"/>
            <a:r>
              <a:rPr lang="en-US" altLang="en-US" sz="3200" b="1">
                <a:solidFill>
                  <a:srgbClr val="FF0000"/>
                </a:solidFill>
                <a:latin typeface="Times New Roman" panose="02020603050405020304" pitchFamily="18" charset="0"/>
                <a:cs typeface="Times New Roman" panose="02020603050405020304" pitchFamily="18" charset="0"/>
              </a:rPr>
              <a:t>ruộng đồng, làng xóm, núi non, gò đống, bãi bờ, hình dạng, màu </a:t>
            </a:r>
            <a:r>
              <a:rPr lang="en-US" altLang="en-US" sz="3200" b="1" smtClean="0">
                <a:solidFill>
                  <a:srgbClr val="FF0000"/>
                </a:solidFill>
                <a:latin typeface="Times New Roman" panose="02020603050405020304" pitchFamily="18" charset="0"/>
                <a:cs typeface="Times New Roman" panose="02020603050405020304" pitchFamily="18" charset="0"/>
              </a:rPr>
              <a:t>sắc</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238205" y="3718476"/>
            <a:ext cx="5617029" cy="1077218"/>
          </a:xfrm>
          <a:prstGeom prst="rect">
            <a:avLst/>
          </a:prstGeom>
          <a:blipFill>
            <a:blip r:embed="rId2"/>
            <a:tile tx="0" ty="0" sx="100000" sy="100000" flip="none" algn="tl"/>
          </a:blipFill>
        </p:spPr>
        <p:txBody>
          <a:bodyPr wrap="square" rtlCol="0">
            <a:spAutoFit/>
          </a:bodyPr>
          <a:lstStyle/>
          <a:p>
            <a:pPr algn="just"/>
            <a:r>
              <a:rPr lang="vi-VN" altLang="en-US" sz="3200" b="1">
                <a:solidFill>
                  <a:srgbClr val="FF0000"/>
                </a:solidFill>
                <a:cs typeface="Times New Roman" panose="02020603050405020304" pitchFamily="18" charset="0"/>
              </a:rPr>
              <a:t>xe điện, xe đạp, tàu hoả, </a:t>
            </a:r>
            <a:r>
              <a:rPr lang="vi-VN" altLang="en-US" sz="3200" b="1" smtClean="0">
                <a:solidFill>
                  <a:srgbClr val="FF0000"/>
                </a:solidFill>
                <a:cs typeface="Times New Roman" panose="02020603050405020304" pitchFamily="18" charset="0"/>
              </a:rPr>
              <a:t>đường </a:t>
            </a:r>
            <a:r>
              <a:rPr lang="vi-VN" altLang="en-US" sz="3200" b="1">
                <a:solidFill>
                  <a:srgbClr val="FF0000"/>
                </a:solidFill>
                <a:cs typeface="Times New Roman" panose="02020603050405020304" pitchFamily="18" charset="0"/>
              </a:rPr>
              <a:t>ray, máy bay</a:t>
            </a:r>
            <a:endParaRPr lang="vi-VN" altLang="en-US" sz="3200" b="1">
              <a:solidFill>
                <a:srgbClr val="FF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91663" y="599205"/>
            <a:ext cx="4480559" cy="1904032"/>
          </a:xfrm>
          <a:prstGeom prst="cloudCallout">
            <a:avLst>
              <a:gd name="adj1" fmla="val -59317"/>
              <a:gd name="adj2" fmla="val 65930"/>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Vì sao con lại xếp từ “</a:t>
            </a:r>
            <a:r>
              <a:rPr lang="en-US" sz="2800" b="1" i="1" smtClean="0">
                <a:solidFill>
                  <a:schemeClr val="tx1"/>
                </a:solidFill>
                <a:latin typeface="Times New Roman" panose="02020603050405020304" pitchFamily="18" charset="0"/>
                <a:cs typeface="Times New Roman" panose="02020603050405020304" pitchFamily="18" charset="0"/>
              </a:rPr>
              <a:t>tàu hỏa</a:t>
            </a:r>
            <a:r>
              <a:rPr lang="en-US" sz="2800" smtClean="0">
                <a:solidFill>
                  <a:schemeClr val="tx1"/>
                </a:solidFill>
                <a:latin typeface="Times New Roman" panose="02020603050405020304" pitchFamily="18" charset="0"/>
                <a:cs typeface="Times New Roman" panose="02020603050405020304" pitchFamily="18" charset="0"/>
              </a:rPr>
              <a:t>” và từ ghép phân loại?</a:t>
            </a:r>
            <a:endParaRPr lang="en-US" sz="2800">
              <a:solidFill>
                <a:schemeClr val="tx1"/>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6065419" y="1565971"/>
            <a:ext cx="5194767" cy="1077218"/>
            <a:chOff x="6000102" y="1606731"/>
            <a:chExt cx="5194767" cy="1077218"/>
          </a:xfrm>
        </p:grpSpPr>
        <p:sp>
          <p:nvSpPr>
            <p:cNvPr id="3" name="TextBox 2"/>
            <p:cNvSpPr txBox="1"/>
            <p:nvPr/>
          </p:nvSpPr>
          <p:spPr>
            <a:xfrm>
              <a:off x="7445829" y="1606731"/>
              <a:ext cx="3749040" cy="1077218"/>
            </a:xfrm>
            <a:prstGeom prst="rect">
              <a:avLst/>
            </a:prstGeom>
            <a:noFill/>
          </p:spPr>
          <p:txBody>
            <a:bodyPr wrap="square" rtlCol="0">
              <a:spAutoFit/>
            </a:bodyPr>
            <a:lstStyle/>
            <a:p>
              <a:pPr algn="just"/>
              <a:r>
                <a:rPr lang="en-US" sz="3200" smtClean="0">
                  <a:solidFill>
                    <a:srgbClr val="7030A0"/>
                  </a:solidFill>
                  <a:latin typeface="Times New Roman" panose="02020603050405020304" pitchFamily="18" charset="0"/>
                  <a:cs typeface="Times New Roman" panose="02020603050405020304" pitchFamily="18" charset="0"/>
                </a:rPr>
                <a:t>Chỉ phương tiện giao thông đường sắt.</a:t>
              </a:r>
              <a:endParaRPr lang="en-US" sz="3200">
                <a:solidFill>
                  <a:srgbClr val="7030A0"/>
                </a:solidFill>
                <a:latin typeface="Times New Roman" panose="02020603050405020304" pitchFamily="18" charset="0"/>
                <a:cs typeface="Times New Roman" panose="02020603050405020304" pitchFamily="18" charset="0"/>
              </a:endParaRPr>
            </a:p>
          </p:txBody>
        </p:sp>
        <p:sp>
          <p:nvSpPr>
            <p:cNvPr id="4" name="Curved Right Arrow 3"/>
            <p:cNvSpPr/>
            <p:nvPr/>
          </p:nvSpPr>
          <p:spPr>
            <a:xfrm rot="15576912" flipH="1">
              <a:off x="6462215" y="1396550"/>
              <a:ext cx="556440" cy="1480666"/>
            </a:xfrm>
            <a:prstGeom prst="curvedRightArrow">
              <a:avLst>
                <a:gd name="adj1" fmla="val 25000"/>
                <a:gd name="adj2" fmla="val 65569"/>
                <a:gd name="adj3" fmla="val 53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8"/>
          <p:cNvGrpSpPr/>
          <p:nvPr/>
        </p:nvGrpSpPr>
        <p:grpSpPr>
          <a:xfrm>
            <a:off x="6065419" y="2896922"/>
            <a:ext cx="5194767" cy="1077218"/>
            <a:chOff x="6000102" y="1606731"/>
            <a:chExt cx="5194767" cy="1077218"/>
          </a:xfrm>
        </p:grpSpPr>
        <p:sp>
          <p:nvSpPr>
            <p:cNvPr id="10" name="TextBox 9"/>
            <p:cNvSpPr txBox="1"/>
            <p:nvPr/>
          </p:nvSpPr>
          <p:spPr>
            <a:xfrm>
              <a:off x="7445829" y="1606731"/>
              <a:ext cx="3749040" cy="1077218"/>
            </a:xfrm>
            <a:prstGeom prst="rect">
              <a:avLst/>
            </a:prstGeom>
            <a:noFill/>
          </p:spPr>
          <p:txBody>
            <a:bodyPr wrap="square" rtlCol="0">
              <a:spAutoFit/>
            </a:bodyPr>
            <a:lstStyle/>
            <a:p>
              <a:pPr algn="just"/>
              <a:r>
                <a:rPr lang="en-US" sz="3200" smtClean="0">
                  <a:solidFill>
                    <a:srgbClr val="7030A0"/>
                  </a:solidFill>
                  <a:latin typeface="Times New Roman" panose="02020603050405020304" pitchFamily="18" charset="0"/>
                  <a:cs typeface="Times New Roman" panose="02020603050405020304" pitchFamily="18" charset="0"/>
                </a:rPr>
                <a:t>Có nhiều toa, chở được nhiều hàng.</a:t>
              </a:r>
              <a:endParaRPr lang="en-US" sz="3200">
                <a:solidFill>
                  <a:srgbClr val="7030A0"/>
                </a:solidFill>
                <a:latin typeface="Times New Roman" panose="02020603050405020304" pitchFamily="18" charset="0"/>
                <a:cs typeface="Times New Roman" panose="02020603050405020304" pitchFamily="18" charset="0"/>
              </a:endParaRPr>
            </a:p>
          </p:txBody>
        </p:sp>
        <p:sp>
          <p:nvSpPr>
            <p:cNvPr id="11" name="Curved Right Arrow 10"/>
            <p:cNvSpPr/>
            <p:nvPr/>
          </p:nvSpPr>
          <p:spPr>
            <a:xfrm rot="15576912" flipH="1">
              <a:off x="6462215" y="1396550"/>
              <a:ext cx="556440" cy="1480666"/>
            </a:xfrm>
            <a:prstGeom prst="curvedRightArrow">
              <a:avLst>
                <a:gd name="adj1" fmla="val 25000"/>
                <a:gd name="adj2" fmla="val 65569"/>
                <a:gd name="adj3" fmla="val 53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p:cNvGrpSpPr/>
          <p:nvPr/>
        </p:nvGrpSpPr>
        <p:grpSpPr>
          <a:xfrm>
            <a:off x="6065419" y="4245597"/>
            <a:ext cx="5194767" cy="1077218"/>
            <a:chOff x="6000102" y="1606731"/>
            <a:chExt cx="5194767" cy="1077218"/>
          </a:xfrm>
        </p:grpSpPr>
        <p:sp>
          <p:nvSpPr>
            <p:cNvPr id="13" name="TextBox 12"/>
            <p:cNvSpPr txBox="1"/>
            <p:nvPr/>
          </p:nvSpPr>
          <p:spPr>
            <a:xfrm>
              <a:off x="7445829" y="1606731"/>
              <a:ext cx="3749040" cy="1077218"/>
            </a:xfrm>
            <a:prstGeom prst="rect">
              <a:avLst/>
            </a:prstGeom>
            <a:noFill/>
          </p:spPr>
          <p:txBody>
            <a:bodyPr wrap="square" rtlCol="0">
              <a:spAutoFit/>
            </a:bodyPr>
            <a:lstStyle/>
            <a:p>
              <a:pPr algn="just"/>
              <a:r>
                <a:rPr lang="en-US" sz="3200" smtClean="0">
                  <a:solidFill>
                    <a:srgbClr val="7030A0"/>
                  </a:solidFill>
                  <a:latin typeface="Times New Roman" panose="02020603050405020304" pitchFamily="18" charset="0"/>
                  <a:cs typeface="Times New Roman" panose="02020603050405020304" pitchFamily="18" charset="0"/>
                </a:rPr>
                <a:t>Phân biệt với tàu thủy, tàu bay,…</a:t>
              </a:r>
              <a:endParaRPr lang="en-US" sz="3200">
                <a:solidFill>
                  <a:srgbClr val="7030A0"/>
                </a:solidFill>
                <a:latin typeface="Times New Roman" panose="02020603050405020304" pitchFamily="18" charset="0"/>
                <a:cs typeface="Times New Roman" panose="02020603050405020304" pitchFamily="18" charset="0"/>
              </a:endParaRPr>
            </a:p>
          </p:txBody>
        </p:sp>
        <p:sp>
          <p:nvSpPr>
            <p:cNvPr id="14" name="Curved Right Arrow 13"/>
            <p:cNvSpPr/>
            <p:nvPr/>
          </p:nvSpPr>
          <p:spPr>
            <a:xfrm rot="15576912" flipH="1">
              <a:off x="6462215" y="1396550"/>
              <a:ext cx="556440" cy="1480666"/>
            </a:xfrm>
            <a:prstGeom prst="curvedRightArrow">
              <a:avLst>
                <a:gd name="adj1" fmla="val 25000"/>
                <a:gd name="adj2" fmla="val 65569"/>
                <a:gd name="adj3" fmla="val 53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5" name="Picture 2" descr="TRAINS IN VIETNAM 2020 - Đoàn tàu hỏa đi giữa mùa xuân thật đẹp - Train. Tàu  lửa. Beauty train - YouTub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0789" y="992776"/>
            <a:ext cx="4990013" cy="488551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40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1"/>
          <a:stretch>
            <a:fillRect/>
          </a:stretch>
        </p:blipFill>
        <p:spPr>
          <a:xfrm>
            <a:off x="1289050" y="1211580"/>
            <a:ext cx="9359265" cy="3934460"/>
          </a:xfrm>
          <a:prstGeom prst="rect">
            <a:avLst/>
          </a:prstGeom>
          <a:noFill/>
          <a:ln w="9525">
            <a:noFill/>
          </a:ln>
        </p:spPr>
      </p:pic>
      <p:sp>
        <p:nvSpPr>
          <p:cNvPr id="2" name="Cloud Callout 1"/>
          <p:cNvSpPr/>
          <p:nvPr/>
        </p:nvSpPr>
        <p:spPr>
          <a:xfrm>
            <a:off x="6296296" y="510693"/>
            <a:ext cx="4676504" cy="2271586"/>
          </a:xfrm>
          <a:prstGeom prst="cloudCallout">
            <a:avLst>
              <a:gd name="adj1" fmla="val 59696"/>
              <a:gd name="adj2" fmla="val 71106"/>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Tại sao “</a:t>
            </a:r>
            <a:r>
              <a:rPr lang="en-US" sz="2800" b="1" i="1" smtClean="0">
                <a:solidFill>
                  <a:schemeClr val="tx1"/>
                </a:solidFill>
                <a:latin typeface="Times New Roman" panose="02020603050405020304" pitchFamily="18" charset="0"/>
                <a:cs typeface="Times New Roman" panose="02020603050405020304" pitchFamily="18" charset="0"/>
              </a:rPr>
              <a:t>núi non</a:t>
            </a:r>
            <a:r>
              <a:rPr lang="en-US" sz="2800" smtClean="0">
                <a:solidFill>
                  <a:schemeClr val="tx1"/>
                </a:solidFill>
                <a:latin typeface="Times New Roman" panose="02020603050405020304" pitchFamily="18" charset="0"/>
                <a:cs typeface="Times New Roman" panose="02020603050405020304" pitchFamily="18" charset="0"/>
              </a:rPr>
              <a:t>” lại được xếp vào nhóm từ ghép tổng hợp?</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547256" y="5212081"/>
            <a:ext cx="7485018" cy="1077218"/>
          </a:xfrm>
          <a:prstGeom prst="rect">
            <a:avLst/>
          </a:prstGeom>
          <a:noFill/>
        </p:spPr>
        <p:txBody>
          <a:bodyPr wrap="square" rtlCol="0">
            <a:spAutoFit/>
          </a:bodyPr>
          <a:lstStyle/>
          <a:p>
            <a:pPr algn="ctr"/>
            <a:r>
              <a:rPr lang="en-US" sz="3200" smtClean="0">
                <a:solidFill>
                  <a:srgbClr val="7030A0"/>
                </a:solidFill>
                <a:latin typeface="Times New Roman" panose="02020603050405020304" pitchFamily="18" charset="0"/>
                <a:cs typeface="Times New Roman" panose="02020603050405020304" pitchFamily="18" charset="0"/>
              </a:rPr>
              <a:t>Núi non chỉ chung loại địa hình nổi lên cao hơn so với mặt đất.</a:t>
            </a:r>
            <a:endParaRPr lang="en-US" sz="320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727200" y="362585"/>
            <a:ext cx="8514715" cy="3697605"/>
          </a:xfrm>
          <a:prstGeom prst="cloud">
            <a:avLst/>
          </a:prstGeom>
          <a:solidFill>
            <a:srgbClr val="FFEB68"/>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chemeClr val="accent5">
                    <a:lumMod val="50000"/>
                  </a:schemeClr>
                </a:solidFill>
              </a:rPr>
              <a:t>KHỞI ĐỘNG</a:t>
            </a:r>
            <a:endParaRPr lang="vi-VN" altLang="en-US" sz="5400" b="1">
              <a:solidFill>
                <a:schemeClr val="accent5">
                  <a:lumMod val="50000"/>
                </a:schemeClr>
              </a:solidFill>
            </a:endParaRPr>
          </a:p>
        </p:txBody>
      </p:sp>
      <p:pic>
        <p:nvPicPr>
          <p:cNvPr id="2" name="Picture 1" descr="c9a369c18cdab0e19d75ca74300743ab"/>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3397885" y="2608580"/>
            <a:ext cx="5050790" cy="42494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293221" y="1320558"/>
          <a:ext cx="9823270" cy="4084320"/>
        </p:xfrm>
        <a:graphic>
          <a:graphicData uri="http://schemas.openxmlformats.org/drawingml/2006/table">
            <a:tbl>
              <a:tblPr firstRow="1" bandRow="1">
                <a:tableStyleId>{5C22544A-7EE6-4342-B048-85BDC9FD1C3A}</a:tableStyleId>
              </a:tblPr>
              <a:tblGrid>
                <a:gridCol w="3840482"/>
                <a:gridCol w="5982788"/>
              </a:tblGrid>
              <a:tr h="370840">
                <a:tc>
                  <a:txBody>
                    <a:bodyPr/>
                    <a:lstStyle/>
                    <a:p>
                      <a:pPr algn="l"/>
                      <a:endParaRPr lang="en-US" sz="3200" b="1" smtClean="0">
                        <a:solidFill>
                          <a:sysClr val="windowText" lastClr="000000"/>
                        </a:solidFill>
                        <a:latin typeface="Times New Roman" panose="02020603050405020304" pitchFamily="18" charset="0"/>
                        <a:cs typeface="Times New Roman" panose="02020603050405020304" pitchFamily="18" charset="0"/>
                      </a:endParaRPr>
                    </a:p>
                    <a:p>
                      <a:pPr algn="l"/>
                      <a:r>
                        <a:rPr lang="en-US" sz="3200" b="1" smtClean="0">
                          <a:solidFill>
                            <a:sysClr val="windowText" lastClr="000000"/>
                          </a:solidFill>
                          <a:latin typeface="Times New Roman" panose="02020603050405020304" pitchFamily="18" charset="0"/>
                          <a:cs typeface="Times New Roman" panose="02020603050405020304" pitchFamily="18" charset="0"/>
                        </a:rPr>
                        <a:t>Từ</a:t>
                      </a:r>
                      <a:r>
                        <a:rPr lang="en-US" sz="3200" b="1" baseline="0" smtClean="0">
                          <a:solidFill>
                            <a:sysClr val="windowText" lastClr="000000"/>
                          </a:solidFill>
                          <a:latin typeface="Times New Roman" panose="02020603050405020304" pitchFamily="18" charset="0"/>
                          <a:cs typeface="Times New Roman" panose="02020603050405020304" pitchFamily="18" charset="0"/>
                        </a:rPr>
                        <a:t> ghép tổng hợp</a:t>
                      </a:r>
                      <a:endParaRPr lang="en-US" sz="3200" b="1" baseline="0" smtClean="0">
                        <a:solidFill>
                          <a:sysClr val="windowText" lastClr="000000"/>
                        </a:solidFill>
                        <a:latin typeface="Times New Roman" panose="02020603050405020304" pitchFamily="18" charset="0"/>
                        <a:cs typeface="Times New Roman" panose="02020603050405020304" pitchFamily="18" charset="0"/>
                      </a:endParaRPr>
                    </a:p>
                    <a:p>
                      <a:pPr algn="l"/>
                      <a:endParaRPr lang="en-US" sz="3200" b="1" baseline="0" smtClean="0">
                        <a:solidFill>
                          <a:sysClr val="windowText" lastClr="000000"/>
                        </a:solidFill>
                        <a:latin typeface="Times New Roman" panose="02020603050405020304" pitchFamily="18" charset="0"/>
                        <a:cs typeface="Times New Roman" panose="02020603050405020304" pitchFamily="18" charset="0"/>
                      </a:endParaRPr>
                    </a:p>
                    <a:p>
                      <a:pPr algn="l"/>
                      <a:endParaRPr lang="en-US" sz="3200" b="1" baseline="0" smtClean="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a:txBody>
                    <a:bodyPr/>
                    <a:lstStyle/>
                    <a:p>
                      <a:pPr algn="l"/>
                      <a:endParaRPr lang="en-US" sz="3200" b="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r>
              <a:tr h="370840">
                <a:tc>
                  <a:txBody>
                    <a:bodyPr/>
                    <a:lstStyle/>
                    <a:p>
                      <a:pPr algn="l"/>
                      <a:endParaRPr lang="en-US" sz="3200" b="1" smtClean="0">
                        <a:solidFill>
                          <a:sysClr val="windowText" lastClr="000000"/>
                        </a:solidFill>
                        <a:latin typeface="Times New Roman" panose="02020603050405020304" pitchFamily="18" charset="0"/>
                        <a:cs typeface="Times New Roman" panose="02020603050405020304" pitchFamily="18" charset="0"/>
                      </a:endParaRPr>
                    </a:p>
                    <a:p>
                      <a:pPr algn="l"/>
                      <a:r>
                        <a:rPr lang="en-US" sz="3200" b="1" smtClean="0">
                          <a:solidFill>
                            <a:sysClr val="windowText" lastClr="000000"/>
                          </a:solidFill>
                          <a:latin typeface="Times New Roman" panose="02020603050405020304" pitchFamily="18" charset="0"/>
                          <a:cs typeface="Times New Roman" panose="02020603050405020304" pitchFamily="18" charset="0"/>
                        </a:rPr>
                        <a:t>Từ</a:t>
                      </a:r>
                      <a:r>
                        <a:rPr lang="en-US" sz="3200" b="1" baseline="0" smtClean="0">
                          <a:solidFill>
                            <a:sysClr val="windowText" lastClr="000000"/>
                          </a:solidFill>
                          <a:latin typeface="Times New Roman" panose="02020603050405020304" pitchFamily="18" charset="0"/>
                          <a:cs typeface="Times New Roman" panose="02020603050405020304" pitchFamily="18" charset="0"/>
                        </a:rPr>
                        <a:t> ghép phân loại</a:t>
                      </a:r>
                      <a:endParaRPr lang="en-US" sz="3200" b="1" baseline="0" smtClean="0">
                        <a:solidFill>
                          <a:sysClr val="windowText" lastClr="000000"/>
                        </a:solidFill>
                        <a:latin typeface="Times New Roman" panose="02020603050405020304" pitchFamily="18" charset="0"/>
                        <a:cs typeface="Times New Roman" panose="02020603050405020304" pitchFamily="18" charset="0"/>
                      </a:endParaRPr>
                    </a:p>
                    <a:p>
                      <a:pPr algn="l"/>
                      <a:endParaRPr lang="en-US" sz="3200" b="1" smtClean="0">
                        <a:solidFill>
                          <a:sysClr val="windowText" lastClr="000000"/>
                        </a:solidFill>
                        <a:latin typeface="Times New Roman" panose="02020603050405020304" pitchFamily="18" charset="0"/>
                        <a:cs typeface="Times New Roman" panose="02020603050405020304" pitchFamily="18" charset="0"/>
                      </a:endParaRPr>
                    </a:p>
                    <a:p>
                      <a:pPr algn="l"/>
                      <a:endParaRPr lang="en-US" sz="3200" b="1" smtClean="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gn="l"/>
                      <a:endParaRPr lang="en-US" sz="3200" b="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bl>
          </a:graphicData>
        </a:graphic>
      </p:graphicFrame>
      <p:sp>
        <p:nvSpPr>
          <p:cNvPr id="6" name="Cloud 5"/>
          <p:cNvSpPr/>
          <p:nvPr/>
        </p:nvSpPr>
        <p:spPr>
          <a:xfrm>
            <a:off x="5756366" y="1775581"/>
            <a:ext cx="4942116" cy="317427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Con hãy tìm thêm ví dụ về mỗi loại từ ghép trên!</a:t>
            </a:r>
            <a:endParaRPr 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899077" y="2211077"/>
            <a:ext cx="10737751" cy="1435101"/>
            <a:chOff x="-8052" y="1484784"/>
            <a:chExt cx="9469074" cy="1435925"/>
          </a:xfrm>
          <a:solidFill>
            <a:srgbClr val="FF99FF"/>
          </a:solidFill>
        </p:grpSpPr>
        <p:sp>
          <p:nvSpPr>
            <p:cNvPr id="5" name="Rectangle 4"/>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HS nhận biết và phân loại được hai loại từ ghép (có nghĩa tổng hợp, có nghĩa phân loại) (BT1, BT2).</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921024" y="4111349"/>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Nhận biết được 3 nhóm từ láy (giống nhau ở âm đầu, vần, cả âm đầu và vần) (BT3).</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p:nvPr/>
        </p:nvGrpSpPr>
        <p:grpSpPr bwMode="auto">
          <a:xfrm>
            <a:off x="899077" y="5486987"/>
            <a:ext cx="10737752" cy="971849"/>
            <a:chOff x="-8052" y="1749159"/>
            <a:chExt cx="9469072" cy="972406"/>
          </a:xfrm>
        </p:grpSpPr>
        <p:sp>
          <p:nvSpPr>
            <p:cNvPr id="16" name="Rectangle 15"/>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Củng cố khái niệm từ ghép và từ láy, biết tạo thành từ ghép đơn giản.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2 con đã đạt được mục tiêu nào của bài?</a:t>
            </a:r>
            <a:endParaRPr lang="en-US" sz="32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5714" y="489582"/>
            <a:ext cx="10638971" cy="584775"/>
          </a:xfrm>
          <a:prstGeom prst="rect">
            <a:avLst/>
          </a:prstGeom>
        </p:spPr>
        <p:txBody>
          <a:bodyPr wrap="square">
            <a:spAutoFit/>
          </a:bodyPr>
          <a:lstStyle/>
          <a:p>
            <a:pPr algn="just">
              <a:spcBef>
                <a:spcPct val="50000"/>
              </a:spcBef>
            </a:pPr>
            <a:r>
              <a:rPr lang="en-US" altLang="en-US" sz="3200" smtClean="0">
                <a:latin typeface="Times New Roman" panose="02020603050405020304" pitchFamily="18" charset="0"/>
                <a:cs typeface="Times New Roman" panose="02020603050405020304" pitchFamily="18" charset="0"/>
              </a:rPr>
              <a:t>Bài 3</a:t>
            </a:r>
            <a:r>
              <a:rPr lang="en-US" altLang="en-US" sz="3200">
                <a:latin typeface="Times New Roman" panose="02020603050405020304" pitchFamily="18" charset="0"/>
                <a:cs typeface="Times New Roman" panose="02020603050405020304" pitchFamily="18" charset="0"/>
              </a:rPr>
              <a:t>. Xếp từ láy trong đoạn văn sau vào nhóm thích hợp:</a:t>
            </a:r>
            <a:endParaRPr lang="en-US" altLang="en-US" sz="3200">
              <a:latin typeface="Times New Roman" panose="02020603050405020304" pitchFamily="18" charset="0"/>
              <a:cs typeface="Times New Roman" panose="02020603050405020304" pitchFamily="18" charset="0"/>
            </a:endParaRPr>
          </a:p>
        </p:txBody>
      </p:sp>
      <p:grpSp>
        <p:nvGrpSpPr>
          <p:cNvPr id="10" name="Group 11"/>
          <p:cNvGrpSpPr/>
          <p:nvPr/>
        </p:nvGrpSpPr>
        <p:grpSpPr bwMode="auto">
          <a:xfrm>
            <a:off x="783771" y="1188720"/>
            <a:ext cx="10580914" cy="3214461"/>
            <a:chOff x="144" y="1152"/>
            <a:chExt cx="5616" cy="1466"/>
          </a:xfrm>
          <a:solidFill>
            <a:schemeClr val="accent1">
              <a:lumMod val="20000"/>
              <a:lumOff val="80000"/>
            </a:schemeClr>
          </a:solidFill>
        </p:grpSpPr>
        <p:sp>
          <p:nvSpPr>
            <p:cNvPr id="11" name="AutoShape 9"/>
            <p:cNvSpPr>
              <a:spLocks noChangeArrowheads="1"/>
            </p:cNvSpPr>
            <p:nvPr/>
          </p:nvSpPr>
          <p:spPr bwMode="auto">
            <a:xfrm>
              <a:off x="144" y="1152"/>
              <a:ext cx="5616" cy="1466"/>
            </a:xfrm>
            <a:prstGeom prst="bevel">
              <a:avLst>
                <a:gd name="adj" fmla="val 3125"/>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 name="Text Box 9"/>
            <p:cNvSpPr txBox="1">
              <a:spLocks noChangeArrowheads="1"/>
            </p:cNvSpPr>
            <p:nvPr/>
          </p:nvSpPr>
          <p:spPr bwMode="auto">
            <a:xfrm>
              <a:off x="297" y="1229"/>
              <a:ext cx="5290" cy="1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i="1">
                  <a:latin typeface="Times New Roman" panose="02020603050405020304" pitchFamily="18" charset="0"/>
                  <a:cs typeface="Times New Roman" panose="02020603050405020304" pitchFamily="18" charset="0"/>
                </a:rPr>
                <a:t>Cây nhút nhát</a:t>
              </a:r>
              <a:endParaRPr lang="en-US" altLang="en-US" sz="2800" b="1" i="1">
                <a:latin typeface="Times New Roman" panose="02020603050405020304" pitchFamily="18" charset="0"/>
                <a:cs typeface="Times New Roman" panose="02020603050405020304" pitchFamily="18" charset="0"/>
              </a:endParaRPr>
            </a:p>
            <a:p>
              <a:pPr algn="just" eaLnBrk="1" hangingPunct="1">
                <a:spcBef>
                  <a:spcPct val="50000"/>
                </a:spcBef>
              </a:pPr>
              <a:r>
                <a:rPr lang="en-US" altLang="en-US" sz="2800">
                  <a:latin typeface="Times New Roman" panose="02020603050405020304" pitchFamily="18" charset="0"/>
                  <a:cs typeface="Times New Roman" panose="02020603050405020304" pitchFamily="18" charset="0"/>
                </a:rPr>
                <a:t>   Gió rào rào nổi lên. Có một tiếng động gì lạ lắm. Những chiếc lá khô lạt xạt lướt trên cỏ. Cây xấu hổ co rúm mình lại. Nó bỗng thấy xung quanh lao xao. He hé mắt nhìn: không có gì lạ cả. Lúc bấy giờ nó mới mở bừng những con mắt lá và quả nhiên không có gì lạ thật</a:t>
              </a:r>
              <a:r>
                <a:rPr lang="en-US" altLang="en-US" sz="2800" smtClean="0">
                  <a:latin typeface="Times New Roman" panose="02020603050405020304" pitchFamily="18" charset="0"/>
                  <a:cs typeface="Times New Roman" panose="02020603050405020304" pitchFamily="18" charset="0"/>
                </a:rPr>
                <a:t>.</a:t>
              </a:r>
              <a:endParaRPr lang="en-US" altLang="en-US" sz="3200">
                <a:latin typeface="Times New Roman" panose="02020603050405020304" pitchFamily="18" charset="0"/>
                <a:cs typeface="Times New Roman" panose="02020603050405020304" pitchFamily="18" charset="0"/>
              </a:endParaRPr>
            </a:p>
            <a:p>
              <a:pPr algn="r" eaLnBrk="1" hangingPunct="1">
                <a:lnSpc>
                  <a:spcPct val="40000"/>
                </a:lnSpc>
                <a:spcBef>
                  <a:spcPct val="50000"/>
                </a:spcBef>
              </a:pPr>
              <a:r>
                <a:rPr lang="en-US" altLang="en-US" sz="32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Theo </a:t>
              </a:r>
              <a:r>
                <a:rPr lang="en-US" altLang="en-US" sz="2800" b="1">
                  <a:latin typeface="Times New Roman" panose="02020603050405020304" pitchFamily="18" charset="0"/>
                  <a:cs typeface="Times New Roman" panose="02020603050405020304" pitchFamily="18" charset="0"/>
                </a:rPr>
                <a:t>Trần Hoài Dương</a:t>
              </a:r>
              <a:endParaRPr lang="en-US" altLang="en-US" sz="3200" b="1">
                <a:latin typeface="Times New Roman" panose="02020603050405020304" pitchFamily="18" charset="0"/>
                <a:cs typeface="Times New Roman" panose="02020603050405020304" pitchFamily="18" charset="0"/>
              </a:endParaRPr>
            </a:p>
          </p:txBody>
        </p:sp>
      </p:grpSp>
      <p:sp>
        <p:nvSpPr>
          <p:cNvPr id="2" name="Rectangle 1"/>
          <p:cNvSpPr/>
          <p:nvPr/>
        </p:nvSpPr>
        <p:spPr>
          <a:xfrm>
            <a:off x="1072033" y="4431686"/>
            <a:ext cx="9443567" cy="1815882"/>
          </a:xfrm>
          <a:prstGeom prst="rect">
            <a:avLst/>
          </a:prstGeom>
        </p:spPr>
        <p:txBody>
          <a:bodyPr wrap="square">
            <a:spAutoFit/>
          </a:bodyPr>
          <a:lstStyle/>
          <a:p>
            <a:pPr>
              <a:spcBef>
                <a:spcPct val="50000"/>
              </a:spcBef>
              <a:buFontTx/>
              <a:buAutoNum type="alphaLcParenR"/>
            </a:pPr>
            <a:r>
              <a:rPr lang="en-US" altLang="en-US" sz="2800" smtClean="0">
                <a:latin typeface="Times New Roman" panose="02020603050405020304" pitchFamily="18" charset="0"/>
                <a:cs typeface="Times New Roman" panose="02020603050405020304" pitchFamily="18" charset="0"/>
              </a:rPr>
              <a:t> Từ </a:t>
            </a:r>
            <a:r>
              <a:rPr lang="en-US" altLang="en-US" sz="2800">
                <a:latin typeface="Times New Roman" panose="02020603050405020304" pitchFamily="18" charset="0"/>
                <a:cs typeface="Times New Roman" panose="02020603050405020304" pitchFamily="18" charset="0"/>
              </a:rPr>
              <a:t>láy có hai tiếng giống nhau ở âm đầu.</a:t>
            </a:r>
            <a:endParaRPr lang="en-US" altLang="en-US" sz="2800">
              <a:latin typeface="Times New Roman" panose="02020603050405020304" pitchFamily="18" charset="0"/>
              <a:cs typeface="Times New Roman" panose="02020603050405020304" pitchFamily="18" charset="0"/>
            </a:endParaRPr>
          </a:p>
          <a:p>
            <a:pPr>
              <a:spcBef>
                <a:spcPct val="50000"/>
              </a:spcBef>
              <a:buFontTx/>
              <a:buAutoNum type="alphaLcParenR"/>
            </a:pPr>
            <a:r>
              <a:rPr lang="en-US" altLang="en-US" sz="2800" smtClean="0">
                <a:latin typeface="Times New Roman" panose="02020603050405020304" pitchFamily="18" charset="0"/>
                <a:cs typeface="Times New Roman" panose="02020603050405020304" pitchFamily="18" charset="0"/>
              </a:rPr>
              <a:t> Từ </a:t>
            </a:r>
            <a:r>
              <a:rPr lang="en-US" altLang="en-US" sz="2800">
                <a:latin typeface="Times New Roman" panose="02020603050405020304" pitchFamily="18" charset="0"/>
                <a:cs typeface="Times New Roman" panose="02020603050405020304" pitchFamily="18" charset="0"/>
              </a:rPr>
              <a:t>láy có hai tiếng giống nhau ở vần.</a:t>
            </a:r>
            <a:endParaRPr lang="en-US" altLang="en-US" sz="2800">
              <a:latin typeface="Times New Roman" panose="02020603050405020304" pitchFamily="18" charset="0"/>
              <a:cs typeface="Times New Roman" panose="02020603050405020304" pitchFamily="18" charset="0"/>
            </a:endParaRPr>
          </a:p>
          <a:p>
            <a:pPr>
              <a:spcBef>
                <a:spcPct val="50000"/>
              </a:spcBef>
              <a:buFontTx/>
              <a:buAutoNum type="alphaLcParenR"/>
            </a:pPr>
            <a:r>
              <a:rPr lang="en-US" altLang="en-US" sz="2800" smtClean="0">
                <a:latin typeface="Times New Roman" panose="02020603050405020304" pitchFamily="18" charset="0"/>
                <a:cs typeface="Times New Roman" panose="02020603050405020304" pitchFamily="18" charset="0"/>
              </a:rPr>
              <a:t> Từ </a:t>
            </a:r>
            <a:r>
              <a:rPr lang="en-US" altLang="en-US" sz="2800">
                <a:latin typeface="Times New Roman" panose="02020603050405020304" pitchFamily="18" charset="0"/>
                <a:cs typeface="Times New Roman" panose="02020603050405020304" pitchFamily="18" charset="0"/>
              </a:rPr>
              <a:t>láy có hai tiếng giống nhau ở cả âm đầu và vần.</a:t>
            </a:r>
            <a:endParaRPr lang="en-US" altLang="en-US" sz="2800">
              <a:latin typeface="Times New Roman" panose="02020603050405020304" pitchFamily="18" charset="0"/>
              <a:cs typeface="Times New Roman" panose="02020603050405020304" pitchFamily="18" charset="0"/>
            </a:endParaRPr>
          </a:p>
        </p:txBody>
      </p:sp>
      <p:sp>
        <p:nvSpPr>
          <p:cNvPr id="4" name="Cloud 3"/>
          <p:cNvSpPr/>
          <p:nvPr/>
        </p:nvSpPr>
        <p:spPr>
          <a:xfrm>
            <a:off x="10226040" y="97790"/>
            <a:ext cx="2037080" cy="2006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600" b="1"/>
              <a:t>LÀM VỞ</a:t>
            </a:r>
            <a:endParaRPr lang="vi-VN" altLang="en-US" sz="36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10377" y="1085426"/>
          <a:ext cx="8127999" cy="402336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 láy có hai tiếng giống nhau ở âm đầu</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 láy có hai tiếng giống nhau ở vần</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 láy có hai tiếng giống nhau ở cả âm đầu và vần</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r>
              <a:tr h="370840">
                <a:tc>
                  <a:txBody>
                    <a:bodyPr/>
                    <a:lstStyle/>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bl>
          </a:graphicData>
        </a:graphic>
      </p:graphicFrame>
      <p:sp>
        <p:nvSpPr>
          <p:cNvPr id="3" name="TextBox 2"/>
          <p:cNvSpPr txBox="1"/>
          <p:nvPr/>
        </p:nvSpPr>
        <p:spPr>
          <a:xfrm>
            <a:off x="2502263" y="3655816"/>
            <a:ext cx="2148114" cy="584775"/>
          </a:xfrm>
          <a:prstGeom prst="rect">
            <a:avLst/>
          </a:prstGeom>
          <a:blipFill>
            <a:blip r:embed="rId2"/>
            <a:tile tx="0" ty="0" sx="100000" sy="100000" flip="none" algn="tl"/>
          </a:blipFill>
        </p:spPr>
        <p:txBody>
          <a:bodyPr wrap="square" rtlCol="0">
            <a:spAutoFit/>
          </a:bodyPr>
          <a:lstStyle/>
          <a:p>
            <a:pPr algn="just"/>
            <a:r>
              <a:rPr lang="en-US" altLang="en-US" sz="3200" b="1" smtClean="0">
                <a:solidFill>
                  <a:srgbClr val="FF0000"/>
                </a:solidFill>
                <a:latin typeface="Times New Roman" panose="02020603050405020304" pitchFamily="18" charset="0"/>
                <a:cs typeface="Times New Roman" panose="02020603050405020304" pitchFamily="18" charset="0"/>
              </a:rPr>
              <a:t>nhút nhát</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531393" y="3409594"/>
            <a:ext cx="2148114" cy="1077218"/>
          </a:xfrm>
          <a:prstGeom prst="rect">
            <a:avLst/>
          </a:prstGeom>
          <a:blipFill>
            <a:blip r:embed="rId2"/>
            <a:tile tx="0" ty="0" sx="100000" sy="100000" flip="none" algn="tl"/>
          </a:blipFill>
        </p:spPr>
        <p:txBody>
          <a:bodyPr wrap="square" rtlCol="0">
            <a:spAutoFit/>
          </a:bodyPr>
          <a:lstStyle/>
          <a:p>
            <a:pPr algn="just"/>
            <a:r>
              <a:rPr lang="en-US" altLang="en-US" sz="3200" b="1" smtClean="0">
                <a:solidFill>
                  <a:srgbClr val="FF0000"/>
                </a:solidFill>
                <a:latin typeface="Times New Roman" panose="02020603050405020304" pitchFamily="18" charset="0"/>
                <a:cs typeface="Times New Roman" panose="02020603050405020304" pitchFamily="18" charset="0"/>
              </a:rPr>
              <a:t>lao xao,</a:t>
            </a:r>
            <a:endParaRPr lang="en-US" altLang="en-US" sz="3200" b="1" smtClean="0">
              <a:solidFill>
                <a:srgbClr val="FF0000"/>
              </a:solidFill>
              <a:latin typeface="Times New Roman" panose="02020603050405020304" pitchFamily="18" charset="0"/>
              <a:cs typeface="Times New Roman" panose="02020603050405020304" pitchFamily="18" charset="0"/>
            </a:endParaRPr>
          </a:p>
          <a:p>
            <a:pPr algn="just"/>
            <a:r>
              <a:rPr lang="en-US" altLang="en-US" sz="3200" b="1" smtClean="0">
                <a:solidFill>
                  <a:srgbClr val="FF0000"/>
                </a:solidFill>
                <a:latin typeface="Times New Roman" panose="02020603050405020304" pitchFamily="18" charset="0"/>
                <a:cs typeface="Times New Roman" panose="02020603050405020304" pitchFamily="18" charset="0"/>
              </a:rPr>
              <a:t>lạt xạt</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233952" y="3409594"/>
            <a:ext cx="1876699" cy="1077218"/>
          </a:xfrm>
          <a:prstGeom prst="rect">
            <a:avLst/>
          </a:prstGeom>
          <a:blipFill>
            <a:blip r:embed="rId2"/>
            <a:tile tx="0" ty="0" sx="100000" sy="100000" flip="none" algn="tl"/>
          </a:blipFill>
        </p:spPr>
        <p:txBody>
          <a:bodyPr wrap="square" rtlCol="0">
            <a:spAutoFit/>
          </a:bodyPr>
          <a:lstStyle/>
          <a:p>
            <a:pPr algn="just"/>
            <a:r>
              <a:rPr lang="en-US" altLang="en-US" sz="3200" b="1" smtClean="0">
                <a:solidFill>
                  <a:srgbClr val="FF0000"/>
                </a:solidFill>
                <a:latin typeface="Times New Roman" panose="02020603050405020304" pitchFamily="18" charset="0"/>
                <a:cs typeface="Times New Roman" panose="02020603050405020304" pitchFamily="18" charset="0"/>
              </a:rPr>
              <a:t>rào rào,</a:t>
            </a:r>
            <a:endParaRPr lang="en-US" altLang="en-US" sz="3200" b="1" smtClean="0">
              <a:solidFill>
                <a:srgbClr val="FF0000"/>
              </a:solidFill>
              <a:latin typeface="Times New Roman" panose="02020603050405020304" pitchFamily="18" charset="0"/>
              <a:cs typeface="Times New Roman" panose="02020603050405020304" pitchFamily="18" charset="0"/>
            </a:endParaRPr>
          </a:p>
          <a:p>
            <a:pPr algn="just"/>
            <a:r>
              <a:rPr lang="en-US" altLang="en-US" sz="3200" b="1" smtClean="0">
                <a:solidFill>
                  <a:srgbClr val="FF0000"/>
                </a:solidFill>
                <a:latin typeface="Times New Roman" panose="02020603050405020304" pitchFamily="18" charset="0"/>
                <a:cs typeface="Times New Roman" panose="02020603050405020304" pitchFamily="18" charset="0"/>
              </a:rPr>
              <a:t>he hé</a:t>
            </a:r>
            <a:endParaRPr lang="en-US" alt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877622" y="1665903"/>
            <a:ext cx="6923875" cy="3378705"/>
          </a:xfrm>
          <a:prstGeom prst="cloudCallout">
            <a:avLst>
              <a:gd name="adj1" fmla="val 75407"/>
              <a:gd name="adj2" fmla="val 7082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Muốn xếp được các từ láy vào đúng ô trong bảng ta cần xác định những bộ phận nào?</a:t>
            </a:r>
            <a:endParaRPr lang="en-US" sz="3200" dirty="0">
              <a:solidFill>
                <a:schemeClr val="tx1"/>
              </a:solidFill>
            </a:endParaRPr>
          </a:p>
        </p:txBody>
      </p:sp>
      <p:sp>
        <p:nvSpPr>
          <p:cNvPr id="3" name="Double Wave 2"/>
          <p:cNvSpPr/>
          <p:nvPr/>
        </p:nvSpPr>
        <p:spPr>
          <a:xfrm>
            <a:off x="2841452" y="1805020"/>
            <a:ext cx="6960045" cy="2677886"/>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Ta cần xác định những bộ phận lặp lại: âm đầu, vần, cả âm đầu và vần.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757234" y="1665903"/>
            <a:ext cx="2347405" cy="583565"/>
          </a:xfrm>
          <a:prstGeom prst="rect">
            <a:avLst/>
          </a:prstGeom>
          <a:blipFill>
            <a:blip r:embed="rId1"/>
            <a:tile tx="0" ty="0" sx="100000" sy="100000" flip="none" algn="tl"/>
          </a:blipFill>
        </p:spPr>
        <p:txBody>
          <a:bodyPr wrap="square" rtlCol="0">
            <a:spAutoFit/>
          </a:bodyPr>
          <a:lstStyle/>
          <a:p>
            <a:pPr algn="ctr"/>
            <a:r>
              <a:rPr lang="vi-VN" altLang="en-US" sz="3200" b="1" smtClean="0">
                <a:solidFill>
                  <a:srgbClr val="FF0000"/>
                </a:solidFill>
                <a:latin typeface="Times New Roman" panose="02020603050405020304" pitchFamily="18" charset="0"/>
                <a:cs typeface="Times New Roman" panose="02020603050405020304" pitchFamily="18" charset="0"/>
              </a:rPr>
              <a:t>nh</a:t>
            </a:r>
            <a:r>
              <a:rPr lang="vi-VN" altLang="en-US" sz="3200" b="1" smtClean="0">
                <a:solidFill>
                  <a:srgbClr val="00B050"/>
                </a:solidFill>
                <a:latin typeface="Times New Roman" panose="02020603050405020304" pitchFamily="18" charset="0"/>
                <a:cs typeface="Times New Roman" panose="02020603050405020304" pitchFamily="18" charset="0"/>
              </a:rPr>
              <a:t>út </a:t>
            </a:r>
            <a:r>
              <a:rPr lang="vi-VN" altLang="en-US" sz="3200" b="1" smtClean="0">
                <a:solidFill>
                  <a:srgbClr val="FF0000"/>
                </a:solidFill>
                <a:latin typeface="Times New Roman" panose="02020603050405020304" pitchFamily="18" charset="0"/>
                <a:cs typeface="Times New Roman" panose="02020603050405020304" pitchFamily="18" charset="0"/>
              </a:rPr>
              <a:t>nh</a:t>
            </a:r>
            <a:r>
              <a:rPr lang="vi-VN" altLang="en-US" sz="3200" b="1" smtClean="0">
                <a:solidFill>
                  <a:srgbClr val="00B050"/>
                </a:solidFill>
                <a:latin typeface="Times New Roman" panose="02020603050405020304" pitchFamily="18" charset="0"/>
                <a:cs typeface="Times New Roman" panose="02020603050405020304" pitchFamily="18" charset="0"/>
              </a:rPr>
              <a:t>át</a:t>
            </a:r>
            <a:endParaRPr lang="vi-VN" altLang="en-US" sz="3200" b="1">
              <a:solidFill>
                <a:srgbClr val="FF0000"/>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4389120" y="1805020"/>
            <a:ext cx="561703" cy="337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88857" y="1665902"/>
            <a:ext cx="5368834" cy="583565"/>
          </a:xfrm>
          <a:prstGeom prst="rect">
            <a:avLst/>
          </a:prstGeom>
          <a:blipFill>
            <a:blip r:embed="rId2"/>
            <a:tile tx="0" ty="0" sx="100000" sy="100000" flip="none" algn="tl"/>
          </a:blip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Lặp lại </a:t>
            </a:r>
            <a:r>
              <a:rPr lang="en-US" sz="3200" b="1" smtClean="0">
                <a:latin typeface="Times New Roman" panose="02020603050405020304" pitchFamily="18" charset="0"/>
                <a:cs typeface="Times New Roman" panose="02020603050405020304" pitchFamily="18" charset="0"/>
              </a:rPr>
              <a:t>âm đầu</a:t>
            </a:r>
            <a:r>
              <a:rPr lang="en-US" sz="3200" smtClean="0">
                <a:latin typeface="Times New Roman" panose="02020603050405020304" pitchFamily="18" charset="0"/>
                <a:cs typeface="Times New Roman" panose="02020603050405020304" pitchFamily="18" charset="0"/>
              </a:rPr>
              <a:t> </a:t>
            </a:r>
            <a:r>
              <a:rPr lang="en-US" sz="3200" b="1" i="1" smtClean="0">
                <a:solidFill>
                  <a:srgbClr val="00B050"/>
                </a:solidFill>
                <a:latin typeface="Times New Roman" panose="02020603050405020304" pitchFamily="18" charset="0"/>
                <a:cs typeface="Times New Roman" panose="02020603050405020304" pitchFamily="18" charset="0"/>
              </a:rPr>
              <a:t>nh</a:t>
            </a:r>
            <a:endParaRPr lang="en-US" sz="3200" b="1" i="1">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67394" y="3143963"/>
            <a:ext cx="2347405" cy="584775"/>
          </a:xfrm>
          <a:prstGeom prst="rect">
            <a:avLst/>
          </a:prstGeom>
          <a:blipFill>
            <a:blip r:embed="rId1"/>
            <a:tile tx="0" ty="0" sx="100000" sy="100000" flip="none" algn="tl"/>
          </a:blipFill>
        </p:spPr>
        <p:txBody>
          <a:bodyPr wrap="square" rtlCol="0">
            <a:spAutoFit/>
          </a:bodyPr>
          <a:lstStyle/>
          <a:p>
            <a:pPr algn="ctr"/>
            <a:r>
              <a:rPr lang="en-US" altLang="en-US" sz="3200" b="1" smtClean="0">
                <a:solidFill>
                  <a:srgbClr val="00B050"/>
                </a:solidFill>
                <a:latin typeface="Times New Roman" panose="02020603050405020304" pitchFamily="18" charset="0"/>
                <a:cs typeface="Times New Roman" panose="02020603050405020304" pitchFamily="18" charset="0"/>
              </a:rPr>
              <a:t>r</a:t>
            </a:r>
            <a:r>
              <a:rPr lang="en-US" altLang="en-US" sz="3200" b="1" smtClean="0">
                <a:solidFill>
                  <a:srgbClr val="FF0000"/>
                </a:solidFill>
                <a:latin typeface="Times New Roman" panose="02020603050405020304" pitchFamily="18" charset="0"/>
                <a:cs typeface="Times New Roman" panose="02020603050405020304" pitchFamily="18" charset="0"/>
              </a:rPr>
              <a:t>ào</a:t>
            </a:r>
            <a:r>
              <a:rPr lang="en-US" altLang="en-US" sz="3200" b="1" smtClean="0">
                <a:solidFill>
                  <a:srgbClr val="00B050"/>
                </a:solidFill>
                <a:latin typeface="Times New Roman" panose="02020603050405020304" pitchFamily="18" charset="0"/>
                <a:cs typeface="Times New Roman" panose="02020603050405020304" pitchFamily="18" charset="0"/>
              </a:rPr>
              <a:t> r</a:t>
            </a:r>
            <a:r>
              <a:rPr lang="en-US" altLang="en-US" sz="3200" b="1" smtClean="0">
                <a:solidFill>
                  <a:srgbClr val="FF0000"/>
                </a:solidFill>
                <a:latin typeface="Times New Roman" panose="02020603050405020304" pitchFamily="18" charset="0"/>
                <a:cs typeface="Times New Roman" panose="02020603050405020304" pitchFamily="18" charset="0"/>
              </a:rPr>
              <a:t>ào</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11" name="Right Arrow 10"/>
          <p:cNvSpPr/>
          <p:nvPr/>
        </p:nvSpPr>
        <p:spPr>
          <a:xfrm>
            <a:off x="4425290" y="3283081"/>
            <a:ext cx="561703" cy="337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188832" y="3159203"/>
            <a:ext cx="5368834" cy="583565"/>
          </a:xfrm>
          <a:prstGeom prst="rect">
            <a:avLst/>
          </a:prstGeom>
          <a:blipFill>
            <a:blip r:embed="rId2"/>
            <a:tile tx="0" ty="0" sx="100000" sy="100000" flip="none" algn="tl"/>
          </a:blip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Lặp lại </a:t>
            </a:r>
            <a:r>
              <a:rPr lang="en-US" sz="3200" b="1" smtClean="0">
                <a:latin typeface="Times New Roman" panose="02020603050405020304" pitchFamily="18" charset="0"/>
                <a:cs typeface="Times New Roman" panose="02020603050405020304" pitchFamily="18" charset="0"/>
              </a:rPr>
              <a:t>âm đầu</a:t>
            </a:r>
            <a:r>
              <a:rPr lang="en-US" sz="3200" smtClean="0">
                <a:latin typeface="Times New Roman" panose="02020603050405020304" pitchFamily="18" charset="0"/>
                <a:cs typeface="Times New Roman" panose="02020603050405020304" pitchFamily="18" charset="0"/>
              </a:rPr>
              <a:t> </a:t>
            </a:r>
            <a:r>
              <a:rPr lang="en-US" sz="3200" b="1" i="1" smtClean="0">
                <a:solidFill>
                  <a:srgbClr val="00B050"/>
                </a:solidFill>
                <a:latin typeface="Times New Roman" panose="02020603050405020304" pitchFamily="18" charset="0"/>
                <a:cs typeface="Times New Roman" panose="02020603050405020304" pitchFamily="18" charset="0"/>
              </a:rPr>
              <a:t>r </a:t>
            </a:r>
            <a:r>
              <a:rPr lang="en-US" sz="3200" b="1" smtClean="0">
                <a:latin typeface="Times New Roman" panose="02020603050405020304" pitchFamily="18" charset="0"/>
                <a:cs typeface="Times New Roman" panose="02020603050405020304" pitchFamily="18" charset="0"/>
              </a:rPr>
              <a:t>và vần </a:t>
            </a:r>
            <a:r>
              <a:rPr lang="en-US" sz="3200" b="1" i="1" smtClean="0">
                <a:solidFill>
                  <a:srgbClr val="00B050"/>
                </a:solidFill>
                <a:latin typeface="Times New Roman" panose="02020603050405020304" pitchFamily="18" charset="0"/>
                <a:cs typeface="Times New Roman" panose="02020603050405020304" pitchFamily="18" charset="0"/>
              </a:rPr>
              <a:t>ao</a:t>
            </a:r>
            <a:endParaRPr lang="en-US" sz="3200" b="1" i="1">
              <a:solidFill>
                <a:srgbClr val="00B050"/>
              </a:solidFill>
              <a:latin typeface="Times New Roman" panose="02020603050405020304" pitchFamily="18" charset="0"/>
              <a:cs typeface="Times New Roman" panose="02020603050405020304" pitchFamily="18" charset="0"/>
            </a:endParaRPr>
          </a:p>
        </p:txBody>
      </p:sp>
      <p:sp>
        <p:nvSpPr>
          <p:cNvPr id="8" name="TextBox 6"/>
          <p:cNvSpPr txBox="1"/>
          <p:nvPr/>
        </p:nvSpPr>
        <p:spPr>
          <a:xfrm>
            <a:off x="1767394" y="4459683"/>
            <a:ext cx="2347405" cy="583565"/>
          </a:xfrm>
          <a:prstGeom prst="rect">
            <a:avLst/>
          </a:prstGeom>
          <a:blipFill>
            <a:blip r:embed="rId1"/>
            <a:tile tx="0" ty="0" sx="100000" sy="100000" flip="none" algn="tl"/>
          </a:blipFill>
        </p:spPr>
        <p:txBody>
          <a:bodyPr wrap="square" rtlCol="0">
            <a:spAutoFit/>
          </a:bodyPr>
          <a:lstStyle/>
          <a:p>
            <a:pPr algn="ctr"/>
            <a:r>
              <a:rPr lang="vi-VN" altLang="en-US" sz="3200" b="1" smtClean="0">
                <a:solidFill>
                  <a:srgbClr val="00B050"/>
                </a:solidFill>
                <a:latin typeface="Times New Roman" panose="02020603050405020304" pitchFamily="18" charset="0"/>
                <a:cs typeface="Times New Roman" panose="02020603050405020304" pitchFamily="18" charset="0"/>
              </a:rPr>
              <a:t>l</a:t>
            </a:r>
            <a:r>
              <a:rPr lang="vi-VN" altLang="en-US" sz="3200" b="1" smtClean="0">
                <a:solidFill>
                  <a:srgbClr val="FF0000"/>
                </a:solidFill>
                <a:latin typeface="Times New Roman" panose="02020603050405020304" pitchFamily="18" charset="0"/>
                <a:cs typeface="Times New Roman" panose="02020603050405020304" pitchFamily="18" charset="0"/>
              </a:rPr>
              <a:t>ao</a:t>
            </a:r>
            <a:r>
              <a:rPr lang="vi-VN" altLang="en-US" sz="3200" b="1" smtClean="0">
                <a:solidFill>
                  <a:srgbClr val="00B050"/>
                </a:solidFill>
                <a:latin typeface="Times New Roman" panose="02020603050405020304" pitchFamily="18" charset="0"/>
                <a:cs typeface="Times New Roman" panose="02020603050405020304" pitchFamily="18" charset="0"/>
              </a:rPr>
              <a:t> x</a:t>
            </a:r>
            <a:r>
              <a:rPr lang="vi-VN" altLang="en-US" sz="3200" b="1" smtClean="0">
                <a:solidFill>
                  <a:srgbClr val="FF0000"/>
                </a:solidFill>
                <a:latin typeface="Times New Roman" panose="02020603050405020304" pitchFamily="18" charset="0"/>
                <a:cs typeface="Times New Roman" panose="02020603050405020304" pitchFamily="18" charset="0"/>
              </a:rPr>
              <a:t>ao</a:t>
            </a:r>
            <a:endParaRPr lang="vi-VN" altLang="en-US" sz="3200" b="1" smtClean="0">
              <a:solidFill>
                <a:srgbClr val="FF0000"/>
              </a:solidFill>
              <a:latin typeface="Times New Roman" panose="02020603050405020304" pitchFamily="18" charset="0"/>
              <a:cs typeface="Times New Roman" panose="02020603050405020304" pitchFamily="18" charset="0"/>
            </a:endParaRPr>
          </a:p>
        </p:txBody>
      </p:sp>
      <p:sp>
        <p:nvSpPr>
          <p:cNvPr id="9" name="Right Arrow 8"/>
          <p:cNvSpPr/>
          <p:nvPr/>
        </p:nvSpPr>
        <p:spPr>
          <a:xfrm>
            <a:off x="4389095" y="4582926"/>
            <a:ext cx="561703" cy="337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1"/>
          <p:cNvSpPr txBox="1"/>
          <p:nvPr/>
        </p:nvSpPr>
        <p:spPr>
          <a:xfrm>
            <a:off x="5315832" y="4458413"/>
            <a:ext cx="5368834" cy="583565"/>
          </a:xfrm>
          <a:prstGeom prst="rect">
            <a:avLst/>
          </a:prstGeom>
          <a:blipFill>
            <a:blip r:embed="rId2"/>
            <a:tile tx="0" ty="0" sx="100000" sy="100000" flip="none" algn="tl"/>
          </a:blip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Lặp lại</a:t>
            </a:r>
            <a:r>
              <a:rPr lang="en-US" sz="3200" b="1" smtClean="0">
                <a:latin typeface="Times New Roman" panose="02020603050405020304" pitchFamily="18" charset="0"/>
                <a:cs typeface="Times New Roman" panose="02020603050405020304" pitchFamily="18" charset="0"/>
              </a:rPr>
              <a:t> vần </a:t>
            </a:r>
            <a:r>
              <a:rPr lang="en-US" sz="3200" b="1" i="1" smtClean="0">
                <a:solidFill>
                  <a:srgbClr val="00B050"/>
                </a:solidFill>
                <a:latin typeface="Times New Roman" panose="02020603050405020304" pitchFamily="18" charset="0"/>
                <a:cs typeface="Times New Roman" panose="02020603050405020304" pitchFamily="18" charset="0"/>
              </a:rPr>
              <a:t>ao</a:t>
            </a:r>
            <a:endParaRPr lang="en-US" sz="3200" b="1" i="1">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bldLvl="0" animBg="1"/>
      <p:bldP spid="5" grpId="0" animBg="1"/>
      <p:bldP spid="6" grpId="0" bldLvl="0" animBg="1"/>
      <p:bldP spid="7" grpId="0" animBg="1"/>
      <p:bldP spid="11" grpId="0" animBg="1"/>
      <p:bldP spid="12" grpId="0" bldLvl="0" animBg="1"/>
      <p:bldP spid="8" grpId="0" bldLvl="0" animBg="1"/>
      <p:bldP spid="9" grpId="0" bldLvl="0" animBg="1"/>
      <p:bldP spid="10"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32000" y="1359746"/>
          <a:ext cx="8127999" cy="402336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 láy có hai tiếng giống nhau ở âm đầu</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 láy có hai tiếng giống nhau ở vần</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 láy có hai tiếng giống nhau ở cả âm đầu và vần</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tile tx="0" ty="0" sx="100000" sy="100000" flip="none" algn="tl"/>
                    </a:blipFill>
                  </a:tcPr>
                </a:tc>
              </a:tr>
              <a:tr h="370840">
                <a:tc>
                  <a:txBody>
                    <a:bodyPr/>
                    <a:lstStyle/>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smtClean="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bl>
          </a:graphicData>
        </a:graphic>
      </p:graphicFrame>
      <p:sp>
        <p:nvSpPr>
          <p:cNvPr id="4" name="Cloud 3"/>
          <p:cNvSpPr/>
          <p:nvPr/>
        </p:nvSpPr>
        <p:spPr>
          <a:xfrm>
            <a:off x="2490650" y="3371426"/>
            <a:ext cx="7210697" cy="192024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Con hãy tìm thêm ví dụ về mỗi loại từ láy trên!</a:t>
            </a:r>
            <a:endParaRPr 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899077" y="2211077"/>
            <a:ext cx="10737751" cy="1435101"/>
            <a:chOff x="-8052" y="1484784"/>
            <a:chExt cx="9469074" cy="1435925"/>
          </a:xfrm>
          <a:solidFill>
            <a:srgbClr val="FF99FF"/>
          </a:solidFill>
        </p:grpSpPr>
        <p:sp>
          <p:nvSpPr>
            <p:cNvPr id="5" name="Rectangle 4"/>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HS nhận biết và phân loại được hai loại từ ghép (có nghĩa tổng hợp, có nghĩa phân loại).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921024" y="4111349"/>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Nhận biết được 3 nhóm từ láy (giống nhau ở âm đầu, vần, cả âm đầu và vần).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p:nvPr/>
        </p:nvGrpSpPr>
        <p:grpSpPr bwMode="auto">
          <a:xfrm>
            <a:off x="899077" y="5486987"/>
            <a:ext cx="10737752" cy="971849"/>
            <a:chOff x="-8052" y="1749159"/>
            <a:chExt cx="9469072" cy="972406"/>
          </a:xfrm>
        </p:grpSpPr>
        <p:sp>
          <p:nvSpPr>
            <p:cNvPr id="16" name="Rectangle 15"/>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Củng cố khái niệm từ ghép và từ láy, biết tạo thành từ ghép đơn giản.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3 con đã đạt được mục tiêu nào của bài?</a:t>
            </a:r>
            <a:endParaRPr lang="en-US" sz="32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69326" y="1162594"/>
            <a:ext cx="7001691" cy="4768240"/>
          </a:xfrm>
          <a:prstGeom prst="rect">
            <a:avLst/>
          </a:prstGeom>
        </p:spPr>
      </p:pic>
      <p:sp>
        <p:nvSpPr>
          <p:cNvPr id="9" name="Rectangle 8"/>
          <p:cNvSpPr/>
          <p:nvPr/>
        </p:nvSpPr>
        <p:spPr>
          <a:xfrm>
            <a:off x="3771667" y="1436023"/>
            <a:ext cx="4758379" cy="1323439"/>
          </a:xfrm>
          <a:prstGeom prst="rect">
            <a:avLst/>
          </a:prstGeom>
          <a:noFill/>
        </p:spPr>
        <p:txBody>
          <a:bodyPr wrap="square" lIns="91440" tIns="45720" rIns="91440" bIns="45720">
            <a:spAutoFit/>
          </a:bodyPr>
          <a:lstStyle/>
          <a:p>
            <a:pPr algn="ctr"/>
            <a:r>
              <a:rPr lang="en-US" sz="80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8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80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965269" y="1344019"/>
            <a:ext cx="6309360" cy="2577739"/>
          </a:xfrm>
          <a:prstGeom prst="cloudCallout">
            <a:avLst>
              <a:gd name="adj1" fmla="val -53776"/>
              <a:gd name="adj2" fmla="val 6810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Qua </a:t>
            </a:r>
            <a:r>
              <a:rPr lang="en-US" sz="3200" b="1" dirty="0" err="1" smtClean="0">
                <a:solidFill>
                  <a:schemeClr val="tx1"/>
                </a:solidFill>
                <a:latin typeface="Times New Roman" panose="02020603050405020304" pitchFamily="18" charset="0"/>
                <a:cs typeface="Times New Roman" panose="02020603050405020304" pitchFamily="18" charset="0"/>
              </a:rPr>
              <a:t>bài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học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hôm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smtClean="0">
                <a:solidFill>
                  <a:schemeClr val="tx1"/>
                </a:solidFill>
                <a:latin typeface="Times New Roman" panose="02020603050405020304" pitchFamily="18" charset="0"/>
                <a:cs typeface="Times New Roman" panose="02020603050405020304" pitchFamily="18" charset="0"/>
              </a:rPr>
              <a:t>nay con </a:t>
            </a:r>
            <a:r>
              <a:rPr lang="en-US" sz="3200" b="1" dirty="0" err="1" smtClean="0">
                <a:solidFill>
                  <a:schemeClr val="tx1"/>
                </a:solidFill>
                <a:latin typeface="Times New Roman" panose="02020603050405020304" pitchFamily="18" charset="0"/>
                <a:cs typeface="Times New Roman" panose="02020603050405020304" pitchFamily="18" charset="0"/>
              </a:rPr>
              <a:t>biết</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được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điều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gì</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endParaRPr>
          </a:p>
        </p:txBody>
      </p:sp>
      <p:sp>
        <p:nvSpPr>
          <p:cNvPr id="6" name="Double Wave 5"/>
          <p:cNvSpPr/>
          <p:nvPr/>
        </p:nvSpPr>
        <p:spPr>
          <a:xfrm>
            <a:off x="1780177" y="1344019"/>
            <a:ext cx="8800737" cy="3789684"/>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nhà</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em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b="1"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Tìm </a:t>
            </a:r>
            <a:r>
              <a:rPr lang="en-US" sz="3200" dirty="0" err="1" smtClean="0">
                <a:solidFill>
                  <a:schemeClr val="tx1"/>
                </a:solidFill>
                <a:latin typeface="Times New Roman" panose="02020603050405020304" pitchFamily="18" charset="0"/>
                <a:cs typeface="Times New Roman" panose="02020603050405020304" pitchFamily="18" charset="0"/>
              </a:rPr>
              <a:t>thêm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từ</a:t>
            </a:r>
            <a:r>
              <a:rPr lang="en-US" sz="3200" smtClean="0">
                <a:solidFill>
                  <a:schemeClr val="tx1"/>
                </a:solidFill>
                <a:latin typeface="Times New Roman" panose="02020603050405020304" pitchFamily="18" charset="0"/>
                <a:cs typeface="Times New Roman" panose="02020603050405020304" pitchFamily="18" charset="0"/>
              </a:rPr>
              <a:t> ghép và từ láy.</a:t>
            </a:r>
            <a:endParaRPr lang="en-US" sz="320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Đặt câu với từ con tìm được.</a:t>
            </a:r>
            <a:endParaRPr lang="en-US" sz="320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endParaRPr lang="en-US" sz="3200" smtClean="0">
              <a:solidFill>
                <a:schemeClr val="tx1"/>
              </a:solidFill>
              <a:latin typeface="Times New Roman" panose="02020603050405020304" pitchFamily="18" charset="0"/>
              <a:cs typeface="Times New Roman" panose="02020603050405020304" pitchFamily="18" charset="0"/>
            </a:endParaRPr>
          </a:p>
          <a:p>
            <a:pPr algn="just"/>
            <a:r>
              <a:rPr lang="en-US" sz="3200">
                <a:solidFill>
                  <a:schemeClr val="tx1"/>
                </a:solidFill>
                <a:latin typeface="Times New Roman" panose="02020603050405020304" pitchFamily="18" charset="0"/>
                <a:cs typeface="Times New Roman" panose="02020603050405020304" pitchFamily="18" charset="0"/>
              </a:rPr>
              <a:t>	</a:t>
            </a:r>
            <a:r>
              <a:rPr lang="en-US" sz="3200" b="1" smtClean="0">
                <a:solidFill>
                  <a:schemeClr val="tx1"/>
                </a:solidFill>
                <a:latin typeface="Times New Roman" panose="02020603050405020304" pitchFamily="18" charset="0"/>
                <a:cs typeface="Times New Roman" panose="02020603050405020304" pitchFamily="18" charset="0"/>
              </a:rPr>
              <a:t>Mở rộng vốn từ: Trung thực – Tự trọng</a:t>
            </a:r>
            <a:endParaRPr lang="vi-VN" sz="3200" b="1" dirty="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dirty="0" smtClean="0"/>
          </a:p>
          <a:p>
            <a:pPr marL="285750" indent="-285750" algn="ctr">
              <a:buFontTx/>
              <a:buChar char="-"/>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9740" y="457835"/>
            <a:ext cx="11334750" cy="59188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loud Callout 1"/>
          <p:cNvSpPr/>
          <p:nvPr/>
        </p:nvSpPr>
        <p:spPr>
          <a:xfrm>
            <a:off x="2916810" y="1287079"/>
            <a:ext cx="6923875" cy="3378705"/>
          </a:xfrm>
          <a:prstGeom prst="cloudCallout">
            <a:avLst>
              <a:gd name="adj1" fmla="val 75407"/>
              <a:gd name="adj2" fmla="val 70823"/>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sz="3200" b="1" smtClean="0">
                <a:solidFill>
                  <a:schemeClr val="tx1"/>
                </a:solidFill>
                <a:latin typeface="Times New Roman" panose="02020603050405020304" pitchFamily="18" charset="0"/>
                <a:cs typeface="Times New Roman" panose="02020603050405020304" pitchFamily="18" charset="0"/>
              </a:rPr>
              <a:t>Thế nào là từ ghép? </a:t>
            </a:r>
            <a:endParaRPr lang="en-US" sz="3200" b="1" smtClean="0">
              <a:solidFill>
                <a:schemeClr val="tx1"/>
              </a:solidFill>
              <a:latin typeface="Times New Roman" panose="02020603050405020304" pitchFamily="18" charset="0"/>
              <a:cs typeface="Times New Roman" panose="02020603050405020304" pitchFamily="18" charset="0"/>
            </a:endParaRPr>
          </a:p>
          <a:p>
            <a:pPr algn="ctr"/>
            <a:r>
              <a:rPr lang="en-US" sz="3200" b="1" smtClean="0">
                <a:solidFill>
                  <a:schemeClr val="tx1"/>
                </a:solidFill>
                <a:latin typeface="Times New Roman" panose="02020603050405020304" pitchFamily="18" charset="0"/>
                <a:cs typeface="Times New Roman" panose="02020603050405020304" pitchFamily="18" charset="0"/>
              </a:rPr>
              <a:t>Thế nào là từ láy?</a:t>
            </a:r>
            <a:endParaRPr lang="en-US" sz="3200" dirty="0">
              <a:solidFill>
                <a:schemeClr val="tx1"/>
              </a:solidFill>
            </a:endParaRPr>
          </a:p>
        </p:txBody>
      </p:sp>
      <p:sp>
        <p:nvSpPr>
          <p:cNvPr id="3" name="Cloud 2"/>
          <p:cNvSpPr/>
          <p:nvPr/>
        </p:nvSpPr>
        <p:spPr>
          <a:xfrm>
            <a:off x="580390" y="810895"/>
            <a:ext cx="5754370" cy="36664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200"/>
              <a:t>Từ ghép là ghép những tiếng có nghĩa lại với nhau.</a:t>
            </a:r>
            <a:endParaRPr lang="vi-VN" altLang="en-US" sz="3200"/>
          </a:p>
        </p:txBody>
      </p:sp>
      <p:sp>
        <p:nvSpPr>
          <p:cNvPr id="4" name="Cloud 3"/>
          <p:cNvSpPr/>
          <p:nvPr/>
        </p:nvSpPr>
        <p:spPr>
          <a:xfrm>
            <a:off x="6437630" y="810895"/>
            <a:ext cx="5754370" cy="36664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200"/>
              <a:t>Từ láy là phối hợp những tiếng có âm đầu hay vần (cả âm đầu và vần) giống nhau.</a:t>
            </a:r>
            <a:endParaRPr lang="vi-V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P spid="3" grpId="1" animBg="1"/>
      <p:bldP spid="4" grpId="0" bldLvl="0" animBg="1"/>
      <p:bldP spid="4" grpId="1"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Table 2"/>
          <p:cNvGraphicFramePr/>
          <p:nvPr/>
        </p:nvGraphicFramePr>
        <p:xfrm>
          <a:off x="727710" y="965200"/>
          <a:ext cx="10826115" cy="5401945"/>
        </p:xfrm>
        <a:graphic>
          <a:graphicData uri="http://schemas.openxmlformats.org/drawingml/2006/table">
            <a:tbl>
              <a:tblPr firstRow="1" bandRow="1">
                <a:tableStyleId>{5C22544A-7EE6-4342-B048-85BDC9FD1C3A}</a:tableStyleId>
              </a:tblPr>
              <a:tblGrid>
                <a:gridCol w="3608705"/>
                <a:gridCol w="3150235"/>
                <a:gridCol w="4067175"/>
              </a:tblGrid>
              <a:tr h="579120">
                <a:tc>
                  <a:txBody>
                    <a:bodyPr/>
                    <a:p>
                      <a:pPr>
                        <a:buNone/>
                      </a:pPr>
                      <a:endParaRPr lang="en-US" sz="3200">
                        <a:solidFill>
                          <a:schemeClr val="tx1"/>
                        </a:solidFill>
                        <a:latin typeface="Times New Roman" panose="02020603050405020304" pitchFamily="18" charset="0"/>
                        <a:cs typeface="Times New Roman" panose="02020603050405020304" pitchFamily="18" charset="0"/>
                      </a:endParaRPr>
                    </a:p>
                  </a:txBody>
                  <a:tcPr anchor="ctr" anchorCtr="0">
                    <a:solidFill>
                      <a:schemeClr val="accent4">
                        <a:lumMod val="20000"/>
                        <a:lumOff val="80000"/>
                      </a:schemeClr>
                    </a:solidFill>
                  </a:tcPr>
                </a:tc>
                <a:tc>
                  <a:txBody>
                    <a:bodyPr/>
                    <a:p>
                      <a:pPr algn="ctr">
                        <a:buNone/>
                      </a:pPr>
                      <a:r>
                        <a:rPr lang="vi-VN" altLang="en-US" sz="3200">
                          <a:solidFill>
                            <a:schemeClr val="tx1"/>
                          </a:solidFill>
                          <a:latin typeface="Times New Roman" panose="02020603050405020304" pitchFamily="18" charset="0"/>
                          <a:cs typeface="Times New Roman" panose="02020603050405020304" pitchFamily="18" charset="0"/>
                        </a:rPr>
                        <a:t>T</a:t>
                      </a:r>
                      <a:r>
                        <a:rPr lang="en-US" sz="3200">
                          <a:solidFill>
                            <a:schemeClr val="tx1"/>
                          </a:solidFill>
                          <a:latin typeface="Times New Roman" panose="02020603050405020304" pitchFamily="18" charset="0"/>
                          <a:cs typeface="Times New Roman" panose="02020603050405020304" pitchFamily="18" charset="0"/>
                        </a:rPr>
                        <a:t>ừ ghép</a:t>
                      </a:r>
                      <a:endParaRPr lang="en-US" sz="3200">
                        <a:solidFill>
                          <a:schemeClr val="tx1"/>
                        </a:solidFill>
                        <a:latin typeface="Times New Roman" panose="02020603050405020304" pitchFamily="18" charset="0"/>
                        <a:cs typeface="Times New Roman" panose="02020603050405020304" pitchFamily="18" charset="0"/>
                      </a:endParaRPr>
                    </a:p>
                  </a:txBody>
                  <a:tcPr anchor="ctr" anchorCtr="0">
                    <a:solidFill>
                      <a:schemeClr val="accent4">
                        <a:lumMod val="20000"/>
                        <a:lumOff val="80000"/>
                      </a:schemeClr>
                    </a:solidFill>
                  </a:tcPr>
                </a:tc>
                <a:tc>
                  <a:txBody>
                    <a:bodyPr/>
                    <a:p>
                      <a:pPr algn="ctr">
                        <a:buNone/>
                      </a:pPr>
                      <a:r>
                        <a:rPr lang="vi-VN" altLang="en-US" sz="3200">
                          <a:solidFill>
                            <a:schemeClr val="tx1"/>
                          </a:solidFill>
                          <a:latin typeface="Times New Roman" panose="02020603050405020304" pitchFamily="18" charset="0"/>
                          <a:cs typeface="Times New Roman" panose="02020603050405020304" pitchFamily="18" charset="0"/>
                        </a:rPr>
                        <a:t>T</a:t>
                      </a:r>
                      <a:r>
                        <a:rPr lang="en-US" sz="3200">
                          <a:solidFill>
                            <a:schemeClr val="tx1"/>
                          </a:solidFill>
                          <a:latin typeface="Times New Roman" panose="02020603050405020304" pitchFamily="18" charset="0"/>
                          <a:cs typeface="Times New Roman" panose="02020603050405020304" pitchFamily="18" charset="0"/>
                        </a:rPr>
                        <a:t>ừ láy</a:t>
                      </a:r>
                      <a:endParaRPr lang="en-US" sz="3200">
                        <a:solidFill>
                          <a:schemeClr val="tx1"/>
                        </a:solidFill>
                        <a:latin typeface="Times New Roman" panose="02020603050405020304" pitchFamily="18" charset="0"/>
                        <a:cs typeface="Times New Roman" panose="02020603050405020304" pitchFamily="18" charset="0"/>
                      </a:endParaRPr>
                    </a:p>
                  </a:txBody>
                  <a:tcPr anchor="ctr" anchorCtr="0">
                    <a:solidFill>
                      <a:schemeClr val="accent4">
                        <a:lumMod val="20000"/>
                        <a:lumOff val="80000"/>
                      </a:schemeClr>
                    </a:solidFill>
                  </a:tcPr>
                </a:tc>
              </a:tr>
              <a:tr h="579120">
                <a:tc>
                  <a:txBody>
                    <a:bodyPr/>
                    <a:p>
                      <a:pPr>
                        <a:buNone/>
                      </a:pPr>
                      <a:r>
                        <a:rPr lang="en-US" sz="3200">
                          <a:solidFill>
                            <a:schemeClr val="tx1"/>
                          </a:solidFill>
                          <a:latin typeface="Times New Roman" panose="02020603050405020304" pitchFamily="18" charset="0"/>
                          <a:cs typeface="Times New Roman" panose="02020603050405020304" pitchFamily="18" charset="0"/>
                        </a:rPr>
                        <a:t>Số lượng tiếng</a:t>
                      </a:r>
                      <a:endParaRPr lang="en-US" sz="3200">
                        <a:solidFill>
                          <a:schemeClr val="tx1"/>
                        </a:solidFill>
                        <a:latin typeface="Times New Roman" panose="02020603050405020304" pitchFamily="18" charset="0"/>
                        <a:cs typeface="Times New Roman" panose="02020603050405020304" pitchFamily="18" charset="0"/>
                      </a:endParaRPr>
                    </a:p>
                  </a:txBody>
                  <a:tcPr anchor="ctr" anchorCtr="0">
                    <a:solidFill>
                      <a:schemeClr val="accent4">
                        <a:lumMod val="20000"/>
                        <a:lumOff val="80000"/>
                      </a:schemeClr>
                    </a:solidFill>
                  </a:tcPr>
                </a:tc>
                <a:tc>
                  <a:txBody>
                    <a:bodyPr/>
                    <a:p>
                      <a:pPr>
                        <a:buNone/>
                      </a:pPr>
                      <a:endParaRPr lang="en-US" sz="320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p>
                      <a:pPr>
                        <a:buNone/>
                      </a:pPr>
                      <a:endParaRPr lang="en-US" sz="320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r h="2822575">
                <a:tc>
                  <a:txBody>
                    <a:bodyPr/>
                    <a:p>
                      <a:pPr>
                        <a:buNone/>
                      </a:pPr>
                      <a:r>
                        <a:rPr lang="en-US" sz="3200">
                          <a:solidFill>
                            <a:schemeClr val="tx1"/>
                          </a:solidFill>
                          <a:latin typeface="Times New Roman" panose="02020603050405020304" pitchFamily="18" charset="0"/>
                          <a:cs typeface="Times New Roman" panose="02020603050405020304" pitchFamily="18" charset="0"/>
                        </a:rPr>
                        <a:t>Nghĩa của các tiếng trong từ</a:t>
                      </a:r>
                      <a:endParaRPr lang="en-US" sz="3200">
                        <a:solidFill>
                          <a:schemeClr val="tx1"/>
                        </a:solidFill>
                        <a:latin typeface="Times New Roman" panose="02020603050405020304" pitchFamily="18" charset="0"/>
                        <a:cs typeface="Times New Roman" panose="02020603050405020304" pitchFamily="18" charset="0"/>
                      </a:endParaRPr>
                    </a:p>
                  </a:txBody>
                  <a:tcPr anchor="ctr" anchorCtr="0">
                    <a:solidFill>
                      <a:schemeClr val="accent4">
                        <a:lumMod val="20000"/>
                        <a:lumOff val="80000"/>
                      </a:schemeClr>
                    </a:solidFill>
                  </a:tcPr>
                </a:tc>
                <a:tc>
                  <a:txBody>
                    <a:bodyPr/>
                    <a:p>
                      <a:pPr>
                        <a:buNone/>
                      </a:pPr>
                      <a:endParaRPr lang="en-US" sz="320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p>
                      <a:pPr>
                        <a:buNone/>
                      </a:pPr>
                      <a:endParaRPr lang="en-US" sz="320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r h="1421130">
                <a:tc>
                  <a:txBody>
                    <a:bodyPr/>
                    <a:p>
                      <a:pPr>
                        <a:buNone/>
                      </a:pPr>
                      <a:r>
                        <a:rPr lang="en-US" sz="3200">
                          <a:solidFill>
                            <a:schemeClr val="tx1"/>
                          </a:solidFill>
                          <a:latin typeface="Times New Roman" panose="02020603050405020304" pitchFamily="18" charset="0"/>
                          <a:cs typeface="Times New Roman" panose="02020603050405020304" pitchFamily="18" charset="0"/>
                        </a:rPr>
                        <a:t>Đặc điểm hình thức của các tiếng</a:t>
                      </a:r>
                      <a:endParaRPr lang="en-US" sz="3200">
                        <a:solidFill>
                          <a:schemeClr val="tx1"/>
                        </a:solidFill>
                        <a:latin typeface="Times New Roman" panose="02020603050405020304" pitchFamily="18" charset="0"/>
                        <a:cs typeface="Times New Roman" panose="02020603050405020304" pitchFamily="18" charset="0"/>
                      </a:endParaRPr>
                    </a:p>
                  </a:txBody>
                  <a:tcPr anchor="ctr" anchorCtr="0">
                    <a:solidFill>
                      <a:schemeClr val="accent4">
                        <a:lumMod val="20000"/>
                        <a:lumOff val="80000"/>
                      </a:schemeClr>
                    </a:solidFill>
                  </a:tcPr>
                </a:tc>
                <a:tc>
                  <a:txBody>
                    <a:bodyPr/>
                    <a:p>
                      <a:pPr>
                        <a:buNone/>
                      </a:pPr>
                      <a:endParaRPr lang="vi-VN" altLang="en-US" sz="320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p>
                      <a:pPr>
                        <a:buNone/>
                      </a:pPr>
                      <a:endParaRPr lang="en-US" sz="320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bl>
          </a:graphicData>
        </a:graphic>
      </p:graphicFrame>
      <p:sp>
        <p:nvSpPr>
          <p:cNvPr id="4" name="Horizontal Scroll 3"/>
          <p:cNvSpPr/>
          <p:nvPr/>
        </p:nvSpPr>
        <p:spPr>
          <a:xfrm>
            <a:off x="4370070" y="91440"/>
            <a:ext cx="3858895" cy="81597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600" b="1">
                <a:solidFill>
                  <a:srgbClr val="FF0000"/>
                </a:solidFill>
              </a:rPr>
              <a:t>SO SÁNH</a:t>
            </a:r>
            <a:endParaRPr lang="vi-VN" altLang="en-US" sz="3600" b="1">
              <a:solidFill>
                <a:srgbClr val="FF0000"/>
              </a:solidFill>
            </a:endParaRPr>
          </a:p>
        </p:txBody>
      </p:sp>
      <p:sp>
        <p:nvSpPr>
          <p:cNvPr id="6" name="Text Box 5"/>
          <p:cNvSpPr txBox="1"/>
          <p:nvPr/>
        </p:nvSpPr>
        <p:spPr>
          <a:xfrm>
            <a:off x="4394835" y="1627505"/>
            <a:ext cx="3197860" cy="521970"/>
          </a:xfrm>
          <a:prstGeom prst="rect">
            <a:avLst/>
          </a:prstGeom>
          <a:noFill/>
        </p:spPr>
        <p:txBody>
          <a:bodyPr wrap="square" rtlCol="0">
            <a:spAutoFit/>
          </a:bodyPr>
          <a:p>
            <a:r>
              <a:rPr lang="vi-VN" altLang="en-US" sz="2800">
                <a:latin typeface="Times New Roman" panose="02020603050405020304" pitchFamily="18" charset="0"/>
                <a:cs typeface="Times New Roman" panose="02020603050405020304" pitchFamily="18" charset="0"/>
              </a:rPr>
              <a:t>2 tiếng </a:t>
            </a:r>
            <a:endParaRPr lang="vi-VN" altLang="en-US" sz="2800">
              <a:latin typeface="Times New Roman" panose="02020603050405020304" pitchFamily="18" charset="0"/>
              <a:cs typeface="Times New Roman" panose="02020603050405020304" pitchFamily="18" charset="0"/>
            </a:endParaRPr>
          </a:p>
        </p:txBody>
      </p:sp>
      <p:sp>
        <p:nvSpPr>
          <p:cNvPr id="8" name="Text Box 7"/>
          <p:cNvSpPr txBox="1"/>
          <p:nvPr/>
        </p:nvSpPr>
        <p:spPr>
          <a:xfrm>
            <a:off x="7618095" y="1606550"/>
            <a:ext cx="3197860" cy="521970"/>
          </a:xfrm>
          <a:prstGeom prst="rect">
            <a:avLst/>
          </a:prstGeom>
          <a:noFill/>
        </p:spPr>
        <p:txBody>
          <a:bodyPr wrap="square" rtlCol="0">
            <a:spAutoFit/>
          </a:bodyPr>
          <a:p>
            <a:r>
              <a:rPr lang="vi-VN" altLang="en-US" sz="2800">
                <a:latin typeface="Times New Roman" panose="02020603050405020304" pitchFamily="18" charset="0"/>
                <a:cs typeface="Times New Roman" panose="02020603050405020304" pitchFamily="18" charset="0"/>
              </a:rPr>
              <a:t>2 tiếng </a:t>
            </a:r>
            <a:endParaRPr lang="vi-VN" altLang="en-US" sz="2800">
              <a:latin typeface="Times New Roman" panose="02020603050405020304" pitchFamily="18" charset="0"/>
              <a:cs typeface="Times New Roman" panose="02020603050405020304" pitchFamily="18" charset="0"/>
            </a:endParaRPr>
          </a:p>
        </p:txBody>
      </p:sp>
      <p:sp>
        <p:nvSpPr>
          <p:cNvPr id="9" name="Text Box 8"/>
          <p:cNvSpPr txBox="1"/>
          <p:nvPr/>
        </p:nvSpPr>
        <p:spPr>
          <a:xfrm>
            <a:off x="4349115" y="2984500"/>
            <a:ext cx="3197860" cy="521970"/>
          </a:xfrm>
          <a:prstGeom prst="rect">
            <a:avLst/>
          </a:prstGeom>
          <a:noFill/>
        </p:spPr>
        <p:txBody>
          <a:bodyPr wrap="square" rtlCol="0">
            <a:spAutoFit/>
          </a:bodyPr>
          <a:p>
            <a:r>
              <a:rPr lang="vi-VN" altLang="en-US" sz="2800">
                <a:latin typeface="Times New Roman" panose="02020603050405020304" pitchFamily="18" charset="0"/>
                <a:cs typeface="Times New Roman" panose="02020603050405020304" pitchFamily="18" charset="0"/>
              </a:rPr>
              <a:t>2 tiếng đều có nghĩa</a:t>
            </a:r>
            <a:endParaRPr lang="vi-VN" altLang="en-US" sz="2800">
              <a:latin typeface="Times New Roman" panose="02020603050405020304" pitchFamily="18" charset="0"/>
              <a:cs typeface="Times New Roman" panose="02020603050405020304" pitchFamily="18" charset="0"/>
            </a:endParaRPr>
          </a:p>
        </p:txBody>
      </p:sp>
      <p:sp>
        <p:nvSpPr>
          <p:cNvPr id="11" name="Text Box 10"/>
          <p:cNvSpPr txBox="1"/>
          <p:nvPr/>
        </p:nvSpPr>
        <p:spPr>
          <a:xfrm>
            <a:off x="7511415" y="5043170"/>
            <a:ext cx="3863340" cy="1383665"/>
          </a:xfrm>
          <a:prstGeom prst="rect">
            <a:avLst/>
          </a:prstGeom>
          <a:noFill/>
        </p:spPr>
        <p:txBody>
          <a:bodyPr wrap="square" rtlCol="0">
            <a:spAutoFit/>
          </a:bodyPr>
          <a:p>
            <a:r>
              <a:rPr lang="vi-VN" altLang="en-US" sz="2800">
                <a:latin typeface="Times New Roman" panose="02020603050405020304" pitchFamily="18" charset="0"/>
                <a:cs typeface="Times New Roman" panose="02020603050405020304" pitchFamily="18" charset="0"/>
              </a:rPr>
              <a:t>Có âm đầu hay vần giống nhau hoặc cả âm đầu và vần giống nhau</a:t>
            </a:r>
            <a:endParaRPr lang="vi-VN" altLang="en-US" sz="2800">
              <a:latin typeface="Times New Roman" panose="02020603050405020304" pitchFamily="18" charset="0"/>
              <a:cs typeface="Times New Roman" panose="02020603050405020304" pitchFamily="18" charset="0"/>
            </a:endParaRPr>
          </a:p>
        </p:txBody>
      </p:sp>
      <p:sp>
        <p:nvSpPr>
          <p:cNvPr id="13" name="Text Box 12"/>
          <p:cNvSpPr txBox="1"/>
          <p:nvPr/>
        </p:nvSpPr>
        <p:spPr>
          <a:xfrm>
            <a:off x="7511415" y="2259965"/>
            <a:ext cx="4001770" cy="2676525"/>
          </a:xfrm>
          <a:prstGeom prst="rect">
            <a:avLst/>
          </a:prstGeom>
          <a:noFill/>
        </p:spPr>
        <p:txBody>
          <a:bodyPr wrap="square" rtlCol="0">
            <a:spAutoFit/>
          </a:bodyPr>
          <a:p>
            <a:r>
              <a:rPr lang="vi-VN" altLang="en-US" sz="2800">
                <a:latin typeface="Times New Roman" panose="02020603050405020304" pitchFamily="18" charset="0"/>
                <a:cs typeface="Times New Roman" panose="02020603050405020304" pitchFamily="18" charset="0"/>
              </a:rPr>
              <a:t>- 1 tiếng có nghĩa, 1 tiếng không có nghĩa.</a:t>
            </a:r>
            <a:endParaRPr lang="vi-VN" altLang="en-US" sz="2800">
              <a:latin typeface="Times New Roman" panose="02020603050405020304" pitchFamily="18" charset="0"/>
              <a:cs typeface="Times New Roman" panose="02020603050405020304" pitchFamily="18" charset="0"/>
            </a:endParaRPr>
          </a:p>
          <a:p>
            <a:r>
              <a:rPr lang="vi-VN" altLang="en-US" sz="2800">
                <a:latin typeface="Times New Roman" panose="02020603050405020304" pitchFamily="18" charset="0"/>
                <a:cs typeface="Times New Roman" panose="02020603050405020304" pitchFamily="18" charset="0"/>
              </a:rPr>
              <a:t>- 1 tiếng có nghĩa, tiếng còn lại không rõ nghĩa. </a:t>
            </a:r>
            <a:endParaRPr lang="vi-VN" altLang="en-US" sz="2800">
              <a:latin typeface="Times New Roman" panose="02020603050405020304" pitchFamily="18" charset="0"/>
              <a:cs typeface="Times New Roman" panose="02020603050405020304" pitchFamily="18" charset="0"/>
            </a:endParaRPr>
          </a:p>
          <a:p>
            <a:r>
              <a:rPr lang="vi-VN" altLang="en-US" sz="2800">
                <a:latin typeface="Times New Roman" panose="02020603050405020304" pitchFamily="18" charset="0"/>
                <a:cs typeface="Times New Roman" panose="02020603050405020304" pitchFamily="18" charset="0"/>
              </a:rPr>
              <a:t>- Cả 2 tiếng đều không có nghĩa rõ ràng.</a:t>
            </a:r>
            <a:endParaRPr lang="vi-VN" altLang="en-US" sz="2800">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4349115" y="954405"/>
            <a:ext cx="20320" cy="541782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511415" y="1005840"/>
            <a:ext cx="15240" cy="537654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7710" y="2183130"/>
            <a:ext cx="10822305" cy="1333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53110" y="4936490"/>
            <a:ext cx="10800715" cy="3048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7710" y="1543050"/>
            <a:ext cx="10822305" cy="1143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1542" y="711196"/>
            <a:ext cx="1640115" cy="584775"/>
          </a:xfrm>
          <a:prstGeom prst="rect">
            <a:avLst/>
          </a:prstGeom>
          <a:solidFill>
            <a:schemeClr val="accent2">
              <a:lumMod val="20000"/>
              <a:lumOff val="80000"/>
            </a:schemeClr>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nhà cửa</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9194796" y="696678"/>
            <a:ext cx="1640115" cy="584775"/>
          </a:xfrm>
          <a:prstGeom prst="rect">
            <a:avLst/>
          </a:prstGeom>
          <a:solidFill>
            <a:srgbClr val="66FFFF"/>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xe đạp</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091542" y="2220678"/>
            <a:ext cx="1640115" cy="584775"/>
          </a:xfrm>
          <a:prstGeom prst="rect">
            <a:avLst/>
          </a:prstGeom>
          <a:solidFill>
            <a:schemeClr val="accent4">
              <a:lumMod val="60000"/>
              <a:lumOff val="40000"/>
            </a:schemeClr>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cheo leo</a:t>
            </a:r>
            <a:endParaRPr lang="en-US" sz="3200">
              <a:latin typeface="Times New Roman" panose="02020603050405020304" pitchFamily="18" charset="0"/>
              <a:cs typeface="Times New Roman" panose="02020603050405020304" pitchFamily="18" charset="0"/>
            </a:endParaRPr>
          </a:p>
        </p:txBody>
      </p:sp>
      <p:sp>
        <p:nvSpPr>
          <p:cNvPr id="11" name="TextBox 10"/>
          <p:cNvSpPr txBox="1"/>
          <p:nvPr/>
        </p:nvSpPr>
        <p:spPr>
          <a:xfrm>
            <a:off x="9194796" y="2220679"/>
            <a:ext cx="1640115" cy="584775"/>
          </a:xfrm>
          <a:prstGeom prst="rect">
            <a:avLst/>
          </a:prstGeom>
          <a:solidFill>
            <a:schemeClr val="accent3">
              <a:lumMod val="40000"/>
              <a:lumOff val="60000"/>
            </a:schemeClr>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nô nức</a:t>
            </a:r>
            <a:endParaRPr lang="en-US" sz="3200">
              <a:latin typeface="Times New Roman" panose="02020603050405020304" pitchFamily="18" charset="0"/>
              <a:cs typeface="Times New Roman" panose="02020603050405020304" pitchFamily="18" charset="0"/>
            </a:endParaRPr>
          </a:p>
        </p:txBody>
      </p:sp>
      <p:sp>
        <p:nvSpPr>
          <p:cNvPr id="12" name="TextBox 11"/>
          <p:cNvSpPr txBox="1"/>
          <p:nvPr/>
        </p:nvSpPr>
        <p:spPr>
          <a:xfrm>
            <a:off x="9194796" y="3744680"/>
            <a:ext cx="1640115" cy="584775"/>
          </a:xfrm>
          <a:prstGeom prst="rect">
            <a:avLst/>
          </a:prstGeom>
          <a:solidFill>
            <a:srgbClr val="99FF66"/>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hoa lan</a:t>
            </a:r>
            <a:endParaRPr lang="en-US" sz="3200">
              <a:latin typeface="Times New Roman" panose="02020603050405020304" pitchFamily="18" charset="0"/>
              <a:cs typeface="Times New Roman" panose="02020603050405020304" pitchFamily="18" charset="0"/>
            </a:endParaRPr>
          </a:p>
        </p:txBody>
      </p:sp>
      <p:sp>
        <p:nvSpPr>
          <p:cNvPr id="16" name="TextBox 15"/>
          <p:cNvSpPr txBox="1"/>
          <p:nvPr/>
        </p:nvSpPr>
        <p:spPr>
          <a:xfrm>
            <a:off x="3091541" y="3874830"/>
            <a:ext cx="1640115" cy="584775"/>
          </a:xfrm>
          <a:prstGeom prst="rect">
            <a:avLst/>
          </a:prstGeom>
          <a:solidFill>
            <a:srgbClr val="FF9999"/>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bánh trái</a:t>
            </a:r>
            <a:endParaRPr lang="en-US" sz="3200">
              <a:latin typeface="Times New Roman" panose="02020603050405020304" pitchFamily="18" charset="0"/>
              <a:cs typeface="Times New Roman" panose="02020603050405020304" pitchFamily="18" charset="0"/>
            </a:endParaRPr>
          </a:p>
        </p:txBody>
      </p:sp>
      <p:sp>
        <p:nvSpPr>
          <p:cNvPr id="17" name="TextBox 16"/>
          <p:cNvSpPr txBox="1"/>
          <p:nvPr/>
        </p:nvSpPr>
        <p:spPr>
          <a:xfrm>
            <a:off x="9194795" y="5297705"/>
            <a:ext cx="1640115" cy="584775"/>
          </a:xfrm>
          <a:prstGeom prst="rect">
            <a:avLst/>
          </a:prstGeom>
          <a:solidFill>
            <a:schemeClr val="accent5">
              <a:lumMod val="60000"/>
              <a:lumOff val="40000"/>
            </a:schemeClr>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đo đỏ</a:t>
            </a:r>
            <a:endParaRPr lang="en-US" sz="3200">
              <a:latin typeface="Times New Roman" panose="02020603050405020304" pitchFamily="18" charset="0"/>
              <a:cs typeface="Times New Roman" panose="02020603050405020304" pitchFamily="18" charset="0"/>
            </a:endParaRPr>
          </a:p>
        </p:txBody>
      </p:sp>
      <p:sp>
        <p:nvSpPr>
          <p:cNvPr id="18" name="Cloud Callout 17"/>
          <p:cNvSpPr/>
          <p:nvPr/>
        </p:nvSpPr>
        <p:spPr>
          <a:xfrm>
            <a:off x="1270" y="344805"/>
            <a:ext cx="3089910" cy="2797810"/>
          </a:xfrm>
          <a:prstGeom prst="cloudCallout">
            <a:avLst>
              <a:gd name="adj1" fmla="val -57821"/>
              <a:gd name="adj2" fmla="val 71868"/>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Con hãy nối những từ sau vào nhóm thích hợp!</a:t>
            </a:r>
            <a:endParaRPr lang="en-US" sz="3200" dirty="0">
              <a:solidFill>
                <a:schemeClr val="tx1"/>
              </a:solidFill>
            </a:endParaRPr>
          </a:p>
        </p:txBody>
      </p:sp>
      <p:sp>
        <p:nvSpPr>
          <p:cNvPr id="22" name="TextBox 21"/>
          <p:cNvSpPr txBox="1"/>
          <p:nvPr/>
        </p:nvSpPr>
        <p:spPr>
          <a:xfrm>
            <a:off x="3091541" y="5297705"/>
            <a:ext cx="1640115" cy="584775"/>
          </a:xfrm>
          <a:prstGeom prst="rect">
            <a:avLst/>
          </a:prstGeom>
          <a:solidFill>
            <a:srgbClr val="FFFF99"/>
          </a:solid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dẻo dai</a:t>
            </a:r>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5874655" y="1830083"/>
            <a:ext cx="2177143" cy="9919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TỪ GHÉP</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23" name="Oval 22"/>
          <p:cNvSpPr/>
          <p:nvPr/>
        </p:nvSpPr>
        <p:spPr>
          <a:xfrm>
            <a:off x="5874655" y="3874830"/>
            <a:ext cx="2177143" cy="9919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TỪ LÁY</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8" name="Curved Connector 7"/>
          <p:cNvCxnSpPr>
            <a:stCxn id="9" idx="1"/>
            <a:endCxn id="5" idx="6"/>
          </p:cNvCxnSpPr>
          <p:nvPr/>
        </p:nvCxnSpPr>
        <p:spPr>
          <a:xfrm rot="10800000" flipV="1">
            <a:off x="8051800" y="989330"/>
            <a:ext cx="1143000" cy="1336675"/>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5" name="Curved Connector 24"/>
          <p:cNvCxnSpPr>
            <a:stCxn id="4" idx="3"/>
            <a:endCxn id="5" idx="2"/>
          </p:cNvCxnSpPr>
          <p:nvPr/>
        </p:nvCxnSpPr>
        <p:spPr>
          <a:xfrm>
            <a:off x="4732020" y="1003935"/>
            <a:ext cx="1142365" cy="1322070"/>
          </a:xfrm>
          <a:prstGeom prst="curvedConnector3">
            <a:avLst>
              <a:gd name="adj1" fmla="val 50028"/>
            </a:avLst>
          </a:prstGeom>
          <a:ln>
            <a:tailEnd type="triangle"/>
          </a:ln>
        </p:spPr>
        <p:style>
          <a:lnRef idx="1">
            <a:schemeClr val="dk1"/>
          </a:lnRef>
          <a:fillRef idx="0">
            <a:schemeClr val="dk1"/>
          </a:fillRef>
          <a:effectRef idx="0">
            <a:schemeClr val="dk1"/>
          </a:effectRef>
          <a:fontRef idx="minor">
            <a:schemeClr val="tx1"/>
          </a:fontRef>
        </p:style>
      </p:cxnSp>
      <p:cxnSp>
        <p:nvCxnSpPr>
          <p:cNvPr id="27" name="Curved Connector 26"/>
          <p:cNvCxnSpPr>
            <a:stCxn id="11" idx="1"/>
            <a:endCxn id="23" idx="6"/>
          </p:cNvCxnSpPr>
          <p:nvPr/>
        </p:nvCxnSpPr>
        <p:spPr>
          <a:xfrm rot="10800000" flipV="1">
            <a:off x="8051800" y="2513330"/>
            <a:ext cx="1143000" cy="1857375"/>
          </a:xfrm>
          <a:prstGeom prst="curved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10" idx="3"/>
            <a:endCxn id="23" idx="2"/>
          </p:cNvCxnSpPr>
          <p:nvPr/>
        </p:nvCxnSpPr>
        <p:spPr>
          <a:xfrm>
            <a:off x="4732020" y="2513330"/>
            <a:ext cx="1142365" cy="1857375"/>
          </a:xfrm>
          <a:prstGeom prst="curvedConnector3">
            <a:avLst>
              <a:gd name="adj1" fmla="val 50028"/>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Curved Connector 30"/>
          <p:cNvCxnSpPr>
            <a:stCxn id="16" idx="3"/>
          </p:cNvCxnSpPr>
          <p:nvPr/>
        </p:nvCxnSpPr>
        <p:spPr>
          <a:xfrm flipV="1">
            <a:off x="4732291" y="2822061"/>
            <a:ext cx="2017487" cy="1345157"/>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3" name="Curved Connector 32"/>
          <p:cNvCxnSpPr>
            <a:stCxn id="22" idx="3"/>
            <a:endCxn id="5" idx="2"/>
          </p:cNvCxnSpPr>
          <p:nvPr/>
        </p:nvCxnSpPr>
        <p:spPr>
          <a:xfrm flipV="1">
            <a:off x="4732020" y="2326005"/>
            <a:ext cx="1142365" cy="3264535"/>
          </a:xfrm>
          <a:prstGeom prst="curvedConnector3">
            <a:avLst>
              <a:gd name="adj1" fmla="val 50028"/>
            </a:avLst>
          </a:prstGeom>
          <a:ln>
            <a:tailEnd type="triangle"/>
          </a:ln>
        </p:spPr>
        <p:style>
          <a:lnRef idx="1">
            <a:schemeClr val="dk1"/>
          </a:lnRef>
          <a:fillRef idx="0">
            <a:schemeClr val="dk1"/>
          </a:fillRef>
          <a:effectRef idx="0">
            <a:schemeClr val="dk1"/>
          </a:effectRef>
          <a:fontRef idx="minor">
            <a:schemeClr val="tx1"/>
          </a:fontRef>
        </p:style>
      </p:cxnSp>
      <p:cxnSp>
        <p:nvCxnSpPr>
          <p:cNvPr id="35" name="Curved Connector 34"/>
          <p:cNvCxnSpPr>
            <a:stCxn id="17" idx="1"/>
          </p:cNvCxnSpPr>
          <p:nvPr/>
        </p:nvCxnSpPr>
        <p:spPr>
          <a:xfrm rot="10800000">
            <a:off x="7924801" y="4558450"/>
            <a:ext cx="1269995" cy="1032279"/>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Curved Connector 37"/>
          <p:cNvCxnSpPr>
            <a:stCxn id="12" idx="1"/>
            <a:endCxn id="5" idx="6"/>
          </p:cNvCxnSpPr>
          <p:nvPr/>
        </p:nvCxnSpPr>
        <p:spPr>
          <a:xfrm rot="10800000">
            <a:off x="8051800" y="2326005"/>
            <a:ext cx="1143000" cy="1711325"/>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 name="Cloud 1"/>
          <p:cNvSpPr/>
          <p:nvPr/>
        </p:nvSpPr>
        <p:spPr>
          <a:xfrm>
            <a:off x="-36195" y="4037330"/>
            <a:ext cx="2924175" cy="2363470"/>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800">
                <a:solidFill>
                  <a:schemeClr val="tx1"/>
                </a:solidFill>
                <a:latin typeface="Times New Roman" panose="02020603050405020304" pitchFamily="18" charset="0"/>
                <a:cs typeface="Times New Roman" panose="02020603050405020304" pitchFamily="18" charset="0"/>
              </a:rPr>
              <a:t>Vì sao từ </a:t>
            </a:r>
            <a:r>
              <a:rPr lang="vi-VN" altLang="en-US" sz="2800" b="1">
                <a:solidFill>
                  <a:schemeClr val="tx1"/>
                </a:solidFill>
                <a:latin typeface="Times New Roman" panose="02020603050405020304" pitchFamily="18" charset="0"/>
                <a:cs typeface="Times New Roman" panose="02020603050405020304" pitchFamily="18" charset="0"/>
              </a:rPr>
              <a:t>dẻo dai</a:t>
            </a:r>
            <a:r>
              <a:rPr lang="vi-VN" altLang="en-US" sz="2800">
                <a:solidFill>
                  <a:schemeClr val="tx1"/>
                </a:solidFill>
                <a:latin typeface="Times New Roman" panose="02020603050405020304" pitchFamily="18" charset="0"/>
                <a:cs typeface="Times New Roman" panose="02020603050405020304" pitchFamily="18" charset="0"/>
              </a:rPr>
              <a:t> lại là từ ghép?</a:t>
            </a:r>
            <a:endParaRPr lang="vi-VN" alt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bldLvl="0" animBg="1"/>
      <p:bldP spid="10" grpId="0" bldLvl="0" animBg="1"/>
      <p:bldP spid="11" grpId="0" bldLvl="0" animBg="1"/>
      <p:bldP spid="12" grpId="0" bldLvl="0" animBg="1"/>
      <p:bldP spid="16" grpId="0" bldLvl="0" animBg="1"/>
      <p:bldP spid="17" grpId="0" bldLvl="0" animBg="1"/>
      <p:bldP spid="18" grpId="0" bldLvl="0" animBg="1"/>
      <p:bldP spid="18" grpId="1" bldLvl="0" animBg="1"/>
      <p:bldP spid="22" grpId="0" bldLvl="0" animBg="1"/>
      <p:bldP spid="5" grpId="0" bldLvl="0" animBg="1"/>
      <p:bldP spid="2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80959" y="1476104"/>
            <a:ext cx="2495006" cy="66620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Từ ghép</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7680959" y="3487785"/>
            <a:ext cx="2495006" cy="666206"/>
          </a:xfrm>
          <a:prstGeom prst="round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Từ láy</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8" name="Rounded Rectangular Callout 7"/>
          <p:cNvSpPr/>
          <p:nvPr/>
        </p:nvSpPr>
        <p:spPr>
          <a:xfrm>
            <a:off x="1959429" y="584202"/>
            <a:ext cx="4258490" cy="2053047"/>
          </a:xfrm>
          <a:prstGeom prst="wedgeRoundRectCallout">
            <a:avLst>
              <a:gd name="adj1" fmla="val 86754"/>
              <a:gd name="adj2" fmla="val 11062"/>
              <a:gd name="adj3" fmla="val 16667"/>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smtClean="0">
                <a:solidFill>
                  <a:schemeClr val="tx1"/>
                </a:solidFill>
                <a:latin typeface="Times New Roman" panose="02020603050405020304" pitchFamily="18" charset="0"/>
                <a:cs typeface="Times New Roman" panose="02020603050405020304" pitchFamily="18" charset="0"/>
              </a:rPr>
              <a:t>Thế nào là từ ghép?</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9" name="Rounded Rectangular Callout 8"/>
          <p:cNvSpPr/>
          <p:nvPr/>
        </p:nvSpPr>
        <p:spPr>
          <a:xfrm>
            <a:off x="1959429" y="3487785"/>
            <a:ext cx="4258490" cy="2119084"/>
          </a:xfrm>
          <a:prstGeom prst="wedgeRoundRectCallout">
            <a:avLst>
              <a:gd name="adj1" fmla="val 89809"/>
              <a:gd name="adj2" fmla="val -37315"/>
              <a:gd name="adj3" fmla="val 16667"/>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smtClean="0">
                <a:solidFill>
                  <a:schemeClr val="tx1"/>
                </a:solidFill>
                <a:latin typeface="Times New Roman" panose="02020603050405020304" pitchFamily="18" charset="0"/>
                <a:cs typeface="Times New Roman" panose="02020603050405020304" pitchFamily="18" charset="0"/>
              </a:rPr>
              <a:t>Thế nào là từ láy?</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0" name="Rounded Rectangular Callout 9"/>
          <p:cNvSpPr/>
          <p:nvPr/>
        </p:nvSpPr>
        <p:spPr>
          <a:xfrm>
            <a:off x="1959429" y="584201"/>
            <a:ext cx="4258490" cy="2053047"/>
          </a:xfrm>
          <a:prstGeom prst="wedgeRoundRectCallout">
            <a:avLst>
              <a:gd name="adj1" fmla="val 86754"/>
              <a:gd name="adj2" fmla="val 11062"/>
              <a:gd name="adj3" fmla="val 16667"/>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600" smtClean="0">
                <a:solidFill>
                  <a:srgbClr val="FF0000"/>
                </a:solidFill>
                <a:latin typeface="Times New Roman" panose="02020603050405020304" pitchFamily="18" charset="0"/>
                <a:cs typeface="Times New Roman" panose="02020603050405020304" pitchFamily="18" charset="0"/>
              </a:rPr>
              <a:t>Những từ do các tiếng có nghĩa ghép lại với nhau.</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Rounded Rectangular Callout 10"/>
          <p:cNvSpPr/>
          <p:nvPr/>
        </p:nvSpPr>
        <p:spPr>
          <a:xfrm>
            <a:off x="1410335" y="3371215"/>
            <a:ext cx="4807585" cy="2414270"/>
          </a:xfrm>
          <a:prstGeom prst="wedgeRoundRectCallout">
            <a:avLst>
              <a:gd name="adj1" fmla="val 89809"/>
              <a:gd name="adj2" fmla="val -37315"/>
              <a:gd name="adj3" fmla="val 16667"/>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600">
                <a:solidFill>
                  <a:srgbClr val="FF0000"/>
                </a:solidFill>
                <a:latin typeface="Times New Roman" panose="02020603050405020304" pitchFamily="18" charset="0"/>
                <a:cs typeface="Times New Roman" panose="02020603050405020304" pitchFamily="18" charset="0"/>
              </a:rPr>
              <a:t>Phối hợp những tiếng có âm đầu hay vần </a:t>
            </a:r>
            <a:r>
              <a:rPr lang="en-US" sz="3600" smtClean="0">
                <a:solidFill>
                  <a:srgbClr val="FF0000"/>
                </a:solidFill>
                <a:latin typeface="Times New Roman" panose="02020603050405020304" pitchFamily="18" charset="0"/>
                <a:cs typeface="Times New Roman" panose="02020603050405020304" pitchFamily="18" charset="0"/>
              </a:rPr>
              <a:t>(hoặc </a:t>
            </a:r>
            <a:r>
              <a:rPr lang="en-US" sz="3600">
                <a:solidFill>
                  <a:srgbClr val="FF0000"/>
                </a:solidFill>
                <a:latin typeface="Times New Roman" panose="02020603050405020304" pitchFamily="18" charset="0"/>
                <a:cs typeface="Times New Roman" panose="02020603050405020304" pitchFamily="18" charset="0"/>
              </a:rPr>
              <a:t>cả âm đầu và</a:t>
            </a:r>
            <a:r>
              <a:rPr lang="vi-VN" altLang="en-US" sz="3600">
                <a:solidFill>
                  <a:srgbClr val="FF0000"/>
                </a:solidFill>
                <a:latin typeface="Times New Roman" panose="02020603050405020304" pitchFamily="18" charset="0"/>
                <a:cs typeface="Times New Roman" panose="02020603050405020304" pitchFamily="18" charset="0"/>
              </a:rPr>
              <a:t> </a:t>
            </a:r>
            <a:r>
              <a:rPr lang="en-US" sz="3600">
                <a:solidFill>
                  <a:srgbClr val="FF0000"/>
                </a:solidFill>
                <a:latin typeface="Times New Roman" panose="02020603050405020304" pitchFamily="18" charset="0"/>
                <a:cs typeface="Times New Roman" panose="02020603050405020304" pitchFamily="18" charset="0"/>
              </a:rPr>
              <a:t>vần) giống </a:t>
            </a:r>
            <a:r>
              <a:rPr lang="en-US" sz="3600" smtClean="0">
                <a:solidFill>
                  <a:srgbClr val="FF0000"/>
                </a:solidFill>
                <a:latin typeface="Times New Roman" panose="02020603050405020304" pitchFamily="18" charset="0"/>
                <a:cs typeface="Times New Roman" panose="02020603050405020304" pitchFamily="18" charset="0"/>
              </a:rPr>
              <a:t>nhau.</a:t>
            </a:r>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1809327" y="933027"/>
            <a:ext cx="8188960" cy="1443990"/>
          </a:xfrm>
          <a:prstGeom prst="rect">
            <a:avLst/>
          </a:prstGeom>
          <a:noFill/>
        </p:spPr>
        <p:txBody>
          <a:bodyPr wrap="square" lIns="121917" tIns="60958" rIns="121917" bIns="60958" rtlCol="0">
            <a:spAutoFit/>
          </a:bodyPr>
          <a:lstStyle/>
          <a:p>
            <a:pPr algn="ctr"/>
            <a:r>
              <a:rPr lang="en-US" altLang="en-US" sz="4300" smtClean="0">
                <a:latin typeface="Times New Roman" panose="02020603050405020304" pitchFamily="18" charset="0"/>
                <a:cs typeface="Times New Roman" panose="02020603050405020304" pitchFamily="18" charset="0"/>
              </a:rPr>
              <a:t>Thứ sáu </a:t>
            </a:r>
            <a:r>
              <a:rPr lang="vi-VN" altLang="en-US" sz="4300" smtClean="0">
                <a:latin typeface="Times New Roman" panose="02020603050405020304" pitchFamily="18" charset="0"/>
                <a:cs typeface="Times New Roman" panose="02020603050405020304" pitchFamily="18" charset="0"/>
              </a:rPr>
              <a:t>ngày </a:t>
            </a:r>
            <a:r>
              <a:rPr lang="en-US" altLang="en-US" sz="4300" smtClean="0">
                <a:latin typeface="Times New Roman" panose="02020603050405020304" pitchFamily="18" charset="0"/>
                <a:cs typeface="Times New Roman" panose="02020603050405020304" pitchFamily="18" charset="0"/>
              </a:rPr>
              <a:t>30</a:t>
            </a:r>
            <a:r>
              <a:rPr lang="vi-VN" altLang="en-US" sz="4300" smtClean="0">
                <a:latin typeface="Times New Roman" panose="02020603050405020304" pitchFamily="18" charset="0"/>
                <a:cs typeface="Times New Roman" panose="02020603050405020304" pitchFamily="18" charset="0"/>
              </a:rPr>
              <a:t> </a:t>
            </a:r>
            <a:r>
              <a:rPr lang="vi-VN" altLang="en-US" sz="4300">
                <a:latin typeface="Times New Roman" panose="02020603050405020304" pitchFamily="18" charset="0"/>
                <a:cs typeface="Times New Roman" panose="02020603050405020304" pitchFamily="18" charset="0"/>
              </a:rPr>
              <a:t>tháng 9 năm 2021</a:t>
            </a:r>
            <a:endParaRPr lang="vi-VN" altLang="en-US" sz="4300">
              <a:latin typeface="Times New Roman" panose="02020603050405020304" pitchFamily="18" charset="0"/>
              <a:cs typeface="Times New Roman" panose="02020603050405020304" pitchFamily="18" charset="0"/>
            </a:endParaRPr>
          </a:p>
          <a:p>
            <a:pPr algn="ctr"/>
            <a:r>
              <a:rPr lang="en-US" altLang="en-US" sz="4300" smtClean="0">
                <a:latin typeface="Times New Roman" panose="02020603050405020304" pitchFamily="18" charset="0"/>
                <a:cs typeface="Times New Roman" panose="02020603050405020304" pitchFamily="18" charset="0"/>
              </a:rPr>
              <a:t>Luyện từ và câu</a:t>
            </a:r>
            <a:endParaRPr lang="vi-VN" altLang="en-US" sz="4300">
              <a:latin typeface="Times New Roman" panose="02020603050405020304" pitchFamily="18" charset="0"/>
              <a:cs typeface="Times New Roman" panose="02020603050405020304" pitchFamily="18" charset="0"/>
            </a:endParaRPr>
          </a:p>
        </p:txBody>
      </p:sp>
      <p:sp>
        <p:nvSpPr>
          <p:cNvPr id="8" name="Text Box 7"/>
          <p:cNvSpPr txBox="1"/>
          <p:nvPr/>
        </p:nvSpPr>
        <p:spPr>
          <a:xfrm>
            <a:off x="2063327" y="2276687"/>
            <a:ext cx="7872307" cy="1597660"/>
          </a:xfrm>
          <a:prstGeom prst="rect">
            <a:avLst/>
          </a:prstGeom>
          <a:noFill/>
        </p:spPr>
        <p:txBody>
          <a:bodyPr wrap="square" lIns="121917" tIns="60958" rIns="121917" bIns="60958" rtlCol="0">
            <a:spAutoFit/>
          </a:bodyPr>
          <a:lstStyle/>
          <a:p>
            <a:pPr algn="ctr"/>
            <a:r>
              <a:rPr lang="en-US" altLang="en-US" sz="4800" smtClean="0">
                <a:solidFill>
                  <a:srgbClr val="FF0000"/>
                </a:solidFill>
                <a:latin typeface="Times New Roman" panose="02020603050405020304" pitchFamily="18" charset="0"/>
                <a:cs typeface="Times New Roman" panose="02020603050405020304" pitchFamily="18" charset="0"/>
                <a:sym typeface="+mn-ea"/>
              </a:rPr>
              <a:t>Luyện tập về từ ghép và từ láy</a:t>
            </a:r>
            <a:endParaRPr lang="vi-VN" altLang="en-US" sz="4800">
              <a:solidFill>
                <a:srgbClr val="FF0000"/>
              </a:solidFill>
              <a:latin typeface="Times New Roman" panose="02020603050405020304" pitchFamily="18" charset="0"/>
              <a:cs typeface="Times New Roman" panose="02020603050405020304" pitchFamily="18" charset="0"/>
            </a:endParaRPr>
          </a:p>
          <a:p>
            <a:pPr algn="ctr"/>
            <a:endParaRPr lang="vi-VN" altLang="en-US" sz="4800">
              <a:solidFill>
                <a:srgbClr val="FF0000"/>
              </a:solidFill>
              <a:latin typeface="Times New Roman" panose="02020603050405020304" pitchFamily="18" charset="0"/>
              <a:cs typeface="Times New Roman" panose="02020603050405020304" pitchFamily="18" charset="0"/>
            </a:endParaRPr>
          </a:p>
        </p:txBody>
      </p:sp>
      <p:pic>
        <p:nvPicPr>
          <p:cNvPr id="4" name="Content Placeholder 6" descr="734daf8f10d9735e5e4aa7f78943f2fb"/>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9596384" y="4078013"/>
            <a:ext cx="1783749" cy="24518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3" name="Group 2"/>
          <p:cNvGrpSpPr/>
          <p:nvPr/>
        </p:nvGrpSpPr>
        <p:grpSpPr bwMode="auto">
          <a:xfrm>
            <a:off x="899077" y="1688557"/>
            <a:ext cx="10737751" cy="1435101"/>
            <a:chOff x="-8052" y="1484784"/>
            <a:chExt cx="9469074" cy="1435925"/>
          </a:xfrm>
          <a:solidFill>
            <a:srgbClr val="FF99FF"/>
          </a:solidFill>
        </p:grpSpPr>
        <p:sp>
          <p:nvSpPr>
            <p:cNvPr id="4" name="Rectangle 3"/>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HS nhận biết và phân loại được hai loại từ ghép (có nghĩa tổng hợp, có nghĩa phân loại) (BT1, BT2).</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Oval 4"/>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6" name="Group 5"/>
          <p:cNvGrpSpPr/>
          <p:nvPr/>
        </p:nvGrpSpPr>
        <p:grpSpPr bwMode="auto">
          <a:xfrm>
            <a:off x="921024" y="3588829"/>
            <a:ext cx="10715804" cy="910467"/>
            <a:chOff x="-8052" y="1747250"/>
            <a:chExt cx="8976506" cy="910989"/>
          </a:xfrm>
        </p:grpSpPr>
        <p:sp>
          <p:nvSpPr>
            <p:cNvPr id="7" name="Rectangle 6"/>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Nhận biết được 3 nhóm từ láy (giống nhau ở âm đầu, vần, cả âm đầu và vần) (BT3).</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899077" y="4964467"/>
            <a:ext cx="10737752" cy="971849"/>
            <a:chOff x="-8052" y="1749159"/>
            <a:chExt cx="9469072" cy="972406"/>
          </a:xfrm>
        </p:grpSpPr>
        <p:sp>
          <p:nvSpPr>
            <p:cNvPr id="10" name="Rectangle 9"/>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Củng cố khái niệm từ ghép và từ láy, biết tạo thành từ ghép đơn giản.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1" name="Oval 10"/>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5571</Words>
  <Application>WPS Presentation</Application>
  <PresentationFormat>Custom</PresentationFormat>
  <Paragraphs>294</Paragraphs>
  <Slides>29</Slides>
  <Notes>3</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29</vt:i4>
      </vt:variant>
    </vt:vector>
  </HeadingPairs>
  <TitlesOfParts>
    <vt:vector size="42" baseType="lpstr">
      <vt:lpstr>Arial</vt:lpstr>
      <vt:lpstr>SimSun</vt:lpstr>
      <vt:lpstr>Wingdings</vt:lpstr>
      <vt:lpstr>Arial</vt:lpstr>
      <vt:lpstr>Times New Roman</vt:lpstr>
      <vt:lpstr>Tahoma</vt:lpstr>
      <vt:lpstr>Calibri</vt:lpstr>
      <vt:lpstr>Microsoft YaHei</vt:lpstr>
      <vt:lpstr>Arial Unicode MS</vt:lpstr>
      <vt:lpstr>Garamond</vt:lpstr>
      <vt:lpstr>Calibri Light</vt:lpstr>
      <vt:lpstr>1_Office Theme</vt:lpstr>
      <vt:lpstr>Organic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asus</cp:lastModifiedBy>
  <cp:revision>93</cp:revision>
  <dcterms:created xsi:type="dcterms:W3CDTF">2021-08-04T18:52:00Z</dcterms:created>
  <dcterms:modified xsi:type="dcterms:W3CDTF">2021-10-01T16:35:14Z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77E77D6C0A6448CC963E6CABC5DE7428</vt:lpwstr>
  </property>
  <property fmtid="{D5CDD505-2E9C-101B-9397-08002B2CF9AE}" pid="3" name="KSOProductBuildVer">
    <vt:lpwstr>1033-11.2.0.10323</vt:lpwstr>
  </property>
</Properties>
</file>