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35"/>
  </p:notesMasterIdLst>
  <p:sldIdLst>
    <p:sldId id="445" r:id="rId4"/>
    <p:sldId id="539" r:id="rId5"/>
    <p:sldId id="386" r:id="rId6"/>
    <p:sldId id="283" r:id="rId7"/>
    <p:sldId id="278" r:id="rId8"/>
    <p:sldId id="366" r:id="rId9"/>
    <p:sldId id="447" r:id="rId10"/>
    <p:sldId id="460" r:id="rId11"/>
    <p:sldId id="448" r:id="rId12"/>
    <p:sldId id="482" r:id="rId13"/>
    <p:sldId id="513" r:id="rId14"/>
    <p:sldId id="514" r:id="rId15"/>
    <p:sldId id="573" r:id="rId16"/>
    <p:sldId id="540" r:id="rId17"/>
    <p:sldId id="495" r:id="rId18"/>
    <p:sldId id="515" r:id="rId19"/>
    <p:sldId id="496" r:id="rId20"/>
    <p:sldId id="516" r:id="rId21"/>
    <p:sldId id="517" r:id="rId22"/>
    <p:sldId id="519" r:id="rId23"/>
    <p:sldId id="521" r:id="rId24"/>
    <p:sldId id="522" r:id="rId25"/>
    <p:sldId id="520" r:id="rId26"/>
    <p:sldId id="523" r:id="rId27"/>
    <p:sldId id="524" r:id="rId28"/>
    <p:sldId id="526" r:id="rId29"/>
    <p:sldId id="527" r:id="rId30"/>
    <p:sldId id="525" r:id="rId31"/>
    <p:sldId id="531" r:id="rId32"/>
    <p:sldId id="541" r:id="rId33"/>
    <p:sldId id="293" r:id="rId34"/>
    <p:sldId id="277" r:id="rId36"/>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C2"/>
    <a:srgbClr val="004DE6"/>
    <a:srgbClr val="003FBC"/>
    <a:srgbClr val="006600"/>
    <a:srgbClr val="9900FF"/>
    <a:srgbClr val="00FFCC"/>
    <a:srgbClr val="FF0066"/>
    <a:srgbClr val="FF66CC"/>
    <a:srgbClr val="DDBA59"/>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02" autoAdjust="0"/>
    <p:restoredTop sz="95013" autoAdjust="0"/>
  </p:normalViewPr>
  <p:slideViewPr>
    <p:cSldViewPr snapToGrid="0">
      <p:cViewPr varScale="1">
        <p:scale>
          <a:sx n="72" d="100"/>
          <a:sy n="72" d="100"/>
        </p:scale>
        <p:origin x="61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gs" Target="tags/tag1.xml"/><Relationship Id="rId4" Type="http://schemas.openxmlformats.org/officeDocument/2006/relationships/slide" Target="slides/slide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2.xml"/><Relationship Id="rId35" Type="http://schemas.openxmlformats.org/officeDocument/2006/relationships/notesMaster" Target="notesMasters/notes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endParaRPr lang="en-US"/>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1" Type="http://schemas.openxmlformats.org/officeDocument/2006/relationships/theme" Target="../theme/theme2.xml"/><Relationship Id="rId20" Type="http://schemas.openxmlformats.org/officeDocument/2006/relationships/image" Target="../media/image2.png"/><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9.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0.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1.jpe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7.jpe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8.jpe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Luyện</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từ</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và</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câu</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332367" y="928234"/>
            <a:ext cx="58689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en-US" altLang="en-US" sz="3200">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a:latin typeface="Times New Roman" panose="02020603050405020304" pitchFamily="18" charset="0"/>
                <a:cs typeface="Times New Roman" panose="02020603050405020304" pitchFamily="18" charset="0"/>
              </a:rPr>
              <a:t>Với thầy giáo, cô giáo</a:t>
            </a:r>
            <a:endParaRPr lang="en-US" altLang="en-US" sz="3200">
              <a:latin typeface="Times New Roman" panose="02020603050405020304" pitchFamily="18" charset="0"/>
              <a:cs typeface="Times New Roman" panose="02020603050405020304" pitchFamily="18" charset="0"/>
            </a:endParaRPr>
          </a:p>
        </p:txBody>
      </p:sp>
      <p:sp>
        <p:nvSpPr>
          <p:cNvPr id="5" name="Text Box 6"/>
          <p:cNvSpPr txBox="1">
            <a:spLocks noChangeArrowheads="1"/>
          </p:cNvSpPr>
          <p:nvPr/>
        </p:nvSpPr>
        <p:spPr bwMode="auto">
          <a:xfrm>
            <a:off x="1045029" y="1690234"/>
            <a:ext cx="90106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r>
              <a:rPr lang="en-US" altLang="en-US" sz="3200" dirty="0">
                <a:solidFill>
                  <a:srgbClr val="660033"/>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Thưa</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cô</a:t>
            </a:r>
            <a:r>
              <a:rPr lang="en-US" altLang="en-US" sz="3200" dirty="0">
                <a:solidFill>
                  <a:srgbClr val="660033"/>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cô</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có</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thích</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đi</a:t>
            </a:r>
            <a:r>
              <a:rPr lang="en-US" altLang="en-US" sz="3200" dirty="0">
                <a:solidFill>
                  <a:schemeClr val="tx1"/>
                </a:solidFill>
                <a:latin typeface="Times New Roman" panose="02020603050405020304" pitchFamily="18" charset="0"/>
                <a:cs typeface="Times New Roman" panose="02020603050405020304" pitchFamily="18" charset="0"/>
              </a:rPr>
              <a:t> du </a:t>
            </a:r>
            <a:r>
              <a:rPr lang="en-US" altLang="en-US" sz="3200" dirty="0" err="1">
                <a:solidFill>
                  <a:schemeClr val="tx1"/>
                </a:solidFill>
                <a:latin typeface="Times New Roman" panose="02020603050405020304" pitchFamily="18" charset="0"/>
                <a:cs typeface="Times New Roman" panose="02020603050405020304" pitchFamily="18" charset="0"/>
              </a:rPr>
              <a:t>lịch</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không</a:t>
            </a:r>
            <a:r>
              <a:rPr lang="en-US" altLang="en-US" sz="3200" dirty="0">
                <a:solidFill>
                  <a:srgbClr val="660033"/>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ạ</a:t>
            </a:r>
            <a:r>
              <a:rPr lang="en-US" altLang="en-US" sz="3200" dirty="0">
                <a:solidFill>
                  <a:srgbClr val="660033"/>
                </a:solidFill>
                <a:latin typeface="Times New Roman" panose="02020603050405020304" pitchFamily="18" charset="0"/>
                <a:cs typeface="Times New Roman" panose="02020603050405020304" pitchFamily="18" charset="0"/>
              </a:rPr>
              <a:t>?</a:t>
            </a:r>
            <a:endParaRPr lang="en-US" altLang="en-US" sz="3200" dirty="0">
              <a:solidFill>
                <a:srgbClr val="660033"/>
              </a:solidFill>
              <a:latin typeface="Times New Roman" panose="02020603050405020304" pitchFamily="18" charset="0"/>
              <a:cs typeface="Times New Roman" panose="02020603050405020304" pitchFamily="18" charset="0"/>
            </a:endParaRPr>
          </a:p>
        </p:txBody>
      </p:sp>
      <p:sp>
        <p:nvSpPr>
          <p:cNvPr id="6" name="Text Box 7"/>
          <p:cNvSpPr txBox="1">
            <a:spLocks noChangeArrowheads="1"/>
          </p:cNvSpPr>
          <p:nvPr/>
        </p:nvSpPr>
        <p:spPr bwMode="auto">
          <a:xfrm>
            <a:off x="1332367" y="3565071"/>
            <a:ext cx="41036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en-US" alt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cs typeface="Times New Roman" panose="02020603050405020304" pitchFamily="18" charset="0"/>
              </a:rPr>
              <a:t>Với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bạn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em</a:t>
            </a:r>
            <a:endParaRPr lang="en-US" altLang="en-US" sz="3200" dirty="0">
              <a:latin typeface="Times New Roman" panose="02020603050405020304" pitchFamily="18" charset="0"/>
              <a:cs typeface="Times New Roman" panose="02020603050405020304" pitchFamily="18" charset="0"/>
            </a:endParaRPr>
          </a:p>
        </p:txBody>
      </p:sp>
      <p:sp>
        <p:nvSpPr>
          <p:cNvPr id="7" name="Text Box 8"/>
          <p:cNvSpPr txBox="1">
            <a:spLocks noChangeArrowheads="1"/>
          </p:cNvSpPr>
          <p:nvPr/>
        </p:nvSpPr>
        <p:spPr bwMode="auto">
          <a:xfrm>
            <a:off x="1054554" y="4431846"/>
            <a:ext cx="9001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r>
              <a:rPr lang="en-US" altLang="en-US" sz="3200" dirty="0">
                <a:solidFill>
                  <a:srgbClr val="660033"/>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Lan </a:t>
            </a:r>
            <a:r>
              <a:rPr lang="en-US" altLang="en-US" sz="3200" dirty="0" err="1">
                <a:solidFill>
                  <a:srgbClr val="FF0000"/>
                </a:solidFill>
                <a:latin typeface="Times New Roman" panose="02020603050405020304" pitchFamily="18" charset="0"/>
                <a:cs typeface="Times New Roman" panose="02020603050405020304" pitchFamily="18" charset="0"/>
              </a:rPr>
              <a:t>ơi</a:t>
            </a:r>
            <a:r>
              <a:rPr lang="en-US" altLang="en-US" sz="3200" dirty="0">
                <a:solidFill>
                  <a:srgbClr val="660033"/>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bạn</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có</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thích</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xem</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phim</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hoạt</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hình</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không</a:t>
            </a:r>
            <a:r>
              <a:rPr lang="en-US" altLang="en-US" sz="3200" dirty="0">
                <a:solidFill>
                  <a:schemeClr val="tx1"/>
                </a:solidFill>
                <a:latin typeface="Times New Roman" panose="02020603050405020304" pitchFamily="18" charset="0"/>
                <a:cs typeface="Times New Roman" panose="02020603050405020304" pitchFamily="18" charset="0"/>
              </a:rPr>
              <a:t>?</a:t>
            </a:r>
            <a:endParaRPr lang="en-US" altLang="en-US" sz="3200" dirty="0">
              <a:solidFill>
                <a:schemeClr val="tx1"/>
              </a:solidFill>
              <a:latin typeface="Times New Roman" panose="02020603050405020304" pitchFamily="18" charset="0"/>
              <a:cs typeface="Times New Roman" panose="02020603050405020304" pitchFamily="18" charset="0"/>
            </a:endParaRPr>
          </a:p>
        </p:txBody>
      </p:sp>
      <p:sp>
        <p:nvSpPr>
          <p:cNvPr id="8" name="Text Box 14"/>
          <p:cNvSpPr txBox="1">
            <a:spLocks noChangeArrowheads="1"/>
          </p:cNvSpPr>
          <p:nvPr/>
        </p:nvSpPr>
        <p:spPr bwMode="auto">
          <a:xfrm>
            <a:off x="1045029" y="2374271"/>
            <a:ext cx="90106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r>
              <a:rPr lang="en-US" altLang="en-US" sz="3200" dirty="0">
                <a:solidFill>
                  <a:srgbClr val="660033"/>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Thưa</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thầy</a:t>
            </a:r>
            <a:r>
              <a:rPr lang="en-US" altLang="en-US" sz="3200" dirty="0">
                <a:solidFill>
                  <a:srgbClr val="660033"/>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thầy</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thích</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môn</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thể</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thao</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nào</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nhất</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ạ</a:t>
            </a:r>
            <a:r>
              <a:rPr lang="en-US" altLang="en-US" sz="3200" dirty="0">
                <a:solidFill>
                  <a:schemeClr val="tx1"/>
                </a:solidFill>
                <a:latin typeface="Times New Roman" panose="02020603050405020304" pitchFamily="18" charset="0"/>
                <a:cs typeface="Times New Roman" panose="02020603050405020304" pitchFamily="18" charset="0"/>
              </a:rPr>
              <a:t>?</a:t>
            </a:r>
            <a:endParaRPr lang="en-US" altLang="en-US" sz="3200" dirty="0">
              <a:solidFill>
                <a:schemeClr val="tx1"/>
              </a:solidFill>
              <a:latin typeface="Times New Roman" panose="02020603050405020304" pitchFamily="18" charset="0"/>
              <a:cs typeface="Times New Roman" panose="02020603050405020304" pitchFamily="18" charset="0"/>
            </a:endParaRPr>
          </a:p>
        </p:txBody>
      </p:sp>
      <p:sp>
        <p:nvSpPr>
          <p:cNvPr id="9" name="Text Box 16"/>
          <p:cNvSpPr txBox="1">
            <a:spLocks noChangeArrowheads="1"/>
          </p:cNvSpPr>
          <p:nvPr/>
        </p:nvSpPr>
        <p:spPr bwMode="auto">
          <a:xfrm>
            <a:off x="1041854" y="5167085"/>
            <a:ext cx="90138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r>
              <a:rPr lang="en-US" altLang="en-US" sz="3200" dirty="0">
                <a:solidFill>
                  <a:srgbClr val="660033"/>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Bạn</a:t>
            </a:r>
            <a:r>
              <a:rPr lang="en-US" altLang="en-US" sz="3200" dirty="0">
                <a:solidFill>
                  <a:srgbClr val="660033"/>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thích</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học</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vẽ</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hơn</a:t>
            </a:r>
            <a:r>
              <a:rPr lang="en-US" altLang="en-US" sz="3200" dirty="0">
                <a:solidFill>
                  <a:schemeClr val="tx1"/>
                </a:solidFill>
                <a:latin typeface="Times New Roman" panose="02020603050405020304" pitchFamily="18" charset="0"/>
                <a:cs typeface="Times New Roman" panose="02020603050405020304" pitchFamily="18" charset="0"/>
              </a:rPr>
              <a:t> hay </a:t>
            </a:r>
            <a:r>
              <a:rPr lang="en-US" altLang="en-US" sz="3200" dirty="0" err="1">
                <a:solidFill>
                  <a:schemeClr val="tx1"/>
                </a:solidFill>
                <a:latin typeface="Times New Roman" panose="02020603050405020304" pitchFamily="18" charset="0"/>
                <a:cs typeface="Times New Roman" panose="02020603050405020304" pitchFamily="18" charset="0"/>
              </a:rPr>
              <a:t>học</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múa</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hơn</a:t>
            </a:r>
            <a:r>
              <a:rPr lang="en-US" altLang="en-US" sz="3200" dirty="0">
                <a:solidFill>
                  <a:schemeClr val="tx1"/>
                </a:solidFill>
                <a:latin typeface="Times New Roman" panose="02020603050405020304" pitchFamily="18" charset="0"/>
                <a:cs typeface="Times New Roman" panose="02020603050405020304" pitchFamily="18" charset="0"/>
              </a:rPr>
              <a:t>?</a:t>
            </a:r>
            <a:endParaRPr lang="en-US" altLang="en-US" sz="32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Text Box 5"/>
          <p:cNvSpPr txBox="1">
            <a:spLocks noChangeArrowheads="1"/>
          </p:cNvSpPr>
          <p:nvPr/>
        </p:nvSpPr>
        <p:spPr bwMode="auto">
          <a:xfrm>
            <a:off x="1570718" y="1013279"/>
            <a:ext cx="87280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en-US" altLang="en-US" sz="3200">
                <a:solidFill>
                  <a:srgbClr val="FF0000"/>
                </a:solidFill>
                <a:latin typeface="Times New Roman" panose="02020603050405020304" pitchFamily="18" charset="0"/>
                <a:cs typeface="Times New Roman" panose="02020603050405020304" pitchFamily="18" charset="0"/>
              </a:rPr>
              <a:t>Em có nhận xét gì về các câu hỏi sau:</a:t>
            </a:r>
            <a:endParaRPr lang="en-US" altLang="en-US" sz="3200">
              <a:solidFill>
                <a:srgbClr val="FF0000"/>
              </a:solidFill>
              <a:latin typeface="Times New Roman" panose="02020603050405020304" pitchFamily="18" charset="0"/>
              <a:cs typeface="Times New Roman" panose="02020603050405020304" pitchFamily="18" charset="0"/>
            </a:endParaRPr>
          </a:p>
        </p:txBody>
      </p:sp>
      <p:sp>
        <p:nvSpPr>
          <p:cNvPr id="11" name="Text Box 6"/>
          <p:cNvSpPr txBox="1">
            <a:spLocks noChangeArrowheads="1"/>
          </p:cNvSpPr>
          <p:nvPr/>
        </p:nvSpPr>
        <p:spPr bwMode="auto">
          <a:xfrm>
            <a:off x="1484993" y="1810204"/>
            <a:ext cx="908140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r>
              <a:rPr lang="en-US" altLang="en-US" sz="3200" b="0">
                <a:solidFill>
                  <a:schemeClr val="tx1"/>
                </a:solidFill>
                <a:latin typeface="Times New Roman" panose="02020603050405020304" pitchFamily="18" charset="0"/>
                <a:cs typeface="Times New Roman" panose="02020603050405020304" pitchFamily="18" charset="0"/>
              </a:rPr>
              <a:t>– Tại sao cả tháng nay chẳng thấy cậu mặc chiếc áo mới nào?</a:t>
            </a:r>
            <a:endParaRPr lang="en-US" altLang="en-US" sz="3200" b="0">
              <a:solidFill>
                <a:schemeClr val="tx1"/>
              </a:solidFill>
              <a:latin typeface="Times New Roman" panose="02020603050405020304" pitchFamily="18" charset="0"/>
              <a:cs typeface="Times New Roman" panose="02020603050405020304" pitchFamily="18" charset="0"/>
            </a:endParaRPr>
          </a:p>
          <a:p>
            <a:pPr algn="just" eaLnBrk="1" hangingPunct="1"/>
            <a:endParaRPr lang="en-US" altLang="en-US" sz="3200" b="0">
              <a:latin typeface="Times New Roman" panose="02020603050405020304" pitchFamily="18" charset="0"/>
              <a:cs typeface="Times New Roman" panose="02020603050405020304" pitchFamily="18" charset="0"/>
            </a:endParaRPr>
          </a:p>
        </p:txBody>
      </p:sp>
      <p:sp>
        <p:nvSpPr>
          <p:cNvPr id="12" name="Text Box 15"/>
          <p:cNvSpPr txBox="1">
            <a:spLocks noChangeArrowheads="1"/>
          </p:cNvSpPr>
          <p:nvPr/>
        </p:nvSpPr>
        <p:spPr bwMode="auto">
          <a:xfrm>
            <a:off x="1484993" y="3181804"/>
            <a:ext cx="9081406" cy="1569660"/>
          </a:xfrm>
          <a:prstGeom prst="rect">
            <a:avLst/>
          </a:prstGeom>
          <a:noFill/>
          <a:ln>
            <a:noFill/>
          </a:ln>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defRPr/>
            </a:pP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Nhà</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chị</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không</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có</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xe</a:t>
            </a:r>
            <a:r>
              <a:rPr lang="en-US" sz="3200" b="0" dirty="0">
                <a:solidFill>
                  <a:schemeClr val="tx1"/>
                </a:solidFill>
                <a:latin typeface="Times New Roman" panose="02020603050405020304" pitchFamily="18" charset="0"/>
                <a:cs typeface="Times New Roman" panose="02020603050405020304" pitchFamily="18" charset="0"/>
              </a:rPr>
              <a:t> hay </a:t>
            </a:r>
            <a:r>
              <a:rPr lang="en-US" sz="3200" b="0" dirty="0" err="1">
                <a:solidFill>
                  <a:schemeClr val="tx1"/>
                </a:solidFill>
                <a:latin typeface="Times New Roman" panose="02020603050405020304" pitchFamily="18" charset="0"/>
                <a:cs typeface="Times New Roman" panose="02020603050405020304" pitchFamily="18" charset="0"/>
              </a:rPr>
              <a:t>sao</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mà</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cứ</a:t>
            </a:r>
            <a:r>
              <a:rPr lang="en-US" sz="3200" b="0" dirty="0">
                <a:solidFill>
                  <a:schemeClr val="tx1"/>
                </a:solidFill>
                <a:latin typeface="Times New Roman" panose="02020603050405020304" pitchFamily="18" charset="0"/>
                <a:cs typeface="Times New Roman" panose="02020603050405020304" pitchFamily="18" charset="0"/>
              </a:rPr>
              <a:t> sang </a:t>
            </a:r>
            <a:r>
              <a:rPr lang="en-US" sz="3200" b="0" dirty="0" err="1">
                <a:solidFill>
                  <a:schemeClr val="tx1"/>
                </a:solidFill>
                <a:latin typeface="Times New Roman" panose="02020603050405020304" pitchFamily="18" charset="0"/>
                <a:cs typeface="Times New Roman" panose="02020603050405020304" pitchFamily="18" charset="0"/>
              </a:rPr>
              <a:t>nhà</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em</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mượn</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xe</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vậy</a:t>
            </a:r>
            <a:r>
              <a:rPr lang="en-US" sz="3200" b="0" dirty="0">
                <a:solidFill>
                  <a:schemeClr val="tx1"/>
                </a:solidFill>
                <a:latin typeface="Times New Roman" panose="02020603050405020304" pitchFamily="18" charset="0"/>
                <a:cs typeface="Times New Roman" panose="02020603050405020304" pitchFamily="18" charset="0"/>
              </a:rPr>
              <a:t>?</a:t>
            </a:r>
            <a:endParaRPr lang="en-US" sz="3200" b="0" dirty="0">
              <a:solidFill>
                <a:schemeClr val="tx1"/>
              </a:solidFill>
              <a:latin typeface="Times New Roman" panose="02020603050405020304" pitchFamily="18" charset="0"/>
              <a:cs typeface="Times New Roman" panose="02020603050405020304" pitchFamily="18" charset="0"/>
            </a:endParaRPr>
          </a:p>
          <a:p>
            <a:pPr algn="just" eaLnBrk="1" hangingPunct="1">
              <a:defRPr/>
            </a:pPr>
            <a:endParaRPr lang="en-US" sz="3200" b="0" dirty="0">
              <a:latin typeface="Times New Roman" panose="02020603050405020304" pitchFamily="18" charset="0"/>
              <a:cs typeface="Times New Roman" panose="02020603050405020304" pitchFamily="18" charset="0"/>
            </a:endParaRPr>
          </a:p>
        </p:txBody>
      </p:sp>
      <p:sp>
        <p:nvSpPr>
          <p:cNvPr id="13" name="Text Box 16"/>
          <p:cNvSpPr txBox="1">
            <a:spLocks noChangeArrowheads="1"/>
          </p:cNvSpPr>
          <p:nvPr/>
        </p:nvSpPr>
        <p:spPr bwMode="auto">
          <a:xfrm>
            <a:off x="1418318" y="4535942"/>
            <a:ext cx="914808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r>
              <a:rPr lang="en-US" altLang="en-US" sz="3200" b="0">
                <a:solidFill>
                  <a:schemeClr val="tx1"/>
                </a:solidFill>
                <a:latin typeface="Times New Roman" panose="02020603050405020304" pitchFamily="18" charset="0"/>
                <a:cs typeface="Times New Roman" panose="02020603050405020304" pitchFamily="18" charset="0"/>
              </a:rPr>
              <a:t>– Chú ơi, sao chú cứ dùng mãi chiếc ti vi cũ này thế?</a:t>
            </a:r>
            <a:endParaRPr lang="en-US" altLang="en-US" sz="3200" b="0">
              <a:solidFill>
                <a:schemeClr val="tx1"/>
              </a:solidFill>
              <a:latin typeface="Times New Roman" panose="02020603050405020304" pitchFamily="18" charset="0"/>
              <a:cs typeface="Times New Roman" panose="02020603050405020304" pitchFamily="18" charset="0"/>
            </a:endParaRPr>
          </a:p>
          <a:p>
            <a:pPr algn="just" eaLnBrk="1" hangingPunct="1"/>
            <a:endParaRPr lang="en-US" altLang="en-US" sz="3200" b="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iterate type="lt">
                                    <p:tmPct val="0"/>
                                  </p:iterate>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977798" y="1770289"/>
            <a:ext cx="875551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en-US" altLang="en-US" sz="3200">
                <a:solidFill>
                  <a:srgbClr val="FF0000"/>
                </a:solidFill>
                <a:latin typeface="Times New Roman" panose="02020603050405020304" pitchFamily="18" charset="0"/>
                <a:cs typeface="Times New Roman" panose="02020603050405020304" pitchFamily="18" charset="0"/>
              </a:rPr>
              <a:t>Theo em, để giữ lịch sự, cần tránh hỏi những câu hỏi có nội dung như thế nào?</a:t>
            </a:r>
            <a:endParaRPr lang="en-US" altLang="en-US" sz="3200">
              <a:solidFill>
                <a:srgbClr val="FF0000"/>
              </a:solidFill>
              <a:latin typeface="Times New Roman" panose="02020603050405020304" pitchFamily="18" charset="0"/>
              <a:cs typeface="Times New Roman" panose="02020603050405020304" pitchFamily="18" charset="0"/>
            </a:endParaRPr>
          </a:p>
        </p:txBody>
      </p:sp>
      <p:sp>
        <p:nvSpPr>
          <p:cNvPr id="7" name="Text Box 7"/>
          <p:cNvSpPr txBox="1">
            <a:spLocks noChangeArrowheads="1"/>
          </p:cNvSpPr>
          <p:nvPr/>
        </p:nvSpPr>
        <p:spPr bwMode="auto">
          <a:xfrm>
            <a:off x="1977798" y="3101295"/>
            <a:ext cx="8755516"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en-US" altLang="en-US" sz="3200" b="0">
                <a:solidFill>
                  <a:schemeClr val="tx1"/>
                </a:solidFill>
                <a:latin typeface="Times New Roman" panose="02020603050405020304" pitchFamily="18" charset="0"/>
                <a:cs typeface="Times New Roman" panose="02020603050405020304" pitchFamily="18" charset="0"/>
              </a:rPr>
              <a:t>Khi hỏi chúng ta cần tránh những câu hỏi làm phiền lòng người khác, những câu hỏi chạm vào lòng tự ái hay </a:t>
            </a:r>
            <a:r>
              <a:rPr lang="vi-VN" altLang="en-US" sz="3200" b="0">
                <a:solidFill>
                  <a:schemeClr val="tx1"/>
                </a:solidFill>
                <a:latin typeface="Times New Roman" panose="02020603050405020304" pitchFamily="18" charset="0"/>
                <a:cs typeface="Times New Roman" panose="02020603050405020304" pitchFamily="18" charset="0"/>
              </a:rPr>
              <a:t>việc riêng tư</a:t>
            </a:r>
            <a:r>
              <a:rPr lang="en-US" altLang="en-US" sz="3200" b="0">
                <a:solidFill>
                  <a:schemeClr val="tx1"/>
                </a:solidFill>
                <a:latin typeface="Times New Roman" panose="02020603050405020304" pitchFamily="18" charset="0"/>
                <a:cs typeface="Times New Roman" panose="02020603050405020304" pitchFamily="18" charset="0"/>
              </a:rPr>
              <a:t> của người khác.</a:t>
            </a:r>
            <a:endParaRPr lang="en-US" altLang="en-US" sz="3200" b="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865086" y="1568270"/>
            <a:ext cx="8763000" cy="3046095"/>
          </a:xfrm>
          <a:prstGeom prst="rect">
            <a:avLst/>
          </a:prstGeom>
          <a:solidFill>
            <a:schemeClr val="accent1">
              <a:lumMod val="40000"/>
              <a:lumOff val="60000"/>
            </a:schemeClr>
          </a:solidFill>
          <a:ln w="28575">
            <a:noFill/>
            <a:miter lim="800000"/>
          </a:ln>
          <a:effec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0" indent="0" algn="just">
              <a:spcBef>
                <a:spcPct val="50000"/>
              </a:spcBef>
            </a:pPr>
            <a:r>
              <a:rPr lang="en-US" sz="3200">
                <a:latin typeface="Times New Roman" panose="02020603050405020304" pitchFamily="18" charset="0"/>
              </a:rPr>
              <a:t>      </a:t>
            </a:r>
            <a:r>
              <a:rPr lang="vi-VN" sz="3200">
                <a:latin typeface="Times New Roman" panose="02020603050405020304" pitchFamily="18" charset="0"/>
              </a:rPr>
              <a:t>Khi hỏi chuyện người khác, cần </a:t>
            </a:r>
            <a:endParaRPr lang="vi-VN" sz="3200">
              <a:latin typeface="Times New Roman" panose="02020603050405020304" pitchFamily="18" charset="0"/>
            </a:endParaRPr>
          </a:p>
          <a:p>
            <a:pPr marL="0" indent="0" algn="just">
              <a:spcBef>
                <a:spcPct val="50000"/>
              </a:spcBef>
            </a:pPr>
            <a:r>
              <a:rPr lang="vi-VN" altLang="en-US" sz="3200">
                <a:latin typeface="Times New Roman" panose="02020603050405020304" pitchFamily="18" charset="0"/>
              </a:rPr>
              <a:t>-</a:t>
            </a:r>
            <a:r>
              <a:rPr lang="en-US" sz="3200">
                <a:latin typeface="Times New Roman" panose="02020603050405020304" pitchFamily="18" charset="0"/>
              </a:rPr>
              <a:t> </a:t>
            </a:r>
            <a:r>
              <a:rPr lang="vi-VN" sz="3200">
                <a:latin typeface="Times New Roman" panose="02020603050405020304" pitchFamily="18" charset="0"/>
              </a:rPr>
              <a:t>Cần thưa gửi, xưng hô cho phù hợp với quan hệ giữa mình và người được hỏi.</a:t>
            </a:r>
            <a:endParaRPr lang="vi-VN" sz="3200">
              <a:latin typeface="Times New Roman" panose="02020603050405020304" pitchFamily="18" charset="0"/>
            </a:endParaRPr>
          </a:p>
          <a:p>
            <a:pPr marL="0" indent="0" algn="just">
              <a:spcBef>
                <a:spcPct val="50000"/>
              </a:spcBef>
            </a:pPr>
            <a:r>
              <a:rPr lang="vi-VN" altLang="en-US" sz="3200">
                <a:latin typeface="Times New Roman" panose="02020603050405020304" pitchFamily="18" charset="0"/>
                <a:sym typeface="+mn-ea"/>
              </a:rPr>
              <a:t>-</a:t>
            </a:r>
            <a:r>
              <a:rPr lang="en-US" sz="3200">
                <a:latin typeface="Times New Roman" panose="02020603050405020304" pitchFamily="18" charset="0"/>
                <a:sym typeface="+mn-ea"/>
              </a:rPr>
              <a:t> </a:t>
            </a:r>
            <a:r>
              <a:rPr lang="vi-VN" sz="3200">
                <a:latin typeface="Times New Roman" panose="02020603050405020304" pitchFamily="18" charset="0"/>
                <a:sym typeface="+mn-ea"/>
              </a:rPr>
              <a:t>Cần tránh những câu hỏi làm phiền lòng người khác.</a:t>
            </a:r>
            <a:endParaRPr lang="vi-VN" sz="3200">
              <a:latin typeface="Times New Roman" panose="02020603050405020304" pitchFamily="18" charset="0"/>
            </a:endParaRPr>
          </a:p>
        </p:txBody>
      </p:sp>
      <p:sp>
        <p:nvSpPr>
          <p:cNvPr id="2" name="Text Box 6"/>
          <p:cNvSpPr txBox="1">
            <a:spLocks noChangeArrowheads="1"/>
          </p:cNvSpPr>
          <p:nvPr/>
        </p:nvSpPr>
        <p:spPr bwMode="auto">
          <a:xfrm>
            <a:off x="4965065" y="735330"/>
            <a:ext cx="2563495" cy="583565"/>
          </a:xfrm>
          <a:prstGeom prst="rect">
            <a:avLst/>
          </a:prstGeom>
          <a:solidFill>
            <a:schemeClr val="accent1">
              <a:lumMod val="40000"/>
              <a:lumOff val="60000"/>
            </a:schemeClr>
          </a:solidFill>
          <a:ln w="28575">
            <a:noFill/>
            <a:miter lim="800000"/>
          </a:ln>
          <a:effec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0" indent="0" algn="ctr">
              <a:spcBef>
                <a:spcPct val="50000"/>
              </a:spcBef>
            </a:pPr>
            <a:r>
              <a:rPr lang="vi-VN" sz="3200" b="1">
                <a:latin typeface="Times New Roman" panose="02020603050405020304" pitchFamily="18" charset="0"/>
              </a:rPr>
              <a:t>GHI NHỚ</a:t>
            </a:r>
            <a:endParaRPr lang="vi-VN" sz="3200"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trips(down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2822575" y="1470025"/>
            <a:ext cx="6913245" cy="309816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b="1">
                <a:solidFill>
                  <a:srgbClr val="FF0000"/>
                </a:solidFill>
              </a:rPr>
              <a:t>LUYỆN TẬP THỰC HÀNH</a:t>
            </a:r>
            <a:endParaRPr lang="vi-VN" altLang="en-US" sz="3600" b="1">
              <a:solidFill>
                <a:srgbClr val="FF0000"/>
              </a:solidFill>
            </a:endParaRPr>
          </a:p>
        </p:txBody>
      </p:sp>
      <p:pic>
        <p:nvPicPr>
          <p:cNvPr id="3" name="Picture 2" descr="pp16"/>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7019290" y="3399790"/>
            <a:ext cx="4716780" cy="30022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2420258" y="2844800"/>
            <a:ext cx="6480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eaLnBrk="1" hangingPunct="1">
              <a:spcBef>
                <a:spcPct val="50000"/>
              </a:spcBef>
            </a:pPr>
            <a:endParaRPr lang="vi-VN" altLang="en-US">
              <a:latin typeface="Times New Roman" panose="02020603050405020304" pitchFamily="18" charset="0"/>
              <a:cs typeface="Times New Roman" panose="02020603050405020304" pitchFamily="18" charset="0"/>
            </a:endParaRPr>
          </a:p>
        </p:txBody>
      </p:sp>
      <p:sp>
        <p:nvSpPr>
          <p:cNvPr id="6" name="Text Box 7"/>
          <p:cNvSpPr txBox="1">
            <a:spLocks noChangeArrowheads="1"/>
          </p:cNvSpPr>
          <p:nvPr/>
        </p:nvSpPr>
        <p:spPr bwMode="auto">
          <a:xfrm>
            <a:off x="1005340" y="731838"/>
            <a:ext cx="10269309"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en-US" altLang="en-US">
                <a:solidFill>
                  <a:schemeClr val="tx1"/>
                </a:solidFill>
                <a:latin typeface="Times New Roman" panose="02020603050405020304" pitchFamily="18" charset="0"/>
                <a:cs typeface="Times New Roman" panose="02020603050405020304" pitchFamily="18" charset="0"/>
              </a:rPr>
              <a:t>Bài 1. Cách hỏi và đáp trong mỗi đoạn đối thoại dưới đây thể hiện quan hệ giữa các nhân vật và tính cách của mỗi nhân vật như thế nào?</a:t>
            </a:r>
            <a:endParaRPr lang="en-US" altLang="en-US">
              <a:solidFill>
                <a:schemeClr val="tx1"/>
              </a:solidFill>
              <a:latin typeface="Times New Roman" panose="02020603050405020304" pitchFamily="18" charset="0"/>
              <a:cs typeface="Times New Roman" panose="02020603050405020304" pitchFamily="18" charset="0"/>
            </a:endParaRPr>
          </a:p>
        </p:txBody>
      </p:sp>
      <p:sp>
        <p:nvSpPr>
          <p:cNvPr id="12" name="Line 20"/>
          <p:cNvSpPr>
            <a:spLocks noChangeShapeType="1"/>
          </p:cNvSpPr>
          <p:nvPr/>
        </p:nvSpPr>
        <p:spPr bwMode="auto">
          <a:xfrm>
            <a:off x="2985866" y="1177246"/>
            <a:ext cx="531811"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a:lstStyle/>
          <a:p>
            <a:endParaRPr lang="en-US"/>
          </a:p>
        </p:txBody>
      </p:sp>
      <p:sp>
        <p:nvSpPr>
          <p:cNvPr id="13" name="Line 20"/>
          <p:cNvSpPr>
            <a:spLocks noChangeShapeType="1"/>
          </p:cNvSpPr>
          <p:nvPr/>
        </p:nvSpPr>
        <p:spPr bwMode="auto">
          <a:xfrm>
            <a:off x="4008553" y="1177246"/>
            <a:ext cx="575353"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a:lstStyle/>
          <a:p>
            <a:endParaRPr lang="en-US"/>
          </a:p>
        </p:txBody>
      </p:sp>
      <p:sp>
        <p:nvSpPr>
          <p:cNvPr id="16" name="Line 20"/>
          <p:cNvSpPr>
            <a:spLocks noChangeShapeType="1"/>
          </p:cNvSpPr>
          <p:nvPr/>
        </p:nvSpPr>
        <p:spPr bwMode="auto">
          <a:xfrm>
            <a:off x="7059161" y="1177246"/>
            <a:ext cx="1315582"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a:lstStyle/>
          <a:p>
            <a:endParaRPr lang="en-US"/>
          </a:p>
        </p:txBody>
      </p:sp>
      <p:sp>
        <p:nvSpPr>
          <p:cNvPr id="17" name="Line 20"/>
          <p:cNvSpPr>
            <a:spLocks noChangeShapeType="1"/>
          </p:cNvSpPr>
          <p:nvPr/>
        </p:nvSpPr>
        <p:spPr bwMode="auto">
          <a:xfrm>
            <a:off x="1109894" y="1614262"/>
            <a:ext cx="1281336"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a:lstStyle/>
          <a:p>
            <a:endParaRPr lang="en-US"/>
          </a:p>
        </p:txBody>
      </p:sp>
      <p:sp>
        <p:nvSpPr>
          <p:cNvPr id="18" name="Line 20"/>
          <p:cNvSpPr>
            <a:spLocks noChangeShapeType="1"/>
          </p:cNvSpPr>
          <p:nvPr/>
        </p:nvSpPr>
        <p:spPr bwMode="auto">
          <a:xfrm>
            <a:off x="5660345" y="1614262"/>
            <a:ext cx="1446210"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1005340" y="2254201"/>
            <a:ext cx="10000343" cy="3847207"/>
          </a:xfrm>
          <a:prstGeom prst="rect">
            <a:avLst/>
          </a:prstGeom>
        </p:spPr>
        <p:txBody>
          <a:bodyPr wrap="square">
            <a:spAutoFit/>
          </a:bodyPr>
          <a:lstStyle/>
          <a:p>
            <a:pPr algn="just">
              <a:spcBef>
                <a:spcPct val="50000"/>
              </a:spcBef>
            </a:pPr>
            <a:r>
              <a:rPr lang="en-US" altLang="en-US" sz="2800">
                <a:latin typeface="Times New Roman" panose="02020603050405020304" pitchFamily="18" charset="0"/>
                <a:cs typeface="Times New Roman" panose="02020603050405020304" pitchFamily="18" charset="0"/>
              </a:rPr>
              <a:t>a.  Ông bố dắt con đến gặp thầy giáo để xin học. Thầy Rơ-nê đã già, mái tóc ngả màu xám, da nhăn nheo, nhưng đi lại vẫn nhanh nhẹn… Thầy hỏi:</a:t>
            </a:r>
            <a:endParaRPr lang="en-US" altLang="en-US" sz="2800">
              <a:latin typeface="Times New Roman" panose="02020603050405020304" pitchFamily="18" charset="0"/>
              <a:cs typeface="Times New Roman" panose="02020603050405020304" pitchFamily="18" charset="0"/>
            </a:endParaRPr>
          </a:p>
          <a:p>
            <a:pPr algn="just"/>
            <a:r>
              <a:rPr lang="en-US" altLang="en-US" sz="2800">
                <a:latin typeface="Times New Roman" panose="02020603050405020304" pitchFamily="18" charset="0"/>
                <a:cs typeface="Times New Roman" panose="02020603050405020304" pitchFamily="18" charset="0"/>
              </a:rPr>
              <a:t>     - Con tên là gì?</a:t>
            </a:r>
            <a:endParaRPr lang="en-US" altLang="en-US" sz="2800">
              <a:latin typeface="Times New Roman" panose="02020603050405020304" pitchFamily="18" charset="0"/>
              <a:cs typeface="Times New Roman" panose="02020603050405020304" pitchFamily="18" charset="0"/>
            </a:endParaRPr>
          </a:p>
          <a:p>
            <a:pPr algn="just"/>
            <a:r>
              <a:rPr lang="en-US" altLang="en-US" sz="2800">
                <a:latin typeface="Times New Roman" panose="02020603050405020304" pitchFamily="18" charset="0"/>
                <a:cs typeface="Times New Roman" panose="02020603050405020304" pitchFamily="18" charset="0"/>
              </a:rPr>
              <a:t>     Ông Giô-dép liếc mắt nhìn Lu-i, có ý bảo con trả lời.</a:t>
            </a:r>
            <a:endParaRPr lang="en-US" altLang="en-US" sz="2800">
              <a:latin typeface="Times New Roman" panose="02020603050405020304" pitchFamily="18" charset="0"/>
              <a:cs typeface="Times New Roman" panose="02020603050405020304" pitchFamily="18" charset="0"/>
            </a:endParaRPr>
          </a:p>
          <a:p>
            <a:pPr algn="just"/>
            <a:r>
              <a:rPr lang="en-US" altLang="en-US" sz="2800">
                <a:latin typeface="Times New Roman" panose="02020603050405020304" pitchFamily="18" charset="0"/>
                <a:cs typeface="Times New Roman" panose="02020603050405020304" pitchFamily="18" charset="0"/>
              </a:rPr>
              <a:t>     - Thưa thầy, con là Lu-i Pa-xtơ ạ.</a:t>
            </a:r>
            <a:endParaRPr lang="en-US" altLang="en-US" sz="2800">
              <a:latin typeface="Times New Roman" panose="02020603050405020304" pitchFamily="18" charset="0"/>
              <a:cs typeface="Times New Roman" panose="02020603050405020304" pitchFamily="18" charset="0"/>
            </a:endParaRPr>
          </a:p>
          <a:p>
            <a:pPr algn="just"/>
            <a:r>
              <a:rPr lang="en-US" altLang="en-US" sz="2800">
                <a:latin typeface="Times New Roman" panose="02020603050405020304" pitchFamily="18" charset="0"/>
                <a:cs typeface="Times New Roman" panose="02020603050405020304" pitchFamily="18" charset="0"/>
              </a:rPr>
              <a:t>     - Con đã muốn đi học chưa hay còn thích chơi?</a:t>
            </a:r>
            <a:endParaRPr lang="en-US" altLang="en-US" sz="2800">
              <a:latin typeface="Times New Roman" panose="02020603050405020304" pitchFamily="18" charset="0"/>
              <a:cs typeface="Times New Roman" panose="02020603050405020304" pitchFamily="18" charset="0"/>
            </a:endParaRPr>
          </a:p>
          <a:p>
            <a:pPr algn="just"/>
            <a:r>
              <a:rPr lang="en-US" altLang="en-US" sz="2800">
                <a:latin typeface="Times New Roman" panose="02020603050405020304" pitchFamily="18" charset="0"/>
                <a:cs typeface="Times New Roman" panose="02020603050405020304" pitchFamily="18" charset="0"/>
              </a:rPr>
              <a:t>     - Thưa thầy con muốn đi học ạ.</a:t>
            </a:r>
            <a:endParaRPr lang="en-US" altLang="en-US" sz="2800">
              <a:latin typeface="Times New Roman" panose="02020603050405020304" pitchFamily="18" charset="0"/>
              <a:cs typeface="Times New Roman" panose="02020603050405020304" pitchFamily="18" charset="0"/>
            </a:endParaRPr>
          </a:p>
          <a:p>
            <a:pPr algn="just"/>
            <a:r>
              <a:rPr lang="en-US" altLang="en-US" sz="2000">
                <a:solidFill>
                  <a:schemeClr val="tx2"/>
                </a:solidFill>
                <a:latin typeface="Times New Roman" panose="02020603050405020304" pitchFamily="18" charset="0"/>
                <a:cs typeface="Times New Roman" panose="02020603050405020304" pitchFamily="18" charset="0"/>
              </a:rPr>
              <a:t>							                 </a:t>
            </a:r>
            <a:r>
              <a:rPr lang="en-US" altLang="en-US" sz="2000" i="1">
                <a:solidFill>
                  <a:schemeClr val="tx2"/>
                </a:solidFill>
                <a:latin typeface="Times New Roman" panose="02020603050405020304" pitchFamily="18" charset="0"/>
                <a:cs typeface="Times New Roman" panose="02020603050405020304" pitchFamily="18" charset="0"/>
              </a:rPr>
              <a:t>Theo</a:t>
            </a:r>
            <a:r>
              <a:rPr lang="en-US" altLang="en-US" sz="2000">
                <a:solidFill>
                  <a:schemeClr val="tx2"/>
                </a:solidFill>
                <a:latin typeface="Times New Roman" panose="02020603050405020304" pitchFamily="18" charset="0"/>
                <a:cs typeface="Times New Roman" panose="02020603050405020304" pitchFamily="18" charset="0"/>
              </a:rPr>
              <a:t> </a:t>
            </a:r>
            <a:r>
              <a:rPr lang="en-US" altLang="en-US" sz="2000" b="1">
                <a:solidFill>
                  <a:schemeClr val="tx2"/>
                </a:solidFill>
                <a:latin typeface="Times New Roman" panose="02020603050405020304" pitchFamily="18" charset="0"/>
                <a:cs typeface="Times New Roman" panose="02020603050405020304" pitchFamily="18" charset="0"/>
              </a:rPr>
              <a:t>ĐỨC HOÀI</a:t>
            </a:r>
            <a:endParaRPr lang="en-US" sz="2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2463800" y="2989943"/>
            <a:ext cx="6480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eaLnBrk="1" hangingPunct="1">
              <a:spcBef>
                <a:spcPct val="50000"/>
              </a:spcBef>
            </a:pPr>
            <a:endParaRPr lang="vi-VN" altLang="en-US">
              <a:latin typeface="Times New Roman" panose="02020603050405020304" pitchFamily="18" charset="0"/>
              <a:cs typeface="Times New Roman" panose="02020603050405020304" pitchFamily="18" charset="0"/>
            </a:endParaRPr>
          </a:p>
        </p:txBody>
      </p:sp>
      <p:sp>
        <p:nvSpPr>
          <p:cNvPr id="6" name="Text Box 7"/>
          <p:cNvSpPr txBox="1">
            <a:spLocks noChangeArrowheads="1"/>
          </p:cNvSpPr>
          <p:nvPr/>
        </p:nvSpPr>
        <p:spPr bwMode="auto">
          <a:xfrm>
            <a:off x="1048882" y="876981"/>
            <a:ext cx="10269309"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en-US" altLang="en-US">
                <a:solidFill>
                  <a:schemeClr val="tx1"/>
                </a:solidFill>
                <a:latin typeface="Times New Roman" panose="02020603050405020304" pitchFamily="18" charset="0"/>
                <a:cs typeface="Times New Roman" panose="02020603050405020304" pitchFamily="18" charset="0"/>
              </a:rPr>
              <a:t>Bài 1. Cách hỏi và đáp trong mỗi đoạn đối thoại dưới đây thể hiện quan hệ giữa các nhân vật và tính cách của mỗi nhân vật như thế nào?</a:t>
            </a:r>
            <a:endParaRPr lang="en-US" altLang="en-US">
              <a:solidFill>
                <a:schemeClr val="tx1"/>
              </a:solidFill>
              <a:latin typeface="Times New Roman" panose="02020603050405020304" pitchFamily="18" charset="0"/>
              <a:cs typeface="Times New Roman" panose="02020603050405020304" pitchFamily="18" charset="0"/>
            </a:endParaRPr>
          </a:p>
        </p:txBody>
      </p:sp>
      <p:sp>
        <p:nvSpPr>
          <p:cNvPr id="12" name="Line 20"/>
          <p:cNvSpPr>
            <a:spLocks noChangeShapeType="1"/>
          </p:cNvSpPr>
          <p:nvPr/>
        </p:nvSpPr>
        <p:spPr bwMode="auto">
          <a:xfrm>
            <a:off x="3029408" y="1322389"/>
            <a:ext cx="531811"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a:lstStyle/>
          <a:p>
            <a:endParaRPr lang="en-US"/>
          </a:p>
        </p:txBody>
      </p:sp>
      <p:sp>
        <p:nvSpPr>
          <p:cNvPr id="13" name="Line 20"/>
          <p:cNvSpPr>
            <a:spLocks noChangeShapeType="1"/>
          </p:cNvSpPr>
          <p:nvPr/>
        </p:nvSpPr>
        <p:spPr bwMode="auto">
          <a:xfrm>
            <a:off x="4052095" y="1322389"/>
            <a:ext cx="575353"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a:lstStyle/>
          <a:p>
            <a:endParaRPr lang="en-US"/>
          </a:p>
        </p:txBody>
      </p:sp>
      <p:sp>
        <p:nvSpPr>
          <p:cNvPr id="16" name="Line 20"/>
          <p:cNvSpPr>
            <a:spLocks noChangeShapeType="1"/>
          </p:cNvSpPr>
          <p:nvPr/>
        </p:nvSpPr>
        <p:spPr bwMode="auto">
          <a:xfrm>
            <a:off x="7102703" y="1322389"/>
            <a:ext cx="1315582"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a:lstStyle/>
          <a:p>
            <a:endParaRPr lang="en-US"/>
          </a:p>
        </p:txBody>
      </p:sp>
      <p:sp>
        <p:nvSpPr>
          <p:cNvPr id="17" name="Line 20"/>
          <p:cNvSpPr>
            <a:spLocks noChangeShapeType="1"/>
          </p:cNvSpPr>
          <p:nvPr/>
        </p:nvSpPr>
        <p:spPr bwMode="auto">
          <a:xfrm>
            <a:off x="1153436" y="1759405"/>
            <a:ext cx="1281336"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a:lstStyle/>
          <a:p>
            <a:endParaRPr lang="en-US"/>
          </a:p>
        </p:txBody>
      </p:sp>
      <p:sp>
        <p:nvSpPr>
          <p:cNvPr id="18" name="Line 20"/>
          <p:cNvSpPr>
            <a:spLocks noChangeShapeType="1"/>
          </p:cNvSpPr>
          <p:nvPr/>
        </p:nvSpPr>
        <p:spPr bwMode="auto">
          <a:xfrm>
            <a:off x="5703887" y="1759405"/>
            <a:ext cx="1446210"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1183366" y="2181630"/>
            <a:ext cx="10000343" cy="3847207"/>
          </a:xfrm>
          <a:prstGeom prst="rect">
            <a:avLst/>
          </a:prstGeom>
        </p:spPr>
        <p:txBody>
          <a:bodyPr wrap="square">
            <a:spAutoFit/>
          </a:bodyPr>
          <a:lstStyle/>
          <a:p>
            <a:pPr algn="just">
              <a:spcBef>
                <a:spcPct val="50000"/>
              </a:spcBef>
            </a:pPr>
            <a:r>
              <a:rPr lang="en-US" altLang="en-US" sz="2800">
                <a:latin typeface="Times New Roman" panose="02020603050405020304" pitchFamily="18" charset="0"/>
                <a:cs typeface="Times New Roman" panose="02020603050405020304" pitchFamily="18" charset="0"/>
              </a:rPr>
              <a:t>a.  Ông bố dắt con đến gặp thầy giáo để xin học. Thầy Rơ-nê đã già, mái tóc ngả màu xám, da nhăn nheo, nhưng đi lại vẫn nhanh nhẹn… Thầy hỏi:</a:t>
            </a:r>
            <a:endParaRPr lang="en-US" altLang="en-US" sz="2800">
              <a:latin typeface="Times New Roman" panose="02020603050405020304" pitchFamily="18" charset="0"/>
              <a:cs typeface="Times New Roman" panose="02020603050405020304" pitchFamily="18" charset="0"/>
            </a:endParaRPr>
          </a:p>
          <a:p>
            <a:pPr algn="just"/>
            <a:r>
              <a:rPr lang="en-US" altLang="en-US" sz="2800">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 Con tên là gì?</a:t>
            </a:r>
            <a:endParaRPr lang="en-US" altLang="en-US" sz="2800" b="1">
              <a:solidFill>
                <a:srgbClr val="FF0000"/>
              </a:solidFill>
              <a:latin typeface="Times New Roman" panose="02020603050405020304" pitchFamily="18" charset="0"/>
              <a:cs typeface="Times New Roman" panose="02020603050405020304" pitchFamily="18" charset="0"/>
            </a:endParaRPr>
          </a:p>
          <a:p>
            <a:pPr algn="just"/>
            <a:r>
              <a:rPr lang="en-US" altLang="en-US" sz="2800">
                <a:latin typeface="Times New Roman" panose="02020603050405020304" pitchFamily="18" charset="0"/>
                <a:cs typeface="Times New Roman" panose="02020603050405020304" pitchFamily="18" charset="0"/>
              </a:rPr>
              <a:t>     Ông Giô-dép liếc mắt nhìn Lu-i, có ý bảo con trả lời.</a:t>
            </a:r>
            <a:endParaRPr lang="en-US" altLang="en-US" sz="2800">
              <a:latin typeface="Times New Roman" panose="02020603050405020304" pitchFamily="18" charset="0"/>
              <a:cs typeface="Times New Roman" panose="02020603050405020304" pitchFamily="18" charset="0"/>
            </a:endParaRPr>
          </a:p>
          <a:p>
            <a:pPr algn="just"/>
            <a:r>
              <a:rPr lang="en-US" altLang="en-US" sz="2800">
                <a:latin typeface="Times New Roman" panose="02020603050405020304" pitchFamily="18" charset="0"/>
                <a:cs typeface="Times New Roman" panose="02020603050405020304" pitchFamily="18" charset="0"/>
              </a:rPr>
              <a:t>     </a:t>
            </a:r>
            <a:r>
              <a:rPr lang="en-US" altLang="en-US" sz="2800" b="1">
                <a:solidFill>
                  <a:srgbClr val="00B050"/>
                </a:solidFill>
                <a:latin typeface="Times New Roman" panose="02020603050405020304" pitchFamily="18" charset="0"/>
                <a:cs typeface="Times New Roman" panose="02020603050405020304" pitchFamily="18" charset="0"/>
              </a:rPr>
              <a:t>- Thưa thầy, con là Lu-i Pa-xtơ ạ.</a:t>
            </a:r>
            <a:endParaRPr lang="en-US" altLang="en-US" sz="2800" b="1">
              <a:solidFill>
                <a:srgbClr val="00B050"/>
              </a:solidFill>
              <a:latin typeface="Times New Roman" panose="02020603050405020304" pitchFamily="18" charset="0"/>
              <a:cs typeface="Times New Roman" panose="02020603050405020304" pitchFamily="18" charset="0"/>
            </a:endParaRPr>
          </a:p>
          <a:p>
            <a:pPr algn="just"/>
            <a:r>
              <a:rPr lang="en-US" altLang="en-US" sz="2800" b="1">
                <a:solidFill>
                  <a:srgbClr val="FF0000"/>
                </a:solidFill>
                <a:latin typeface="Times New Roman" panose="02020603050405020304" pitchFamily="18" charset="0"/>
                <a:cs typeface="Times New Roman" panose="02020603050405020304" pitchFamily="18" charset="0"/>
              </a:rPr>
              <a:t>     - Con đã muốn đi học chưa hay còn thích chơi?</a:t>
            </a:r>
            <a:endParaRPr lang="en-US" altLang="en-US" sz="2800" b="1">
              <a:solidFill>
                <a:srgbClr val="FF0000"/>
              </a:solidFill>
              <a:latin typeface="Times New Roman" panose="02020603050405020304" pitchFamily="18" charset="0"/>
              <a:cs typeface="Times New Roman" panose="02020603050405020304" pitchFamily="18" charset="0"/>
            </a:endParaRPr>
          </a:p>
          <a:p>
            <a:pPr algn="just"/>
            <a:r>
              <a:rPr lang="en-US" altLang="en-US" sz="2800">
                <a:latin typeface="Times New Roman" panose="02020603050405020304" pitchFamily="18" charset="0"/>
                <a:cs typeface="Times New Roman" panose="02020603050405020304" pitchFamily="18" charset="0"/>
              </a:rPr>
              <a:t>     </a:t>
            </a:r>
            <a:r>
              <a:rPr lang="en-US" altLang="en-US" sz="2800" b="1">
                <a:solidFill>
                  <a:srgbClr val="00B050"/>
                </a:solidFill>
                <a:latin typeface="Times New Roman" panose="02020603050405020304" pitchFamily="18" charset="0"/>
                <a:cs typeface="Times New Roman" panose="02020603050405020304" pitchFamily="18" charset="0"/>
              </a:rPr>
              <a:t>- Thưa thầy con muốn đi học ạ.</a:t>
            </a:r>
            <a:endParaRPr lang="en-US" altLang="en-US" sz="2800" b="1">
              <a:solidFill>
                <a:srgbClr val="00B050"/>
              </a:solidFill>
              <a:latin typeface="Times New Roman" panose="02020603050405020304" pitchFamily="18" charset="0"/>
              <a:cs typeface="Times New Roman" panose="02020603050405020304" pitchFamily="18" charset="0"/>
            </a:endParaRPr>
          </a:p>
          <a:p>
            <a:pPr algn="just"/>
            <a:r>
              <a:rPr lang="en-US" altLang="en-US" sz="2000">
                <a:solidFill>
                  <a:schemeClr val="tx2"/>
                </a:solidFill>
                <a:latin typeface="Times New Roman" panose="02020603050405020304" pitchFamily="18" charset="0"/>
                <a:cs typeface="Times New Roman" panose="02020603050405020304" pitchFamily="18" charset="0"/>
              </a:rPr>
              <a:t>							                 </a:t>
            </a:r>
            <a:r>
              <a:rPr lang="en-US" altLang="en-US" sz="2000" i="1">
                <a:solidFill>
                  <a:schemeClr val="tx2"/>
                </a:solidFill>
                <a:latin typeface="Times New Roman" panose="02020603050405020304" pitchFamily="18" charset="0"/>
                <a:cs typeface="Times New Roman" panose="02020603050405020304" pitchFamily="18" charset="0"/>
              </a:rPr>
              <a:t>Theo</a:t>
            </a:r>
            <a:r>
              <a:rPr lang="en-US" altLang="en-US" sz="2000">
                <a:solidFill>
                  <a:schemeClr val="tx2"/>
                </a:solidFill>
                <a:latin typeface="Times New Roman" panose="02020603050405020304" pitchFamily="18" charset="0"/>
                <a:cs typeface="Times New Roman" panose="02020603050405020304" pitchFamily="18" charset="0"/>
              </a:rPr>
              <a:t> </a:t>
            </a:r>
            <a:r>
              <a:rPr lang="en-US" altLang="en-US" sz="2000" b="1">
                <a:solidFill>
                  <a:schemeClr val="tx2"/>
                </a:solidFill>
                <a:latin typeface="Times New Roman" panose="02020603050405020304" pitchFamily="18" charset="0"/>
                <a:cs typeface="Times New Roman" panose="02020603050405020304" pitchFamily="18" charset="0"/>
              </a:rPr>
              <a:t>ĐỨC HOÀI</a:t>
            </a:r>
            <a:endParaRPr lang="en-US" sz="2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19200" y="1459894"/>
          <a:ext cx="9855200" cy="3200400"/>
        </p:xfrm>
        <a:graphic>
          <a:graphicData uri="http://schemas.openxmlformats.org/drawingml/2006/table">
            <a:tbl>
              <a:tblPr firstRow="1" bandRow="1">
                <a:tableStyleId>{5C22544A-7EE6-4342-B048-85BDC9FD1C3A}</a:tableStyleId>
              </a:tblPr>
              <a:tblGrid>
                <a:gridCol w="5050971"/>
                <a:gridCol w="4804229"/>
              </a:tblGrid>
              <a:tr h="370840">
                <a:tc>
                  <a:txBody>
                    <a:bodyPr/>
                    <a:lstStyle/>
                    <a:p>
                      <a:pPr algn="ctr"/>
                      <a:r>
                        <a:rPr lang="en-US" sz="3200" b="1">
                          <a:solidFill>
                            <a:schemeClr val="tx1"/>
                          </a:solidFill>
                          <a:latin typeface="Times New Roman" panose="02020603050405020304" pitchFamily="18" charset="0"/>
                          <a:cs typeface="Times New Roman" panose="02020603050405020304" pitchFamily="18" charset="0"/>
                        </a:rPr>
                        <a:t>Quan hệ</a:t>
                      </a:r>
                      <a:endParaRPr lang="en-US" sz="3200" b="1">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3200" b="1">
                          <a:solidFill>
                            <a:schemeClr val="tx1"/>
                          </a:solidFill>
                          <a:latin typeface="Times New Roman" panose="02020603050405020304" pitchFamily="18" charset="0"/>
                          <a:cs typeface="Times New Roman" panose="02020603050405020304" pitchFamily="18" charset="0"/>
                        </a:rPr>
                        <a:t>Tính</a:t>
                      </a:r>
                      <a:r>
                        <a:rPr lang="en-US" sz="3200" b="1" baseline="0">
                          <a:solidFill>
                            <a:schemeClr val="tx1"/>
                          </a:solidFill>
                          <a:latin typeface="Times New Roman" panose="02020603050405020304" pitchFamily="18" charset="0"/>
                          <a:cs typeface="Times New Roman" panose="02020603050405020304" pitchFamily="18" charset="0"/>
                        </a:rPr>
                        <a:t> cách</a:t>
                      </a:r>
                      <a:endParaRPr lang="en-US" sz="3200" b="1">
                        <a:solidFill>
                          <a:schemeClr val="tx1"/>
                        </a:solidFill>
                        <a:latin typeface="Times New Roman" panose="02020603050405020304" pitchFamily="18" charset="0"/>
                        <a:cs typeface="Times New Roman" panose="02020603050405020304" pitchFamily="18" charset="0"/>
                      </a:endParaRPr>
                    </a:p>
                  </a:txBody>
                  <a:tcPr/>
                </a:tc>
              </a:tr>
              <a:tr h="370840">
                <a:tc rowSpan="2">
                  <a:txBody>
                    <a:bodyPr/>
                    <a:lstStyle/>
                    <a:p>
                      <a:pPr marL="0" marR="0" indent="0" algn="just" defTabSz="457200" rtl="0" eaLnBrk="1" fontAlgn="auto" latinLnBrk="0" hangingPunct="1">
                        <a:lnSpc>
                          <a:spcPct val="100000"/>
                        </a:lnSpc>
                        <a:spcBef>
                          <a:spcPts val="0"/>
                        </a:spcBef>
                        <a:spcAft>
                          <a:spcPts val="0"/>
                        </a:spcAft>
                        <a:buClrTx/>
                        <a:buSzTx/>
                        <a:buFontTx/>
                        <a:buNone/>
                        <a:defRPr/>
                      </a:pPr>
                      <a:endParaRPr lang="en-US" altLang="en-US" sz="3200" b="1">
                        <a:solidFill>
                          <a:srgbClr val="004DE6"/>
                        </a:solidFill>
                        <a:latin typeface="Times New Roman" panose="02020603050405020304" pitchFamily="18" charset="0"/>
                      </a:endParaRPr>
                    </a:p>
                  </a:txBody>
                  <a:tcPr anchor="ctr"/>
                </a:tc>
                <a:tc>
                  <a:txBody>
                    <a:bodyPr/>
                    <a:lstStyle/>
                    <a:p>
                      <a:pPr algn="just"/>
                      <a:endParaRPr lang="en-US" sz="3200" b="0">
                        <a:solidFill>
                          <a:schemeClr val="tx1"/>
                        </a:solidFill>
                        <a:latin typeface="+mn-lt"/>
                        <a:cs typeface="Times New Roman" panose="02020603050405020304" pitchFamily="18" charset="0"/>
                      </a:endParaRPr>
                    </a:p>
                    <a:p>
                      <a:pPr algn="just"/>
                      <a:endParaRPr lang="vi-VN" sz="3200" b="0">
                        <a:solidFill>
                          <a:schemeClr val="tx1"/>
                        </a:solidFill>
                        <a:latin typeface="+mn-lt"/>
                        <a:cs typeface="Times New Roman" panose="02020603050405020304" pitchFamily="18" charset="0"/>
                      </a:endParaRPr>
                    </a:p>
                  </a:txBody>
                  <a:tcPr/>
                </a:tc>
              </a:tr>
              <a:tr h="370840">
                <a:tc vMerge="1">
                  <a:tcPr anchor="ctr"/>
                </a:tc>
                <a:tc>
                  <a:txBody>
                    <a:bodyPr/>
                    <a:lstStyle/>
                    <a:p>
                      <a:pPr algn="just"/>
                      <a:endParaRPr lang="en-US" sz="3200" b="1">
                        <a:solidFill>
                          <a:schemeClr val="tx1"/>
                        </a:solidFill>
                        <a:latin typeface="Times New Roman" panose="02020603050405020304" pitchFamily="18" charset="0"/>
                        <a:cs typeface="Times New Roman" panose="02020603050405020304" pitchFamily="18" charset="0"/>
                      </a:endParaRPr>
                    </a:p>
                    <a:p>
                      <a:pPr algn="just"/>
                      <a:endParaRPr lang="en-US" sz="3200" b="1">
                        <a:solidFill>
                          <a:schemeClr val="tx1"/>
                        </a:solidFill>
                        <a:latin typeface="Times New Roman" panose="02020603050405020304" pitchFamily="18" charset="0"/>
                        <a:cs typeface="Times New Roman" panose="02020603050405020304" pitchFamily="18" charset="0"/>
                      </a:endParaRPr>
                    </a:p>
                    <a:p>
                      <a:pPr algn="just"/>
                      <a:endParaRPr lang="en-US" sz="3200" b="1">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r>
            </a:tbl>
          </a:graphicData>
        </a:graphic>
      </p:graphicFrame>
      <p:graphicFrame>
        <p:nvGraphicFramePr>
          <p:cNvPr id="15" name="Table 14"/>
          <p:cNvGraphicFramePr>
            <a:graphicFrameLocks noGrp="1"/>
          </p:cNvGraphicFramePr>
          <p:nvPr/>
        </p:nvGraphicFramePr>
        <p:xfrm>
          <a:off x="926465" y="1459865"/>
          <a:ext cx="5343525" cy="3199130"/>
        </p:xfrm>
        <a:graphic>
          <a:graphicData uri="http://schemas.openxmlformats.org/drawingml/2006/table">
            <a:tbl>
              <a:tblPr firstRow="1" bandRow="1">
                <a:tableStyleId>{5C22544A-7EE6-4342-B048-85BDC9FD1C3A}</a:tableStyleId>
              </a:tblPr>
              <a:tblGrid>
                <a:gridCol w="5343525"/>
              </a:tblGrid>
              <a:tr h="582295">
                <a:tc>
                  <a:txBody>
                    <a:bodyPr/>
                    <a:lstStyle/>
                    <a:p>
                      <a:pPr algn="ctr"/>
                      <a:r>
                        <a:rPr lang="en-US" sz="3200" b="1">
                          <a:solidFill>
                            <a:schemeClr val="tx1"/>
                          </a:solidFill>
                          <a:latin typeface="Times New Roman" panose="02020603050405020304" pitchFamily="18" charset="0"/>
                          <a:cs typeface="Times New Roman" panose="02020603050405020304" pitchFamily="18" charset="0"/>
                        </a:rPr>
                        <a:t>Quan hệ</a:t>
                      </a:r>
                      <a:endParaRPr lang="en-US" sz="3200" b="1">
                        <a:solidFill>
                          <a:schemeClr val="tx1"/>
                        </a:solidFill>
                        <a:latin typeface="Times New Roman" panose="02020603050405020304" pitchFamily="18" charset="0"/>
                        <a:cs typeface="Times New Roman" panose="02020603050405020304" pitchFamily="18" charset="0"/>
                      </a:endParaRPr>
                    </a:p>
                  </a:txBody>
                  <a:tcPr/>
                </a:tc>
              </a:tr>
              <a:tr h="2616835">
                <a:tc>
                  <a:txBody>
                    <a:bodyPr/>
                    <a:lstStyle/>
                    <a:p>
                      <a:pPr marL="0" marR="0" indent="0" algn="just" defTabSz="457200" rtl="0" eaLnBrk="1" fontAlgn="auto" latinLnBrk="0" hangingPunct="1">
                        <a:lnSpc>
                          <a:spcPct val="100000"/>
                        </a:lnSpc>
                        <a:spcBef>
                          <a:spcPts val="0"/>
                        </a:spcBef>
                        <a:spcAft>
                          <a:spcPts val="0"/>
                        </a:spcAft>
                        <a:buClrTx/>
                        <a:buSzTx/>
                        <a:buFontTx/>
                        <a:buNone/>
                        <a:defRPr/>
                      </a:pPr>
                      <a:endParaRPr lang="en-US" altLang="en-US" sz="3200" b="1">
                        <a:solidFill>
                          <a:srgbClr val="004DE6"/>
                        </a:solidFill>
                        <a:latin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defRPr/>
                      </a:pPr>
                      <a:r>
                        <a:rPr lang="en-US" altLang="en-US" sz="3200" b="1">
                          <a:solidFill>
                            <a:srgbClr val="004DE6"/>
                          </a:solidFill>
                          <a:latin typeface="Times New Roman" panose="02020603050405020304" pitchFamily="18" charset="0"/>
                        </a:rPr>
                        <a:t>Thầy Rơ-nê và Lu-i Pa-xtơ </a:t>
                      </a:r>
                      <a:r>
                        <a:rPr lang="en-US" altLang="en-US" sz="3200" b="0">
                          <a:solidFill>
                            <a:schemeClr val="dk1"/>
                          </a:solidFill>
                          <a:latin typeface="Times New Roman" panose="02020603050405020304" pitchFamily="18" charset="0"/>
                        </a:rPr>
                        <a:t>:</a:t>
                      </a:r>
                      <a:r>
                        <a:rPr lang="en-US" altLang="en-US" sz="3200" b="0" baseline="0">
                          <a:solidFill>
                            <a:schemeClr val="dk1"/>
                          </a:solidFill>
                          <a:latin typeface="Times New Roman" panose="02020603050405020304" pitchFamily="18" charset="0"/>
                        </a:rPr>
                        <a:t> </a:t>
                      </a:r>
                      <a:r>
                        <a:rPr lang="en-US" altLang="en-US" sz="3200">
                          <a:latin typeface="Times New Roman" panose="02020603050405020304" pitchFamily="18" charset="0"/>
                        </a:rPr>
                        <a:t>quan hệ thầy- trò</a:t>
                      </a:r>
                      <a:endParaRPr lang="en-US" altLang="en-US" sz="3200">
                        <a:latin typeface="Times New Roman" panose="02020603050405020304" pitchFamily="18" charset="0"/>
                      </a:endParaRPr>
                    </a:p>
                    <a:p>
                      <a:pPr marL="0" marR="0" indent="0" algn="just" defTabSz="457200" rtl="0" eaLnBrk="1" fontAlgn="auto" latinLnBrk="0" hangingPunct="1">
                        <a:lnSpc>
                          <a:spcPct val="100000"/>
                        </a:lnSpc>
                        <a:spcBef>
                          <a:spcPts val="0"/>
                        </a:spcBef>
                        <a:spcAft>
                          <a:spcPts val="0"/>
                        </a:spcAft>
                        <a:buClrTx/>
                        <a:buSzTx/>
                        <a:buFontTx/>
                        <a:buNone/>
                        <a:defRPr/>
                      </a:pPr>
                      <a:endParaRPr lang="en-US" altLang="en-US" sz="3200">
                        <a:latin typeface="Times New Roman" panose="02020603050405020304" pitchFamily="18" charset="0"/>
                      </a:endParaRPr>
                    </a:p>
                    <a:p>
                      <a:pPr marL="0" marR="0" indent="0" algn="just" defTabSz="457200" rtl="0" eaLnBrk="1" fontAlgn="auto" latinLnBrk="0" hangingPunct="1">
                        <a:lnSpc>
                          <a:spcPct val="100000"/>
                        </a:lnSpc>
                        <a:spcBef>
                          <a:spcPts val="0"/>
                        </a:spcBef>
                        <a:spcAft>
                          <a:spcPts val="0"/>
                        </a:spcAft>
                        <a:buClrTx/>
                        <a:buSzTx/>
                        <a:buFontTx/>
                        <a:buNone/>
                        <a:defRPr/>
                      </a:pPr>
                      <a:endParaRPr lang="en-US" altLang="en-US" sz="3200">
                        <a:latin typeface="Times New Roman" panose="02020603050405020304" pitchFamily="18" charset="0"/>
                      </a:endParaRPr>
                    </a:p>
                  </a:txBody>
                  <a:tcPr anchor="ctr"/>
                </a:tc>
              </a:tr>
            </a:tbl>
          </a:graphicData>
        </a:graphic>
      </p:graphicFrame>
      <p:graphicFrame>
        <p:nvGraphicFramePr>
          <p:cNvPr id="16" name="Table 15"/>
          <p:cNvGraphicFramePr>
            <a:graphicFrameLocks noGrp="1"/>
          </p:cNvGraphicFramePr>
          <p:nvPr/>
        </p:nvGraphicFramePr>
        <p:xfrm>
          <a:off x="6270171" y="1459894"/>
          <a:ext cx="4804229" cy="3200400"/>
        </p:xfrm>
        <a:graphic>
          <a:graphicData uri="http://schemas.openxmlformats.org/drawingml/2006/table">
            <a:tbl>
              <a:tblPr firstRow="1" bandRow="1">
                <a:tableStyleId>{5C22544A-7EE6-4342-B048-85BDC9FD1C3A}</a:tableStyleId>
              </a:tblPr>
              <a:tblGrid>
                <a:gridCol w="4804229"/>
              </a:tblGrid>
              <a:tr h="572106">
                <a:tc>
                  <a:txBody>
                    <a:bodyPr/>
                    <a:lstStyle/>
                    <a:p>
                      <a:pPr algn="ctr"/>
                      <a:r>
                        <a:rPr lang="en-US" sz="3200" b="1">
                          <a:solidFill>
                            <a:schemeClr val="tx1"/>
                          </a:solidFill>
                          <a:latin typeface="Times New Roman" panose="02020603050405020304" pitchFamily="18" charset="0"/>
                          <a:cs typeface="Times New Roman" panose="02020603050405020304" pitchFamily="18" charset="0"/>
                        </a:rPr>
                        <a:t>Tính</a:t>
                      </a:r>
                      <a:r>
                        <a:rPr lang="en-US" sz="3200" b="1" baseline="0">
                          <a:solidFill>
                            <a:schemeClr val="tx1"/>
                          </a:solidFill>
                          <a:latin typeface="Times New Roman" panose="02020603050405020304" pitchFamily="18" charset="0"/>
                          <a:cs typeface="Times New Roman" panose="02020603050405020304" pitchFamily="18" charset="0"/>
                        </a:rPr>
                        <a:t> cách</a:t>
                      </a:r>
                      <a:endParaRPr lang="en-US" sz="3200" b="1">
                        <a:solidFill>
                          <a:schemeClr val="tx1"/>
                        </a:solidFill>
                        <a:latin typeface="Times New Roman" panose="02020603050405020304" pitchFamily="18" charset="0"/>
                        <a:cs typeface="Times New Roman" panose="02020603050405020304" pitchFamily="18" charset="0"/>
                      </a:endParaRPr>
                    </a:p>
                  </a:txBody>
                  <a:tcPr/>
                </a:tc>
              </a:tr>
              <a:tr h="1066800">
                <a:tc>
                  <a:txBody>
                    <a:bodyPr/>
                    <a:lstStyle/>
                    <a:p>
                      <a:pPr algn="just"/>
                      <a:r>
                        <a:rPr lang="vi-VN" sz="3200" b="1">
                          <a:solidFill>
                            <a:srgbClr val="004DE6"/>
                          </a:solidFill>
                          <a:latin typeface="+mn-lt"/>
                          <a:cs typeface="Times New Roman" panose="02020603050405020304" pitchFamily="18" charset="0"/>
                        </a:rPr>
                        <a:t>Thầy Rơ</a:t>
                      </a:r>
                      <a:r>
                        <a:rPr lang="en-US" sz="3200" b="1">
                          <a:solidFill>
                            <a:srgbClr val="004DE6"/>
                          </a:solidFill>
                          <a:latin typeface="+mn-lt"/>
                          <a:cs typeface="Times New Roman" panose="02020603050405020304" pitchFamily="18" charset="0"/>
                        </a:rPr>
                        <a:t>-</a:t>
                      </a:r>
                      <a:r>
                        <a:rPr lang="vi-VN" sz="3200" b="1">
                          <a:solidFill>
                            <a:srgbClr val="004DE6"/>
                          </a:solidFill>
                          <a:latin typeface="+mn-lt"/>
                          <a:cs typeface="Times New Roman" panose="02020603050405020304" pitchFamily="18" charset="0"/>
                        </a:rPr>
                        <a:t>nê</a:t>
                      </a:r>
                      <a:r>
                        <a:rPr lang="vi-VN" altLang="en-US" sz="3200" b="1">
                          <a:solidFill>
                            <a:srgbClr val="004DE6"/>
                          </a:solidFill>
                          <a:latin typeface="+mn-lt"/>
                        </a:rPr>
                        <a:t>:</a:t>
                      </a:r>
                      <a:r>
                        <a:rPr lang="vi-VN" sz="3200" b="0">
                          <a:solidFill>
                            <a:schemeClr val="tx1"/>
                          </a:solidFill>
                          <a:latin typeface="+mn-lt"/>
                          <a:cs typeface="Times New Roman" panose="02020603050405020304" pitchFamily="18" charset="0"/>
                        </a:rPr>
                        <a:t> ân cần trìu mến, yêu trò</a:t>
                      </a:r>
                      <a:endParaRPr lang="vi-VN" sz="3200" b="0">
                        <a:solidFill>
                          <a:schemeClr val="tx1"/>
                        </a:solidFill>
                        <a:latin typeface="+mn-lt"/>
                        <a:cs typeface="Times New Roman" panose="02020603050405020304" pitchFamily="18" charset="0"/>
                      </a:endParaRPr>
                    </a:p>
                  </a:txBody>
                  <a:tcPr/>
                </a:tc>
              </a:tr>
              <a:tr h="370840">
                <a:tc>
                  <a:txBody>
                    <a:bodyPr/>
                    <a:lstStyle/>
                    <a:p>
                      <a:pPr algn="just"/>
                      <a:r>
                        <a:rPr lang="en-US" altLang="en-US" sz="3200" b="1">
                          <a:solidFill>
                            <a:srgbClr val="004DE6"/>
                          </a:solidFill>
                          <a:latin typeface="Times New Roman" panose="02020603050405020304" pitchFamily="18" charset="0"/>
                        </a:rPr>
                        <a:t>Trò Lu-i Pa-xtơ</a:t>
                      </a:r>
                      <a:r>
                        <a:rPr lang="vi-VN" altLang="en-US" sz="3200" b="1">
                          <a:solidFill>
                            <a:srgbClr val="004DE6"/>
                          </a:solidFill>
                          <a:latin typeface="+mn-lt"/>
                        </a:rPr>
                        <a:t>:</a:t>
                      </a:r>
                      <a:r>
                        <a:rPr lang="vi-VN" altLang="en-US" sz="3200">
                          <a:solidFill>
                            <a:srgbClr val="004DE6"/>
                          </a:solidFill>
                          <a:latin typeface="+mn-lt"/>
                        </a:rPr>
                        <a:t> </a:t>
                      </a:r>
                      <a:r>
                        <a:rPr lang="vi-VN" altLang="en-US" sz="3200">
                          <a:solidFill>
                            <a:schemeClr val="tx1"/>
                          </a:solidFill>
                          <a:latin typeface="+mn-lt"/>
                        </a:rPr>
                        <a:t>lễ phép, ngoan ngoãn, kính trọng thầy.</a:t>
                      </a:r>
                      <a:endParaRPr lang="en-US" sz="3200" b="1">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2550886" y="2743200"/>
            <a:ext cx="6480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eaLnBrk="1" hangingPunct="1">
              <a:spcBef>
                <a:spcPct val="50000"/>
              </a:spcBef>
            </a:pPr>
            <a:endParaRPr lang="vi-VN" altLang="en-US">
              <a:latin typeface="Times New Roman" panose="02020603050405020304" pitchFamily="18" charset="0"/>
              <a:cs typeface="Times New Roman" panose="02020603050405020304" pitchFamily="18" charset="0"/>
            </a:endParaRPr>
          </a:p>
        </p:txBody>
      </p:sp>
      <p:sp>
        <p:nvSpPr>
          <p:cNvPr id="6" name="Text Box 7"/>
          <p:cNvSpPr txBox="1">
            <a:spLocks noChangeArrowheads="1"/>
          </p:cNvSpPr>
          <p:nvPr/>
        </p:nvSpPr>
        <p:spPr bwMode="auto">
          <a:xfrm>
            <a:off x="1135968" y="630238"/>
            <a:ext cx="10269309"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en-US" altLang="en-US">
                <a:solidFill>
                  <a:schemeClr val="tx1"/>
                </a:solidFill>
                <a:latin typeface="Times New Roman" panose="02020603050405020304" pitchFamily="18" charset="0"/>
                <a:cs typeface="Times New Roman" panose="02020603050405020304" pitchFamily="18" charset="0"/>
              </a:rPr>
              <a:t>Bài 1. Cách hỏi và đáp trong mỗi đoạn đối thoại dưới đây thể hiện quan hệ giữa các nhân vật và tính cách của mỗi nhân vật như thế nào?</a:t>
            </a:r>
            <a:endParaRPr lang="en-US" altLang="en-US">
              <a:solidFill>
                <a:schemeClr val="tx1"/>
              </a:solidFill>
              <a:latin typeface="Times New Roman" panose="02020603050405020304" pitchFamily="18" charset="0"/>
              <a:cs typeface="Times New Roman" panose="02020603050405020304" pitchFamily="18" charset="0"/>
            </a:endParaRPr>
          </a:p>
        </p:txBody>
      </p:sp>
      <p:sp>
        <p:nvSpPr>
          <p:cNvPr id="12" name="Line 20"/>
          <p:cNvSpPr>
            <a:spLocks noChangeShapeType="1"/>
          </p:cNvSpPr>
          <p:nvPr/>
        </p:nvSpPr>
        <p:spPr bwMode="auto">
          <a:xfrm>
            <a:off x="3116494" y="1075646"/>
            <a:ext cx="531811"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a:lstStyle/>
          <a:p>
            <a:endParaRPr lang="en-US"/>
          </a:p>
        </p:txBody>
      </p:sp>
      <p:sp>
        <p:nvSpPr>
          <p:cNvPr id="13" name="Line 20"/>
          <p:cNvSpPr>
            <a:spLocks noChangeShapeType="1"/>
          </p:cNvSpPr>
          <p:nvPr/>
        </p:nvSpPr>
        <p:spPr bwMode="auto">
          <a:xfrm>
            <a:off x="4139181" y="1075646"/>
            <a:ext cx="575353"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a:lstStyle/>
          <a:p>
            <a:endParaRPr lang="en-US"/>
          </a:p>
        </p:txBody>
      </p:sp>
      <p:sp>
        <p:nvSpPr>
          <p:cNvPr id="16" name="Line 20"/>
          <p:cNvSpPr>
            <a:spLocks noChangeShapeType="1"/>
          </p:cNvSpPr>
          <p:nvPr/>
        </p:nvSpPr>
        <p:spPr bwMode="auto">
          <a:xfrm>
            <a:off x="7189789" y="1075646"/>
            <a:ext cx="1315582"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a:lstStyle/>
          <a:p>
            <a:endParaRPr lang="en-US"/>
          </a:p>
        </p:txBody>
      </p:sp>
      <p:sp>
        <p:nvSpPr>
          <p:cNvPr id="17" name="Line 20"/>
          <p:cNvSpPr>
            <a:spLocks noChangeShapeType="1"/>
          </p:cNvSpPr>
          <p:nvPr/>
        </p:nvSpPr>
        <p:spPr bwMode="auto">
          <a:xfrm>
            <a:off x="1240522" y="1512662"/>
            <a:ext cx="1281336"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a:lstStyle/>
          <a:p>
            <a:endParaRPr lang="en-US"/>
          </a:p>
        </p:txBody>
      </p:sp>
      <p:sp>
        <p:nvSpPr>
          <p:cNvPr id="18" name="Line 20"/>
          <p:cNvSpPr>
            <a:spLocks noChangeShapeType="1"/>
          </p:cNvSpPr>
          <p:nvPr/>
        </p:nvSpPr>
        <p:spPr bwMode="auto">
          <a:xfrm>
            <a:off x="5790973" y="1512662"/>
            <a:ext cx="1446210"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1270450" y="2014538"/>
            <a:ext cx="10000343" cy="4368953"/>
          </a:xfrm>
          <a:prstGeom prst="rect">
            <a:avLst/>
          </a:prstGeom>
        </p:spPr>
        <p:txBody>
          <a:bodyPr wrap="square">
            <a:spAutoFit/>
          </a:bodyPr>
          <a:lstStyle/>
          <a:p>
            <a:pPr algn="just">
              <a:lnSpc>
                <a:spcPct val="80000"/>
              </a:lnSpc>
              <a:spcBef>
                <a:spcPct val="50000"/>
              </a:spcBef>
            </a:pPr>
            <a:r>
              <a:rPr lang="vi-VN" altLang="en-US" sz="2800">
                <a:cs typeface="Times New Roman" panose="02020603050405020304" pitchFamily="18" charset="0"/>
              </a:rPr>
              <a:t>b. Một lần I-u-ra chạm trán tên sĩ quan phát xít. Tên sĩ quan hỏi:</a:t>
            </a:r>
            <a:endParaRPr lang="vi-VN" altLang="en-US" sz="2800">
              <a:cs typeface="Times New Roman" panose="02020603050405020304" pitchFamily="18" charset="0"/>
            </a:endParaRPr>
          </a:p>
          <a:p>
            <a:pPr algn="just">
              <a:lnSpc>
                <a:spcPct val="80000"/>
              </a:lnSpc>
              <a:spcBef>
                <a:spcPct val="50000"/>
              </a:spcBef>
            </a:pPr>
            <a:r>
              <a:rPr lang="vi-VN" altLang="en-US" sz="2800">
                <a:cs typeface="Times New Roman" panose="02020603050405020304" pitchFamily="18" charset="0"/>
              </a:rPr>
              <a:t>   </a:t>
            </a:r>
            <a:r>
              <a:rPr lang="en-US" altLang="en-US" sz="2800">
                <a:cs typeface="Times New Roman" panose="02020603050405020304" pitchFamily="18" charset="0"/>
              </a:rPr>
              <a:t>- </a:t>
            </a:r>
            <a:r>
              <a:rPr lang="vi-VN" altLang="en-US" sz="2800">
                <a:cs typeface="Times New Roman" panose="02020603050405020304" pitchFamily="18" charset="0"/>
              </a:rPr>
              <a:t>Thằng nhóc tên gì?</a:t>
            </a:r>
            <a:endParaRPr lang="vi-VN" altLang="en-US" sz="2800">
              <a:cs typeface="Times New Roman" panose="02020603050405020304" pitchFamily="18" charset="0"/>
            </a:endParaRPr>
          </a:p>
          <a:p>
            <a:pPr algn="just">
              <a:lnSpc>
                <a:spcPct val="80000"/>
              </a:lnSpc>
              <a:spcBef>
                <a:spcPct val="50000"/>
              </a:spcBef>
            </a:pPr>
            <a:r>
              <a:rPr lang="vi-VN" altLang="en-US" sz="2800">
                <a:cs typeface="Times New Roman" panose="02020603050405020304" pitchFamily="18" charset="0"/>
              </a:rPr>
              <a:t>   </a:t>
            </a:r>
            <a:r>
              <a:rPr lang="en-US" altLang="en-US" sz="2800">
                <a:cs typeface="Times New Roman" panose="02020603050405020304" pitchFamily="18" charset="0"/>
              </a:rPr>
              <a:t>- </a:t>
            </a:r>
            <a:r>
              <a:rPr lang="vi-VN" altLang="en-US" sz="2800">
                <a:cs typeface="Times New Roman" panose="02020603050405020304" pitchFamily="18" charset="0"/>
              </a:rPr>
              <a:t>I-u-ra.</a:t>
            </a:r>
            <a:endParaRPr lang="vi-VN" altLang="en-US" sz="2800">
              <a:cs typeface="Times New Roman" panose="02020603050405020304" pitchFamily="18" charset="0"/>
            </a:endParaRPr>
          </a:p>
          <a:p>
            <a:pPr algn="just">
              <a:lnSpc>
                <a:spcPct val="80000"/>
              </a:lnSpc>
              <a:spcBef>
                <a:spcPct val="50000"/>
              </a:spcBef>
            </a:pPr>
            <a:r>
              <a:rPr lang="vi-VN" altLang="en-US" sz="2800">
                <a:cs typeface="Times New Roman" panose="02020603050405020304" pitchFamily="18" charset="0"/>
              </a:rPr>
              <a:t>   </a:t>
            </a:r>
            <a:r>
              <a:rPr lang="en-US" altLang="en-US" sz="2800">
                <a:cs typeface="Times New Roman" panose="02020603050405020304" pitchFamily="18" charset="0"/>
              </a:rPr>
              <a:t>- </a:t>
            </a:r>
            <a:r>
              <a:rPr lang="vi-VN" altLang="en-US" sz="2800">
                <a:cs typeface="Times New Roman" panose="02020603050405020304" pitchFamily="18" charset="0"/>
              </a:rPr>
              <a:t>Mày là đội viên hả?</a:t>
            </a:r>
            <a:endParaRPr lang="vi-VN" altLang="en-US" sz="2800">
              <a:cs typeface="Times New Roman" panose="02020603050405020304" pitchFamily="18" charset="0"/>
            </a:endParaRPr>
          </a:p>
          <a:p>
            <a:pPr algn="just">
              <a:lnSpc>
                <a:spcPct val="80000"/>
              </a:lnSpc>
              <a:spcBef>
                <a:spcPct val="50000"/>
              </a:spcBef>
            </a:pPr>
            <a:r>
              <a:rPr lang="vi-VN" altLang="en-US" sz="2800">
                <a:cs typeface="Times New Roman" panose="02020603050405020304" pitchFamily="18" charset="0"/>
              </a:rPr>
              <a:t>   </a:t>
            </a:r>
            <a:r>
              <a:rPr lang="en-US" altLang="en-US" sz="2800">
                <a:cs typeface="Times New Roman" panose="02020603050405020304" pitchFamily="18" charset="0"/>
              </a:rPr>
              <a:t>- </a:t>
            </a:r>
            <a:r>
              <a:rPr lang="vi-VN" altLang="en-US" sz="2800">
                <a:cs typeface="Times New Roman" panose="02020603050405020304" pitchFamily="18" charset="0"/>
              </a:rPr>
              <a:t>Phải.</a:t>
            </a:r>
            <a:endParaRPr lang="vi-VN" altLang="en-US" sz="2800">
              <a:cs typeface="Times New Roman" panose="02020603050405020304" pitchFamily="18" charset="0"/>
            </a:endParaRPr>
          </a:p>
          <a:p>
            <a:pPr algn="just">
              <a:lnSpc>
                <a:spcPct val="80000"/>
              </a:lnSpc>
              <a:spcBef>
                <a:spcPct val="50000"/>
              </a:spcBef>
            </a:pPr>
            <a:r>
              <a:rPr lang="vi-VN" altLang="en-US" sz="2800">
                <a:cs typeface="Times New Roman" panose="02020603050405020304" pitchFamily="18" charset="0"/>
              </a:rPr>
              <a:t>   </a:t>
            </a:r>
            <a:r>
              <a:rPr lang="en-US" altLang="en-US" sz="2800">
                <a:cs typeface="Times New Roman" panose="02020603050405020304" pitchFamily="18" charset="0"/>
              </a:rPr>
              <a:t>- </a:t>
            </a:r>
            <a:r>
              <a:rPr lang="vi-VN" altLang="en-US" sz="2800">
                <a:cs typeface="Times New Roman" panose="02020603050405020304" pitchFamily="18" charset="0"/>
              </a:rPr>
              <a:t>Sao mày không đeo khăn quàng?</a:t>
            </a:r>
            <a:endParaRPr lang="vi-VN" altLang="en-US" sz="2800">
              <a:cs typeface="Times New Roman" panose="02020603050405020304" pitchFamily="18" charset="0"/>
            </a:endParaRPr>
          </a:p>
          <a:p>
            <a:pPr algn="just">
              <a:lnSpc>
                <a:spcPct val="80000"/>
              </a:lnSpc>
              <a:spcBef>
                <a:spcPct val="50000"/>
              </a:spcBef>
            </a:pPr>
            <a:r>
              <a:rPr lang="vi-VN" altLang="en-US" sz="2800">
                <a:cs typeface="Times New Roman" panose="02020603050405020304" pitchFamily="18" charset="0"/>
              </a:rPr>
              <a:t>   </a:t>
            </a:r>
            <a:r>
              <a:rPr lang="en-US" altLang="en-US" sz="2800">
                <a:cs typeface="Times New Roman" panose="02020603050405020304" pitchFamily="18" charset="0"/>
              </a:rPr>
              <a:t>- </a:t>
            </a:r>
            <a:r>
              <a:rPr lang="vi-VN" altLang="en-US" sz="2800">
                <a:cs typeface="Times New Roman" panose="02020603050405020304" pitchFamily="18" charset="0"/>
              </a:rPr>
              <a:t>Vì không thể quàng khăn trước mặt bọn phát xít.</a:t>
            </a:r>
            <a:endParaRPr lang="vi-VN" altLang="en-US" sz="2800">
              <a:cs typeface="Times New Roman" panose="02020603050405020304" pitchFamily="18" charset="0"/>
            </a:endParaRPr>
          </a:p>
          <a:p>
            <a:pPr algn="just">
              <a:lnSpc>
                <a:spcPct val="80000"/>
              </a:lnSpc>
              <a:spcBef>
                <a:spcPct val="50000"/>
              </a:spcBef>
            </a:pPr>
            <a:r>
              <a:rPr lang="vi-VN" altLang="en-US" sz="2800">
                <a:cs typeface="Times New Roman" panose="02020603050405020304" pitchFamily="18" charset="0"/>
              </a:rPr>
              <a:t>                             </a:t>
            </a:r>
            <a:r>
              <a:rPr lang="en-US" altLang="en-US" sz="2800">
                <a:cs typeface="Times New Roman" panose="02020603050405020304" pitchFamily="18" charset="0"/>
              </a:rPr>
              <a:t>					</a:t>
            </a:r>
            <a:r>
              <a:rPr lang="vi-VN" altLang="en-US" sz="2800" i="1">
                <a:cs typeface="Times New Roman" panose="02020603050405020304" pitchFamily="18" charset="0"/>
              </a:rPr>
              <a:t> </a:t>
            </a:r>
            <a:r>
              <a:rPr lang="vi-VN" altLang="en-US" sz="2400" i="1">
                <a:cs typeface="Times New Roman" panose="02020603050405020304" pitchFamily="18" charset="0"/>
              </a:rPr>
              <a:t>Theo </a:t>
            </a:r>
            <a:r>
              <a:rPr lang="vi-VN" altLang="en-US" sz="2400" b="1">
                <a:cs typeface="Times New Roman" panose="02020603050405020304" pitchFamily="18" charset="0"/>
              </a:rPr>
              <a:t>VĂN 4 (1984)</a:t>
            </a:r>
            <a:endParaRPr lang="vi-VN" altLang="en-US" sz="2400" b="1">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2536371" y="2815771"/>
            <a:ext cx="6480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eaLnBrk="1" hangingPunct="1">
              <a:spcBef>
                <a:spcPct val="50000"/>
              </a:spcBef>
            </a:pPr>
            <a:endParaRPr lang="vi-VN" altLang="en-US">
              <a:latin typeface="Times New Roman" panose="02020603050405020304" pitchFamily="18" charset="0"/>
              <a:cs typeface="Times New Roman" panose="02020603050405020304" pitchFamily="18" charset="0"/>
            </a:endParaRPr>
          </a:p>
        </p:txBody>
      </p:sp>
      <p:sp>
        <p:nvSpPr>
          <p:cNvPr id="6" name="Text Box 7"/>
          <p:cNvSpPr txBox="1">
            <a:spLocks noChangeArrowheads="1"/>
          </p:cNvSpPr>
          <p:nvPr/>
        </p:nvSpPr>
        <p:spPr bwMode="auto">
          <a:xfrm>
            <a:off x="1121453" y="702809"/>
            <a:ext cx="10269309"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en-US" altLang="en-US">
                <a:solidFill>
                  <a:schemeClr val="tx1"/>
                </a:solidFill>
                <a:latin typeface="Times New Roman" panose="02020603050405020304" pitchFamily="18" charset="0"/>
                <a:cs typeface="Times New Roman" panose="02020603050405020304" pitchFamily="18" charset="0"/>
              </a:rPr>
              <a:t>Bài 1. Cách hỏi và đáp trong mỗi đoạn đối thoại dưới đây thể hiện quan hệ giữa các nhân vật và tính cách của mỗi nhân vật như thế nào?</a:t>
            </a:r>
            <a:endParaRPr lang="en-US" altLang="en-US">
              <a:solidFill>
                <a:schemeClr val="tx1"/>
              </a:solidFill>
              <a:latin typeface="Times New Roman" panose="02020603050405020304" pitchFamily="18" charset="0"/>
              <a:cs typeface="Times New Roman" panose="02020603050405020304" pitchFamily="18" charset="0"/>
            </a:endParaRPr>
          </a:p>
        </p:txBody>
      </p:sp>
      <p:sp>
        <p:nvSpPr>
          <p:cNvPr id="12" name="Line 20"/>
          <p:cNvSpPr>
            <a:spLocks noChangeShapeType="1"/>
          </p:cNvSpPr>
          <p:nvPr/>
        </p:nvSpPr>
        <p:spPr bwMode="auto">
          <a:xfrm>
            <a:off x="3101979" y="1148217"/>
            <a:ext cx="531811"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a:lstStyle/>
          <a:p>
            <a:endParaRPr lang="en-US"/>
          </a:p>
        </p:txBody>
      </p:sp>
      <p:sp>
        <p:nvSpPr>
          <p:cNvPr id="13" name="Line 20"/>
          <p:cNvSpPr>
            <a:spLocks noChangeShapeType="1"/>
          </p:cNvSpPr>
          <p:nvPr/>
        </p:nvSpPr>
        <p:spPr bwMode="auto">
          <a:xfrm>
            <a:off x="4124666" y="1148217"/>
            <a:ext cx="575353"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a:lstStyle/>
          <a:p>
            <a:endParaRPr lang="en-US"/>
          </a:p>
        </p:txBody>
      </p:sp>
      <p:sp>
        <p:nvSpPr>
          <p:cNvPr id="16" name="Line 20"/>
          <p:cNvSpPr>
            <a:spLocks noChangeShapeType="1"/>
          </p:cNvSpPr>
          <p:nvPr/>
        </p:nvSpPr>
        <p:spPr bwMode="auto">
          <a:xfrm>
            <a:off x="7175274" y="1148217"/>
            <a:ext cx="1315582"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a:lstStyle/>
          <a:p>
            <a:endParaRPr lang="en-US"/>
          </a:p>
        </p:txBody>
      </p:sp>
      <p:sp>
        <p:nvSpPr>
          <p:cNvPr id="17" name="Line 20"/>
          <p:cNvSpPr>
            <a:spLocks noChangeShapeType="1"/>
          </p:cNvSpPr>
          <p:nvPr/>
        </p:nvSpPr>
        <p:spPr bwMode="auto">
          <a:xfrm>
            <a:off x="1226007" y="1585233"/>
            <a:ext cx="1281336"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a:lstStyle/>
          <a:p>
            <a:endParaRPr lang="en-US"/>
          </a:p>
        </p:txBody>
      </p:sp>
      <p:sp>
        <p:nvSpPr>
          <p:cNvPr id="18" name="Line 20"/>
          <p:cNvSpPr>
            <a:spLocks noChangeShapeType="1"/>
          </p:cNvSpPr>
          <p:nvPr/>
        </p:nvSpPr>
        <p:spPr bwMode="auto">
          <a:xfrm>
            <a:off x="5776458" y="1585233"/>
            <a:ext cx="1446210"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1255935" y="2087109"/>
            <a:ext cx="10000343" cy="4368953"/>
          </a:xfrm>
          <a:prstGeom prst="rect">
            <a:avLst/>
          </a:prstGeom>
        </p:spPr>
        <p:txBody>
          <a:bodyPr wrap="square">
            <a:spAutoFit/>
          </a:bodyPr>
          <a:lstStyle/>
          <a:p>
            <a:pPr algn="just">
              <a:lnSpc>
                <a:spcPct val="80000"/>
              </a:lnSpc>
              <a:spcBef>
                <a:spcPct val="50000"/>
              </a:spcBef>
            </a:pPr>
            <a:r>
              <a:rPr lang="vi-VN" altLang="en-US" sz="2800">
                <a:cs typeface="Times New Roman" panose="02020603050405020304" pitchFamily="18" charset="0"/>
              </a:rPr>
              <a:t>b. Một lần I-u-ra chạm trán tên sĩ quan phát xít. Tên sĩ quan hỏi:</a:t>
            </a:r>
            <a:endParaRPr lang="vi-VN" altLang="en-US" sz="2800">
              <a:cs typeface="Times New Roman" panose="02020603050405020304" pitchFamily="18" charset="0"/>
            </a:endParaRPr>
          </a:p>
          <a:p>
            <a:pPr algn="just">
              <a:lnSpc>
                <a:spcPct val="80000"/>
              </a:lnSpc>
              <a:spcBef>
                <a:spcPct val="50000"/>
              </a:spcBef>
            </a:pPr>
            <a:r>
              <a:rPr lang="vi-VN" altLang="en-US" sz="2800">
                <a:cs typeface="Times New Roman" panose="02020603050405020304" pitchFamily="18" charset="0"/>
              </a:rPr>
              <a:t>   </a:t>
            </a:r>
            <a:r>
              <a:rPr lang="en-US" altLang="en-US" sz="2800" b="1">
                <a:solidFill>
                  <a:srgbClr val="FF0000"/>
                </a:solidFill>
                <a:cs typeface="Times New Roman" panose="02020603050405020304" pitchFamily="18" charset="0"/>
              </a:rPr>
              <a:t>- </a:t>
            </a:r>
            <a:r>
              <a:rPr lang="vi-VN" altLang="en-US" sz="2800" b="1">
                <a:solidFill>
                  <a:srgbClr val="FF0000"/>
                </a:solidFill>
                <a:cs typeface="Times New Roman" panose="02020603050405020304" pitchFamily="18" charset="0"/>
              </a:rPr>
              <a:t>Thằng nhóc tên gì?</a:t>
            </a:r>
            <a:endParaRPr lang="vi-VN" altLang="en-US" sz="2800" b="1">
              <a:solidFill>
                <a:srgbClr val="FF0000"/>
              </a:solidFill>
              <a:cs typeface="Times New Roman" panose="02020603050405020304" pitchFamily="18" charset="0"/>
            </a:endParaRPr>
          </a:p>
          <a:p>
            <a:pPr algn="just">
              <a:lnSpc>
                <a:spcPct val="80000"/>
              </a:lnSpc>
              <a:spcBef>
                <a:spcPct val="50000"/>
              </a:spcBef>
            </a:pPr>
            <a:r>
              <a:rPr lang="vi-VN" altLang="en-US" sz="2800" b="1">
                <a:solidFill>
                  <a:srgbClr val="00B050"/>
                </a:solidFill>
                <a:cs typeface="Times New Roman" panose="02020603050405020304" pitchFamily="18" charset="0"/>
              </a:rPr>
              <a:t>   </a:t>
            </a:r>
            <a:r>
              <a:rPr lang="en-US" altLang="en-US" sz="2800" b="1">
                <a:solidFill>
                  <a:srgbClr val="00B050"/>
                </a:solidFill>
                <a:cs typeface="Times New Roman" panose="02020603050405020304" pitchFamily="18" charset="0"/>
              </a:rPr>
              <a:t>- </a:t>
            </a:r>
            <a:r>
              <a:rPr lang="vi-VN" altLang="en-US" sz="2800" b="1">
                <a:solidFill>
                  <a:srgbClr val="00B050"/>
                </a:solidFill>
                <a:cs typeface="Times New Roman" panose="02020603050405020304" pitchFamily="18" charset="0"/>
              </a:rPr>
              <a:t>I-u-ra.</a:t>
            </a:r>
            <a:endParaRPr lang="vi-VN" altLang="en-US" sz="2800" b="1">
              <a:solidFill>
                <a:srgbClr val="00B050"/>
              </a:solidFill>
              <a:cs typeface="Times New Roman" panose="02020603050405020304" pitchFamily="18" charset="0"/>
            </a:endParaRPr>
          </a:p>
          <a:p>
            <a:pPr algn="just">
              <a:lnSpc>
                <a:spcPct val="80000"/>
              </a:lnSpc>
              <a:spcBef>
                <a:spcPct val="50000"/>
              </a:spcBef>
            </a:pPr>
            <a:r>
              <a:rPr lang="vi-VN" altLang="en-US" sz="2800">
                <a:cs typeface="Times New Roman" panose="02020603050405020304" pitchFamily="18" charset="0"/>
              </a:rPr>
              <a:t>   </a:t>
            </a:r>
            <a:r>
              <a:rPr lang="en-US" altLang="en-US" sz="2800" b="1">
                <a:solidFill>
                  <a:srgbClr val="FF0000"/>
                </a:solidFill>
                <a:cs typeface="Times New Roman" panose="02020603050405020304" pitchFamily="18" charset="0"/>
              </a:rPr>
              <a:t>- </a:t>
            </a:r>
            <a:r>
              <a:rPr lang="vi-VN" altLang="en-US" sz="2800" b="1">
                <a:solidFill>
                  <a:srgbClr val="FF0000"/>
                </a:solidFill>
                <a:cs typeface="Times New Roman" panose="02020603050405020304" pitchFamily="18" charset="0"/>
              </a:rPr>
              <a:t>Mày là đội viên hả?</a:t>
            </a:r>
            <a:endParaRPr lang="vi-VN" altLang="en-US" sz="2800" b="1">
              <a:solidFill>
                <a:srgbClr val="FF0000"/>
              </a:solidFill>
              <a:cs typeface="Times New Roman" panose="02020603050405020304" pitchFamily="18" charset="0"/>
            </a:endParaRPr>
          </a:p>
          <a:p>
            <a:pPr algn="just">
              <a:lnSpc>
                <a:spcPct val="80000"/>
              </a:lnSpc>
              <a:spcBef>
                <a:spcPct val="50000"/>
              </a:spcBef>
            </a:pPr>
            <a:r>
              <a:rPr lang="vi-VN" altLang="en-US" sz="2800">
                <a:cs typeface="Times New Roman" panose="02020603050405020304" pitchFamily="18" charset="0"/>
              </a:rPr>
              <a:t>   </a:t>
            </a:r>
            <a:r>
              <a:rPr lang="en-US" altLang="en-US" sz="2800" b="1">
                <a:solidFill>
                  <a:srgbClr val="00B050"/>
                </a:solidFill>
                <a:cs typeface="Times New Roman" panose="02020603050405020304" pitchFamily="18" charset="0"/>
              </a:rPr>
              <a:t>- </a:t>
            </a:r>
            <a:r>
              <a:rPr lang="vi-VN" altLang="en-US" sz="2800" b="1">
                <a:solidFill>
                  <a:srgbClr val="00B050"/>
                </a:solidFill>
                <a:cs typeface="Times New Roman" panose="02020603050405020304" pitchFamily="18" charset="0"/>
              </a:rPr>
              <a:t>Phải.</a:t>
            </a:r>
            <a:endParaRPr lang="vi-VN" altLang="en-US" sz="2800" b="1">
              <a:solidFill>
                <a:srgbClr val="00B050"/>
              </a:solidFill>
              <a:cs typeface="Times New Roman" panose="02020603050405020304" pitchFamily="18" charset="0"/>
            </a:endParaRPr>
          </a:p>
          <a:p>
            <a:pPr algn="just">
              <a:lnSpc>
                <a:spcPct val="80000"/>
              </a:lnSpc>
              <a:spcBef>
                <a:spcPct val="50000"/>
              </a:spcBef>
            </a:pPr>
            <a:r>
              <a:rPr lang="vi-VN" altLang="en-US" sz="2800">
                <a:cs typeface="Times New Roman" panose="02020603050405020304" pitchFamily="18" charset="0"/>
              </a:rPr>
              <a:t>   </a:t>
            </a:r>
            <a:r>
              <a:rPr lang="en-US" altLang="en-US" sz="2800" b="1">
                <a:solidFill>
                  <a:srgbClr val="FF0000"/>
                </a:solidFill>
                <a:cs typeface="Times New Roman" panose="02020603050405020304" pitchFamily="18" charset="0"/>
              </a:rPr>
              <a:t>- </a:t>
            </a:r>
            <a:r>
              <a:rPr lang="vi-VN" altLang="en-US" sz="2800" b="1">
                <a:solidFill>
                  <a:srgbClr val="FF0000"/>
                </a:solidFill>
                <a:cs typeface="Times New Roman" panose="02020603050405020304" pitchFamily="18" charset="0"/>
              </a:rPr>
              <a:t>Sao mày không đeo khăn quàng?</a:t>
            </a:r>
            <a:endParaRPr lang="vi-VN" altLang="en-US" sz="2800" b="1">
              <a:solidFill>
                <a:srgbClr val="FF0000"/>
              </a:solidFill>
              <a:cs typeface="Times New Roman" panose="02020603050405020304" pitchFamily="18" charset="0"/>
            </a:endParaRPr>
          </a:p>
          <a:p>
            <a:pPr algn="just">
              <a:lnSpc>
                <a:spcPct val="80000"/>
              </a:lnSpc>
              <a:spcBef>
                <a:spcPct val="50000"/>
              </a:spcBef>
            </a:pPr>
            <a:r>
              <a:rPr lang="vi-VN" altLang="en-US" sz="2800" b="1">
                <a:solidFill>
                  <a:srgbClr val="00B050"/>
                </a:solidFill>
                <a:cs typeface="Times New Roman" panose="02020603050405020304" pitchFamily="18" charset="0"/>
              </a:rPr>
              <a:t>   </a:t>
            </a:r>
            <a:r>
              <a:rPr lang="en-US" altLang="en-US" sz="2800" b="1">
                <a:solidFill>
                  <a:srgbClr val="00B050"/>
                </a:solidFill>
                <a:cs typeface="Times New Roman" panose="02020603050405020304" pitchFamily="18" charset="0"/>
              </a:rPr>
              <a:t>- </a:t>
            </a:r>
            <a:r>
              <a:rPr lang="vi-VN" altLang="en-US" sz="2800" b="1">
                <a:solidFill>
                  <a:srgbClr val="00B050"/>
                </a:solidFill>
                <a:cs typeface="Times New Roman" panose="02020603050405020304" pitchFamily="18" charset="0"/>
              </a:rPr>
              <a:t>Vì không thể quàng khăn trước mặt bọn phát xít.</a:t>
            </a:r>
            <a:endParaRPr lang="vi-VN" altLang="en-US" sz="2800" b="1">
              <a:solidFill>
                <a:srgbClr val="00B050"/>
              </a:solidFill>
              <a:cs typeface="Times New Roman" panose="02020603050405020304" pitchFamily="18" charset="0"/>
            </a:endParaRPr>
          </a:p>
          <a:p>
            <a:pPr algn="just">
              <a:lnSpc>
                <a:spcPct val="80000"/>
              </a:lnSpc>
              <a:spcBef>
                <a:spcPct val="50000"/>
              </a:spcBef>
            </a:pPr>
            <a:r>
              <a:rPr lang="vi-VN" altLang="en-US" sz="2800">
                <a:cs typeface="Times New Roman" panose="02020603050405020304" pitchFamily="18" charset="0"/>
              </a:rPr>
              <a:t>                             </a:t>
            </a:r>
            <a:r>
              <a:rPr lang="en-US" altLang="en-US" sz="2800">
                <a:cs typeface="Times New Roman" panose="02020603050405020304" pitchFamily="18" charset="0"/>
              </a:rPr>
              <a:t>					</a:t>
            </a:r>
            <a:r>
              <a:rPr lang="vi-VN" altLang="en-US" sz="2800" i="1">
                <a:cs typeface="Times New Roman" panose="02020603050405020304" pitchFamily="18" charset="0"/>
              </a:rPr>
              <a:t> </a:t>
            </a:r>
            <a:r>
              <a:rPr lang="vi-VN" altLang="en-US" sz="2400" i="1">
                <a:cs typeface="Times New Roman" panose="02020603050405020304" pitchFamily="18" charset="0"/>
              </a:rPr>
              <a:t>Theo </a:t>
            </a:r>
            <a:r>
              <a:rPr lang="vi-VN" altLang="en-US" sz="2400" b="1">
                <a:cs typeface="Times New Roman" panose="02020603050405020304" pitchFamily="18" charset="0"/>
              </a:rPr>
              <a:t>VĂN 4 (1984)</a:t>
            </a:r>
            <a:endParaRPr lang="vi-VN" altLang="en-US" sz="2400" b="1">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Picture 1" descr="pp10"/>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3263265" y="3202305"/>
            <a:ext cx="6325235" cy="3441700"/>
          </a:xfrm>
          <a:prstGeom prst="rect">
            <a:avLst/>
          </a:prstGeom>
        </p:spPr>
      </p:pic>
      <p:sp>
        <p:nvSpPr>
          <p:cNvPr id="5" name="Cloud 4"/>
          <p:cNvSpPr/>
          <p:nvPr/>
        </p:nvSpPr>
        <p:spPr>
          <a:xfrm>
            <a:off x="3024505" y="614045"/>
            <a:ext cx="6427470" cy="2906395"/>
          </a:xfrm>
          <a:prstGeom prst="cloud">
            <a:avLst/>
          </a:prstGeom>
          <a:solidFill>
            <a:srgbClr val="FCB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b="1">
                <a:solidFill>
                  <a:schemeClr val="tx1"/>
                </a:solidFill>
              </a:rPr>
              <a:t>KHỞI ĐỘNG</a:t>
            </a:r>
            <a:endParaRPr lang="vi-VN" altLang="en-US" sz="4000" b="1">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19200" y="1459894"/>
          <a:ext cx="9855200" cy="2963527"/>
        </p:xfrm>
        <a:graphic>
          <a:graphicData uri="http://schemas.openxmlformats.org/drawingml/2006/table">
            <a:tbl>
              <a:tblPr firstRow="1" bandRow="1">
                <a:tableStyleId>{5C22544A-7EE6-4342-B048-85BDC9FD1C3A}</a:tableStyleId>
              </a:tblPr>
              <a:tblGrid>
                <a:gridCol w="5050971"/>
                <a:gridCol w="4804229"/>
              </a:tblGrid>
              <a:tr h="490873">
                <a:tc>
                  <a:txBody>
                    <a:bodyPr/>
                    <a:lstStyle/>
                    <a:p>
                      <a:pPr algn="ctr"/>
                      <a:r>
                        <a:rPr lang="en-US" sz="3200" b="1">
                          <a:solidFill>
                            <a:schemeClr val="tx1"/>
                          </a:solidFill>
                          <a:latin typeface="Times New Roman" panose="02020603050405020304" pitchFamily="18" charset="0"/>
                          <a:cs typeface="Times New Roman" panose="02020603050405020304" pitchFamily="18" charset="0"/>
                        </a:rPr>
                        <a:t>Quan hệ</a:t>
                      </a:r>
                      <a:endParaRPr lang="en-US" sz="3200" b="1">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3200" b="1">
                          <a:solidFill>
                            <a:schemeClr val="tx1"/>
                          </a:solidFill>
                          <a:latin typeface="Times New Roman" panose="02020603050405020304" pitchFamily="18" charset="0"/>
                          <a:cs typeface="Times New Roman" panose="02020603050405020304" pitchFamily="18" charset="0"/>
                        </a:rPr>
                        <a:t>Tính</a:t>
                      </a:r>
                      <a:r>
                        <a:rPr lang="en-US" sz="3200" b="1" baseline="0">
                          <a:solidFill>
                            <a:schemeClr val="tx1"/>
                          </a:solidFill>
                          <a:latin typeface="Times New Roman" panose="02020603050405020304" pitchFamily="18" charset="0"/>
                          <a:cs typeface="Times New Roman" panose="02020603050405020304" pitchFamily="18" charset="0"/>
                        </a:rPr>
                        <a:t> cách</a:t>
                      </a:r>
                      <a:endParaRPr lang="en-US" sz="3200" b="1">
                        <a:solidFill>
                          <a:schemeClr val="tx1"/>
                        </a:solidFill>
                        <a:latin typeface="Times New Roman" panose="02020603050405020304" pitchFamily="18" charset="0"/>
                        <a:cs typeface="Times New Roman" panose="02020603050405020304" pitchFamily="18" charset="0"/>
                      </a:endParaRPr>
                    </a:p>
                  </a:txBody>
                  <a:tcPr/>
                </a:tc>
              </a:tr>
              <a:tr h="904240">
                <a:tc rowSpan="2">
                  <a:txBody>
                    <a:bodyPr/>
                    <a:lstStyle/>
                    <a:p>
                      <a:pPr marL="0" marR="0" indent="0" algn="just" defTabSz="457200" rtl="0" eaLnBrk="1" fontAlgn="auto" latinLnBrk="0" hangingPunct="1">
                        <a:lnSpc>
                          <a:spcPct val="100000"/>
                        </a:lnSpc>
                        <a:spcBef>
                          <a:spcPts val="0"/>
                        </a:spcBef>
                        <a:spcAft>
                          <a:spcPts val="0"/>
                        </a:spcAft>
                        <a:buClrTx/>
                        <a:buSzTx/>
                        <a:buFontTx/>
                        <a:buNone/>
                        <a:defRPr/>
                      </a:pPr>
                      <a:endParaRPr lang="en-US" altLang="en-US" sz="3200" b="1">
                        <a:solidFill>
                          <a:srgbClr val="004DE6"/>
                        </a:solidFill>
                        <a:latin typeface="Times New Roman" panose="02020603050405020304" pitchFamily="18" charset="0"/>
                      </a:endParaRPr>
                    </a:p>
                  </a:txBody>
                  <a:tcPr anchor="ctr"/>
                </a:tc>
                <a:tc>
                  <a:txBody>
                    <a:bodyPr/>
                    <a:lstStyle/>
                    <a:p>
                      <a:pPr algn="just"/>
                      <a:endParaRPr lang="en-US" sz="3200" b="0">
                        <a:solidFill>
                          <a:schemeClr val="tx1"/>
                        </a:solidFill>
                        <a:latin typeface="+mn-lt"/>
                        <a:cs typeface="Times New Roman" panose="02020603050405020304" pitchFamily="18" charset="0"/>
                      </a:endParaRPr>
                    </a:p>
                    <a:p>
                      <a:pPr algn="just"/>
                      <a:endParaRPr lang="vi-VN" sz="3200" b="0">
                        <a:solidFill>
                          <a:schemeClr val="tx1"/>
                        </a:solidFill>
                        <a:latin typeface="+mn-lt"/>
                        <a:cs typeface="Times New Roman" panose="02020603050405020304" pitchFamily="18" charset="0"/>
                      </a:endParaRPr>
                    </a:p>
                  </a:txBody>
                  <a:tcPr/>
                </a:tc>
              </a:tr>
              <a:tr h="1317607">
                <a:tc vMerge="1">
                  <a:tcPr anchor="ctr"/>
                </a:tc>
                <a:tc>
                  <a:txBody>
                    <a:bodyPr/>
                    <a:lstStyle/>
                    <a:p>
                      <a:pPr algn="just"/>
                      <a:endParaRPr lang="en-US" sz="3200" b="1">
                        <a:solidFill>
                          <a:schemeClr val="tx1"/>
                        </a:solidFill>
                        <a:latin typeface="Times New Roman" panose="02020603050405020304" pitchFamily="18" charset="0"/>
                        <a:cs typeface="Times New Roman" panose="02020603050405020304" pitchFamily="18" charset="0"/>
                      </a:endParaRPr>
                    </a:p>
                    <a:p>
                      <a:pPr algn="just"/>
                      <a:endParaRPr lang="en-US" sz="3200" b="1">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r>
            </a:tbl>
          </a:graphicData>
        </a:graphic>
      </p:graphicFrame>
      <p:graphicFrame>
        <p:nvGraphicFramePr>
          <p:cNvPr id="15" name="Table 14"/>
          <p:cNvGraphicFramePr>
            <a:graphicFrameLocks noGrp="1"/>
          </p:cNvGraphicFramePr>
          <p:nvPr/>
        </p:nvGraphicFramePr>
        <p:xfrm>
          <a:off x="1219200" y="1459894"/>
          <a:ext cx="5050971" cy="2971238"/>
        </p:xfrm>
        <a:graphic>
          <a:graphicData uri="http://schemas.openxmlformats.org/drawingml/2006/table">
            <a:tbl>
              <a:tblPr firstRow="1" bandRow="1">
                <a:tableStyleId>{5C22544A-7EE6-4342-B048-85BDC9FD1C3A}</a:tableStyleId>
              </a:tblPr>
              <a:tblGrid>
                <a:gridCol w="5050971"/>
              </a:tblGrid>
              <a:tr h="571409">
                <a:tc>
                  <a:txBody>
                    <a:bodyPr/>
                    <a:lstStyle/>
                    <a:p>
                      <a:pPr algn="ctr"/>
                      <a:r>
                        <a:rPr lang="en-US" sz="3200" b="1">
                          <a:solidFill>
                            <a:schemeClr val="tx1"/>
                          </a:solidFill>
                          <a:latin typeface="Times New Roman" panose="02020603050405020304" pitchFamily="18" charset="0"/>
                          <a:cs typeface="Times New Roman" panose="02020603050405020304" pitchFamily="18" charset="0"/>
                        </a:rPr>
                        <a:t>Quan hệ</a:t>
                      </a:r>
                      <a:endParaRPr lang="en-US" sz="3200" b="1">
                        <a:solidFill>
                          <a:schemeClr val="tx1"/>
                        </a:solidFill>
                        <a:latin typeface="Times New Roman" panose="02020603050405020304" pitchFamily="18" charset="0"/>
                        <a:cs typeface="Times New Roman" panose="02020603050405020304" pitchFamily="18" charset="0"/>
                      </a:endParaRPr>
                    </a:p>
                  </a:txBody>
                  <a:tcPr/>
                </a:tc>
              </a:tr>
              <a:tr h="2392118">
                <a:tc>
                  <a:txBody>
                    <a:bodyPr/>
                    <a:lstStyle/>
                    <a:p>
                      <a:pPr marL="0" marR="0" indent="0" algn="just" defTabSz="457200" rtl="0" eaLnBrk="1" fontAlgn="auto" latinLnBrk="0" hangingPunct="1">
                        <a:lnSpc>
                          <a:spcPct val="100000"/>
                        </a:lnSpc>
                        <a:spcBef>
                          <a:spcPts val="0"/>
                        </a:spcBef>
                        <a:spcAft>
                          <a:spcPts val="0"/>
                        </a:spcAft>
                        <a:buClrTx/>
                        <a:buSzTx/>
                        <a:buFontTx/>
                        <a:buNone/>
                        <a:defRPr/>
                      </a:pPr>
                      <a:r>
                        <a:rPr lang="en-US" altLang="en-US" sz="3200" b="1">
                          <a:solidFill>
                            <a:srgbClr val="004DE6"/>
                          </a:solidFill>
                          <a:latin typeface="Times New Roman" panose="02020603050405020304" pitchFamily="18" charset="0"/>
                          <a:cs typeface="Times New Roman" panose="02020603050405020304" pitchFamily="18" charset="0"/>
                        </a:rPr>
                        <a:t>T</a:t>
                      </a:r>
                      <a:r>
                        <a:rPr lang="vi-VN" altLang="en-US" sz="3200" b="1">
                          <a:solidFill>
                            <a:srgbClr val="004DE6"/>
                          </a:solidFill>
                          <a:latin typeface="+mn-lt"/>
                        </a:rPr>
                        <a:t>ên sĩ quan phát xít – </a:t>
                      </a:r>
                      <a:endParaRPr lang="vi-VN" altLang="en-US" sz="3200" b="1">
                        <a:solidFill>
                          <a:srgbClr val="004DE6"/>
                        </a:solidFill>
                        <a:latin typeface="+mn-lt"/>
                      </a:endParaRPr>
                    </a:p>
                    <a:p>
                      <a:pPr marL="0" marR="0" indent="0" algn="just" defTabSz="457200" rtl="0" eaLnBrk="1" fontAlgn="auto" latinLnBrk="0" hangingPunct="1">
                        <a:lnSpc>
                          <a:spcPct val="100000"/>
                        </a:lnSpc>
                        <a:spcBef>
                          <a:spcPts val="0"/>
                        </a:spcBef>
                        <a:spcAft>
                          <a:spcPts val="0"/>
                        </a:spcAft>
                        <a:buClrTx/>
                        <a:buSzTx/>
                        <a:buFontTx/>
                        <a:buNone/>
                        <a:defRPr/>
                      </a:pPr>
                      <a:r>
                        <a:rPr lang="vi-VN" altLang="en-US" sz="3200" b="1">
                          <a:solidFill>
                            <a:srgbClr val="004DE6"/>
                          </a:solidFill>
                          <a:latin typeface="+mn-lt"/>
                        </a:rPr>
                        <a:t>cậu bé yêu nước</a:t>
                      </a:r>
                      <a:r>
                        <a:rPr lang="en-US" altLang="en-US" sz="3200" b="0">
                          <a:solidFill>
                            <a:schemeClr val="dk1"/>
                          </a:solidFill>
                          <a:latin typeface="Times New Roman" panose="02020603050405020304" pitchFamily="18" charset="0"/>
                        </a:rPr>
                        <a:t>:</a:t>
                      </a:r>
                      <a:r>
                        <a:rPr lang="en-US" altLang="en-US" sz="3200" b="0" baseline="0">
                          <a:solidFill>
                            <a:schemeClr val="dk1"/>
                          </a:solidFill>
                          <a:latin typeface="Times New Roman" panose="02020603050405020304" pitchFamily="18" charset="0"/>
                        </a:rPr>
                        <a:t> </a:t>
                      </a:r>
                      <a:r>
                        <a:rPr lang="vi-VN" altLang="en-US" sz="3200">
                          <a:latin typeface="+mn-lt"/>
                        </a:rPr>
                        <a:t>quan hệ thù địch</a:t>
                      </a:r>
                      <a:endParaRPr lang="en-US" altLang="en-US" sz="3200">
                        <a:latin typeface="Times New Roman" panose="02020603050405020304" pitchFamily="18" charset="0"/>
                      </a:endParaRPr>
                    </a:p>
                  </a:txBody>
                  <a:tcPr anchor="ctr"/>
                </a:tc>
              </a:tr>
            </a:tbl>
          </a:graphicData>
        </a:graphic>
      </p:graphicFrame>
      <p:graphicFrame>
        <p:nvGraphicFramePr>
          <p:cNvPr id="16" name="Table 15"/>
          <p:cNvGraphicFramePr>
            <a:graphicFrameLocks noGrp="1"/>
          </p:cNvGraphicFramePr>
          <p:nvPr/>
        </p:nvGraphicFramePr>
        <p:xfrm>
          <a:off x="6270171" y="1459893"/>
          <a:ext cx="4804229" cy="2963528"/>
        </p:xfrm>
        <a:graphic>
          <a:graphicData uri="http://schemas.openxmlformats.org/drawingml/2006/table">
            <a:tbl>
              <a:tblPr firstRow="1" bandRow="1">
                <a:tableStyleId>{5C22544A-7EE6-4342-B048-85BDC9FD1C3A}</a:tableStyleId>
              </a:tblPr>
              <a:tblGrid>
                <a:gridCol w="4804229"/>
              </a:tblGrid>
              <a:tr h="589776">
                <a:tc>
                  <a:txBody>
                    <a:bodyPr/>
                    <a:lstStyle/>
                    <a:p>
                      <a:pPr algn="ctr"/>
                      <a:r>
                        <a:rPr lang="en-US" sz="3200" b="1">
                          <a:solidFill>
                            <a:schemeClr val="tx1"/>
                          </a:solidFill>
                          <a:latin typeface="Times New Roman" panose="02020603050405020304" pitchFamily="18" charset="0"/>
                          <a:cs typeface="Times New Roman" panose="02020603050405020304" pitchFamily="18" charset="0"/>
                        </a:rPr>
                        <a:t>Tính</a:t>
                      </a:r>
                      <a:r>
                        <a:rPr lang="en-US" sz="3200" b="1" baseline="0">
                          <a:solidFill>
                            <a:schemeClr val="tx1"/>
                          </a:solidFill>
                          <a:latin typeface="Times New Roman" panose="02020603050405020304" pitchFamily="18" charset="0"/>
                          <a:cs typeface="Times New Roman" panose="02020603050405020304" pitchFamily="18" charset="0"/>
                        </a:rPr>
                        <a:t> cách</a:t>
                      </a:r>
                      <a:endParaRPr lang="en-US" sz="3200" b="1">
                        <a:solidFill>
                          <a:schemeClr val="tx1"/>
                        </a:solidFill>
                        <a:latin typeface="Times New Roman" panose="02020603050405020304" pitchFamily="18" charset="0"/>
                        <a:cs typeface="Times New Roman" panose="02020603050405020304" pitchFamily="18" charset="0"/>
                      </a:endParaRPr>
                    </a:p>
                  </a:txBody>
                  <a:tcPr/>
                </a:tc>
              </a:tr>
              <a:tr h="1186876">
                <a:tc>
                  <a:txBody>
                    <a:bodyPr/>
                    <a:lstStyle/>
                    <a:p>
                      <a:pPr algn="just"/>
                      <a:r>
                        <a:rPr lang="vi-VN" sz="3200" b="1">
                          <a:solidFill>
                            <a:srgbClr val="004DE6"/>
                          </a:solidFill>
                          <a:latin typeface="+mn-lt"/>
                          <a:cs typeface="Times New Roman" panose="02020603050405020304" pitchFamily="18" charset="0"/>
                        </a:rPr>
                        <a:t>Tên sĩ quan phát xít: </a:t>
                      </a:r>
                      <a:r>
                        <a:rPr lang="vi-VN" sz="3200" b="0">
                          <a:solidFill>
                            <a:schemeClr val="tx1"/>
                          </a:solidFill>
                          <a:latin typeface="+mn-lt"/>
                          <a:cs typeface="Times New Roman" panose="02020603050405020304" pitchFamily="18" charset="0"/>
                        </a:rPr>
                        <a:t>hách dịch, xấc xược.</a:t>
                      </a:r>
                      <a:endParaRPr lang="vi-VN" sz="3200" b="0">
                        <a:solidFill>
                          <a:schemeClr val="tx1"/>
                        </a:solidFill>
                        <a:latin typeface="+mn-lt"/>
                        <a:cs typeface="Times New Roman" panose="02020603050405020304" pitchFamily="18" charset="0"/>
                      </a:endParaRPr>
                    </a:p>
                  </a:txBody>
                  <a:tcPr/>
                </a:tc>
              </a:tr>
              <a:tr h="1186876">
                <a:tc>
                  <a:txBody>
                    <a:bodyPr/>
                    <a:lstStyle/>
                    <a:p>
                      <a:pPr algn="just"/>
                      <a:r>
                        <a:rPr lang="en-US" altLang="en-US" sz="3200" b="1">
                          <a:solidFill>
                            <a:srgbClr val="004DE6"/>
                          </a:solidFill>
                          <a:latin typeface="Times New Roman" panose="02020603050405020304" pitchFamily="18" charset="0"/>
                        </a:rPr>
                        <a:t>Cậu</a:t>
                      </a:r>
                      <a:r>
                        <a:rPr lang="en-US" altLang="en-US" sz="3200" b="1" baseline="0">
                          <a:solidFill>
                            <a:srgbClr val="004DE6"/>
                          </a:solidFill>
                          <a:latin typeface="Times New Roman" panose="02020603050405020304" pitchFamily="18" charset="0"/>
                        </a:rPr>
                        <a:t> bé</a:t>
                      </a:r>
                      <a:r>
                        <a:rPr lang="vi-VN" altLang="en-US" sz="3200" b="1">
                          <a:solidFill>
                            <a:srgbClr val="004DE6"/>
                          </a:solidFill>
                          <a:latin typeface="+mn-lt"/>
                        </a:rPr>
                        <a:t>:</a:t>
                      </a:r>
                      <a:r>
                        <a:rPr lang="vi-VN" altLang="en-US" sz="3200">
                          <a:solidFill>
                            <a:srgbClr val="004DE6"/>
                          </a:solidFill>
                          <a:latin typeface="+mn-lt"/>
                        </a:rPr>
                        <a:t> </a:t>
                      </a:r>
                      <a:r>
                        <a:rPr lang="vi-VN" altLang="en-US" sz="3200">
                          <a:solidFill>
                            <a:schemeClr val="tx1"/>
                          </a:solidFill>
                          <a:latin typeface="+mn-lt"/>
                        </a:rPr>
                        <a:t>yêu nước, căm ghét, khinh bỉ tên xâm lược.</a:t>
                      </a:r>
                      <a:endParaRPr lang="vi-VN" altLang="en-US" sz="3200">
                        <a:solidFill>
                          <a:schemeClr val="tx1"/>
                        </a:solidFill>
                        <a:latin typeface="+mn-lt"/>
                      </a:endParaRPr>
                    </a:p>
                  </a:txBody>
                  <a:tcPr>
                    <a:solidFill>
                      <a:schemeClr val="accent2">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627528" y="2263775"/>
            <a:ext cx="939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vi-VN" altLang="en-US" sz="3200">
                <a:solidFill>
                  <a:srgbClr val="FF0000"/>
                </a:solidFill>
                <a:latin typeface="Times New Roman" panose="02020603050405020304" pitchFamily="18" charset="0"/>
                <a:cs typeface="Times New Roman" panose="02020603050405020304" pitchFamily="18" charset="0"/>
              </a:rPr>
              <a:t>Qua cách hỏi – đáp, ta biết được điều gì về nhân vật</a:t>
            </a:r>
            <a:r>
              <a:rPr lang="en-US" altLang="en-US" sz="3200">
                <a:solidFill>
                  <a:srgbClr val="FF0000"/>
                </a:solidFill>
                <a:latin typeface="Times New Roman" panose="02020603050405020304" pitchFamily="18" charset="0"/>
                <a:cs typeface="Times New Roman" panose="02020603050405020304" pitchFamily="18" charset="0"/>
              </a:rPr>
              <a:t>?</a:t>
            </a:r>
            <a:endParaRPr lang="vi-VN" altLang="en-US" sz="3200">
              <a:solidFill>
                <a:srgbClr val="FF0000"/>
              </a:solidFill>
              <a:latin typeface="Times New Roman" panose="02020603050405020304" pitchFamily="18" charset="0"/>
              <a:cs typeface="Times New Roman" panose="02020603050405020304" pitchFamily="18" charset="0"/>
            </a:endParaRPr>
          </a:p>
        </p:txBody>
      </p:sp>
      <p:sp>
        <p:nvSpPr>
          <p:cNvPr id="7" name="Text Box 7"/>
          <p:cNvSpPr txBox="1">
            <a:spLocks noChangeArrowheads="1"/>
          </p:cNvSpPr>
          <p:nvPr/>
        </p:nvSpPr>
        <p:spPr bwMode="auto">
          <a:xfrm>
            <a:off x="1627528" y="3086781"/>
            <a:ext cx="907675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vi-VN" altLang="en-US" sz="3200" b="0">
                <a:solidFill>
                  <a:schemeClr val="tx1"/>
                </a:solidFill>
                <a:latin typeface="Times New Roman" panose="02020603050405020304" pitchFamily="18" charset="0"/>
                <a:cs typeface="Times New Roman" panose="02020603050405020304" pitchFamily="18" charset="0"/>
              </a:rPr>
              <a:t>Qua cách hỏi – đáp, ta biết được tính cách, mối quan hệ của nhân vật</a:t>
            </a:r>
            <a:endParaRPr lang="vi-VN" altLang="en-US" sz="3200" b="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496899" y="2205718"/>
            <a:ext cx="9398000" cy="2062103"/>
          </a:xfrm>
          <a:prstGeom prst="rect">
            <a:avLst/>
          </a:prstGeom>
          <a:solidFill>
            <a:schemeClr val="accent1">
              <a:lumMod val="20000"/>
              <a:lumOff val="80000"/>
            </a:schemeClr>
          </a:solidFill>
          <a:ln>
            <a:noFill/>
          </a:ln>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en-US" altLang="en-US" sz="3200">
                <a:solidFill>
                  <a:schemeClr val="tx1"/>
                </a:solidFill>
                <a:latin typeface="Times New Roman" panose="02020603050405020304" pitchFamily="18" charset="0"/>
                <a:cs typeface="Times New Roman" panose="02020603050405020304" pitchFamily="18" charset="0"/>
              </a:rPr>
              <a:t>Khi nói, chúng ta luôn có ý thức giữ phép lịch sự với đối tượng mà mình đang nói. Làm như vậy, chúng ta không chỉ thể hiện tôn trọng người khác mà còn tôn trọng chính bản thân mình. </a:t>
            </a:r>
            <a:endParaRPr lang="en-US" altLang="en-US" sz="3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593643" y="1873730"/>
            <a:ext cx="10691019" cy="1461516"/>
            <a:chOff x="-27638" y="1699617"/>
            <a:chExt cx="9427863" cy="1462355"/>
          </a:xfrm>
          <a:solidFill>
            <a:srgbClr val="FF99FF"/>
          </a:solidFill>
        </p:grpSpPr>
        <p:sp>
          <p:nvSpPr>
            <p:cNvPr id="5" name="Rectangle 4"/>
            <p:cNvSpPr/>
            <p:nvPr/>
          </p:nvSpPr>
          <p:spPr>
            <a:xfrm>
              <a:off x="678063" y="1699617"/>
              <a:ext cx="8722162" cy="146235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phép lịch sự khi đặt câu hỏi với người khác (biết thưa gửi, xưng hô phù hợp với quan hệ giữa mình và người được hỏi, tránh những câu hỏi tò mò hoặc làm phiền lòng người khác).</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27638" y="2142498"/>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576135" y="3700379"/>
            <a:ext cx="10708527" cy="1242301"/>
            <a:chOff x="-55516" y="2060506"/>
            <a:chExt cx="8970410" cy="1243013"/>
          </a:xfrm>
        </p:grpSpPr>
        <p:sp>
          <p:nvSpPr>
            <p:cNvPr id="13" name="Rectangle 12"/>
            <p:cNvSpPr/>
            <p:nvPr/>
          </p:nvSpPr>
          <p:spPr>
            <a:xfrm>
              <a:off x="643705" y="2060506"/>
              <a:ext cx="8271189" cy="1243013"/>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schemeClr val="tx1"/>
                  </a:solidFill>
                  <a:latin typeface="Times New Roman" panose="02020603050405020304" pitchFamily="18" charset="0"/>
                  <a:cs typeface="Times New Roman" panose="02020603050405020304" pitchFamily="18" charset="0"/>
                </a:rPr>
                <a:t>Biết được quan hệ và tính cách nhân vật qua lời đối đáp, biết cách hỏi trong những trường hợp tế nhị cần bày tỏ sự thông cảm.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55516" y="2393717"/>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9" name="Rounded Rectangle 8"/>
          <p:cNvSpPr/>
          <p:nvPr/>
        </p:nvSpPr>
        <p:spPr>
          <a:xfrm>
            <a:off x="3082108" y="456262"/>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558755" y="2163622"/>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15" name="TextBox 14"/>
          <p:cNvSpPr txBox="1"/>
          <p:nvPr/>
        </p:nvSpPr>
        <p:spPr>
          <a:xfrm>
            <a:off x="10558755" y="3625138"/>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2478314" y="2611425"/>
            <a:ext cx="6480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eaLnBrk="1" hangingPunct="1">
              <a:spcBef>
                <a:spcPct val="50000"/>
              </a:spcBef>
            </a:pPr>
            <a:endParaRPr lang="vi-VN" altLang="en-US">
              <a:latin typeface="Times New Roman" panose="02020603050405020304" pitchFamily="18" charset="0"/>
              <a:cs typeface="Times New Roman" panose="02020603050405020304" pitchFamily="18" charset="0"/>
            </a:endParaRPr>
          </a:p>
        </p:txBody>
      </p:sp>
      <p:sp>
        <p:nvSpPr>
          <p:cNvPr id="6" name="Text Box 7"/>
          <p:cNvSpPr txBox="1">
            <a:spLocks noChangeArrowheads="1"/>
          </p:cNvSpPr>
          <p:nvPr/>
        </p:nvSpPr>
        <p:spPr bwMode="auto">
          <a:xfrm>
            <a:off x="1063396" y="498463"/>
            <a:ext cx="1026930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en-US" altLang="en-US">
                <a:solidFill>
                  <a:schemeClr val="tx1"/>
                </a:solidFill>
                <a:latin typeface="Times New Roman" panose="02020603050405020304" pitchFamily="18" charset="0"/>
                <a:cs typeface="Times New Roman" panose="02020603050405020304" pitchFamily="18" charset="0"/>
              </a:rPr>
              <a:t>Bài 2: </a:t>
            </a:r>
            <a:r>
              <a:rPr lang="vi-VN" altLang="en-US">
                <a:solidFill>
                  <a:schemeClr val="tx1"/>
                </a:solidFill>
                <a:latin typeface="Times New Roman" panose="02020603050405020304" pitchFamily="18" charset="0"/>
                <a:cs typeface="Times New Roman" panose="02020603050405020304" pitchFamily="18" charset="0"/>
              </a:rPr>
              <a:t>So sánh các câu hỏi trong đoạn văn sau. Em thấy câu các bạn nhỏ hỏi cụ già có thích hợp hơn những câu hỏi khác không? Vì sao?</a:t>
            </a:r>
            <a:endParaRPr lang="vi-VN" altLang="en-US">
              <a:solidFill>
                <a:schemeClr val="tx1"/>
              </a:solidFill>
              <a:latin typeface="Times New Roman" panose="02020603050405020304" pitchFamily="18" charset="0"/>
              <a:cs typeface="Times New Roman" panose="02020603050405020304" pitchFamily="18" charset="0"/>
            </a:endParaRPr>
          </a:p>
        </p:txBody>
      </p:sp>
      <p:sp>
        <p:nvSpPr>
          <p:cNvPr id="12" name="Line 20"/>
          <p:cNvSpPr>
            <a:spLocks noChangeShapeType="1"/>
          </p:cNvSpPr>
          <p:nvPr/>
        </p:nvSpPr>
        <p:spPr bwMode="auto">
          <a:xfrm>
            <a:off x="2183950" y="943871"/>
            <a:ext cx="1281336"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a:lstStyle/>
          <a:p>
            <a:endParaRPr lang="en-US"/>
          </a:p>
        </p:txBody>
      </p:sp>
      <p:sp>
        <p:nvSpPr>
          <p:cNvPr id="13" name="Line 20"/>
          <p:cNvSpPr>
            <a:spLocks noChangeShapeType="1"/>
          </p:cNvSpPr>
          <p:nvPr/>
        </p:nvSpPr>
        <p:spPr bwMode="auto">
          <a:xfrm>
            <a:off x="4197237" y="943871"/>
            <a:ext cx="1100477"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a:lstStyle/>
          <a:p>
            <a:endParaRPr lang="en-US"/>
          </a:p>
        </p:txBody>
      </p:sp>
      <p:sp>
        <p:nvSpPr>
          <p:cNvPr id="16" name="Line 20"/>
          <p:cNvSpPr>
            <a:spLocks noChangeShapeType="1"/>
          </p:cNvSpPr>
          <p:nvPr/>
        </p:nvSpPr>
        <p:spPr bwMode="auto">
          <a:xfrm>
            <a:off x="7117217" y="943871"/>
            <a:ext cx="1315582"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a:lstStyle/>
          <a:p>
            <a:endParaRPr lang="en-US"/>
          </a:p>
        </p:txBody>
      </p:sp>
      <p:sp>
        <p:nvSpPr>
          <p:cNvPr id="17" name="Line 20"/>
          <p:cNvSpPr>
            <a:spLocks noChangeShapeType="1"/>
          </p:cNvSpPr>
          <p:nvPr/>
        </p:nvSpPr>
        <p:spPr bwMode="auto">
          <a:xfrm>
            <a:off x="1167950" y="1380887"/>
            <a:ext cx="1281336"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a:lstStyle/>
          <a:p>
            <a:endParaRPr lang="en-US"/>
          </a:p>
        </p:txBody>
      </p:sp>
      <p:sp>
        <p:nvSpPr>
          <p:cNvPr id="18" name="Line 20"/>
          <p:cNvSpPr>
            <a:spLocks noChangeShapeType="1"/>
          </p:cNvSpPr>
          <p:nvPr/>
        </p:nvSpPr>
        <p:spPr bwMode="auto">
          <a:xfrm>
            <a:off x="3120344" y="1384063"/>
            <a:ext cx="885599"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944330" y="1883458"/>
            <a:ext cx="10388375" cy="4555093"/>
          </a:xfrm>
          <a:prstGeom prst="rect">
            <a:avLst/>
          </a:prstGeom>
        </p:spPr>
        <p:txBody>
          <a:bodyPr wrap="square">
            <a:spAutoFit/>
          </a:bodyPr>
          <a:lstStyle/>
          <a:p>
            <a:pPr algn="just"/>
            <a:r>
              <a:rPr lang="en-US" altLang="en-US" sz="2800">
                <a:latin typeface="Times New Roman" panose="02020603050405020304" pitchFamily="18" charset="0"/>
                <a:cs typeface="Times New Roman" panose="02020603050405020304" pitchFamily="18" charset="0"/>
              </a:rPr>
              <a:t>    Sau một cuộc dạo chơi, đám trẻ ra về. Tiếng nói cười ríu rít. Bỗng các em dừng lại khi thấy một cụ già đang ngồi ở vệ cỏ ven đường. Trông cụ thật mệt mỏi, cặp mắt lộ rõ vẻ u sầu.</a:t>
            </a:r>
            <a:endParaRPr lang="en-US" altLang="en-US" sz="2800">
              <a:latin typeface="Times New Roman" panose="02020603050405020304" pitchFamily="18" charset="0"/>
              <a:cs typeface="Times New Roman" panose="02020603050405020304" pitchFamily="18" charset="0"/>
            </a:endParaRPr>
          </a:p>
          <a:p>
            <a:pPr algn="just"/>
            <a:r>
              <a:rPr lang="en-US" altLang="en-US" sz="2800">
                <a:latin typeface="Times New Roman" panose="02020603050405020304" pitchFamily="18" charset="0"/>
                <a:cs typeface="Times New Roman" panose="02020603050405020304" pitchFamily="18" charset="0"/>
              </a:rPr>
              <a:t>    - Chuyện gì xảy ra với ông cụ thế nhỉ? - Một em trai hỏi.</a:t>
            </a:r>
            <a:endParaRPr lang="en-US" altLang="en-US" sz="2800">
              <a:latin typeface="Times New Roman" panose="02020603050405020304" pitchFamily="18" charset="0"/>
              <a:cs typeface="Times New Roman" panose="02020603050405020304" pitchFamily="18" charset="0"/>
            </a:endParaRPr>
          </a:p>
          <a:p>
            <a:pPr algn="just"/>
            <a:r>
              <a:rPr lang="en-US" altLang="en-US" sz="2800">
                <a:latin typeface="Times New Roman" panose="02020603050405020304" pitchFamily="18" charset="0"/>
                <a:cs typeface="Times New Roman" panose="02020603050405020304" pitchFamily="18" charset="0"/>
              </a:rPr>
              <a:t>    Đám trẻ tiếp lời, bàn tán sôi nổi:</a:t>
            </a:r>
            <a:endParaRPr lang="en-US" altLang="en-US" sz="2800">
              <a:latin typeface="Times New Roman" panose="02020603050405020304" pitchFamily="18" charset="0"/>
              <a:cs typeface="Times New Roman" panose="02020603050405020304" pitchFamily="18" charset="0"/>
            </a:endParaRPr>
          </a:p>
          <a:p>
            <a:pPr algn="just"/>
            <a:r>
              <a:rPr lang="en-US" altLang="en-US" sz="2800">
                <a:latin typeface="Times New Roman" panose="02020603050405020304" pitchFamily="18" charset="0"/>
                <a:cs typeface="Times New Roman" panose="02020603050405020304" pitchFamily="18" charset="0"/>
              </a:rPr>
              <a:t>    - Chắc là cụ bị ốm?</a:t>
            </a:r>
            <a:endParaRPr lang="en-US" altLang="en-US" sz="2800">
              <a:latin typeface="Times New Roman" panose="02020603050405020304" pitchFamily="18" charset="0"/>
              <a:cs typeface="Times New Roman" panose="02020603050405020304" pitchFamily="18" charset="0"/>
            </a:endParaRPr>
          </a:p>
          <a:p>
            <a:pPr algn="just"/>
            <a:r>
              <a:rPr lang="en-US" altLang="en-US" sz="2800">
                <a:latin typeface="Times New Roman" panose="02020603050405020304" pitchFamily="18" charset="0"/>
                <a:cs typeface="Times New Roman" panose="02020603050405020304" pitchFamily="18" charset="0"/>
              </a:rPr>
              <a:t>    - Hay cụ đánh mất cái gì?</a:t>
            </a:r>
            <a:endParaRPr lang="en-US" altLang="en-US" sz="2800">
              <a:latin typeface="Times New Roman" panose="02020603050405020304" pitchFamily="18" charset="0"/>
              <a:cs typeface="Times New Roman" panose="02020603050405020304" pitchFamily="18" charset="0"/>
            </a:endParaRPr>
          </a:p>
          <a:p>
            <a:pPr algn="just"/>
            <a:r>
              <a:rPr lang="en-US" altLang="en-US" sz="2800">
                <a:latin typeface="Times New Roman" panose="02020603050405020304" pitchFamily="18" charset="0"/>
                <a:cs typeface="Times New Roman" panose="02020603050405020304" pitchFamily="18" charset="0"/>
              </a:rPr>
              <a:t>    - Chúng mình thử hỏi xem đi!</a:t>
            </a:r>
            <a:endParaRPr lang="en-US" altLang="en-US" sz="2800">
              <a:latin typeface="Times New Roman" panose="02020603050405020304" pitchFamily="18" charset="0"/>
              <a:cs typeface="Times New Roman" panose="02020603050405020304" pitchFamily="18" charset="0"/>
            </a:endParaRPr>
          </a:p>
          <a:p>
            <a:pPr algn="just"/>
            <a:r>
              <a:rPr lang="en-US" altLang="en-US" sz="2800">
                <a:latin typeface="Times New Roman" panose="02020603050405020304" pitchFamily="18" charset="0"/>
                <a:cs typeface="Times New Roman" panose="02020603050405020304" pitchFamily="18" charset="0"/>
              </a:rPr>
              <a:t>    Các em tới chỗ ông cụ, lễ phép hỏi:</a:t>
            </a:r>
            <a:endParaRPr lang="en-US" altLang="en-US" sz="2800">
              <a:latin typeface="Times New Roman" panose="02020603050405020304" pitchFamily="18" charset="0"/>
              <a:cs typeface="Times New Roman" panose="02020603050405020304" pitchFamily="18" charset="0"/>
            </a:endParaRPr>
          </a:p>
          <a:p>
            <a:pPr algn="just"/>
            <a:r>
              <a:rPr lang="en-US" altLang="en-US" sz="2800">
                <a:latin typeface="Times New Roman" panose="02020603050405020304" pitchFamily="18" charset="0"/>
                <a:cs typeface="Times New Roman" panose="02020603050405020304" pitchFamily="18" charset="0"/>
              </a:rPr>
              <a:t>    - Thưa cụ, chúng cháu có thể giúp gì cụ không ạ?</a:t>
            </a:r>
            <a:endParaRPr lang="en-US" altLang="en-US" sz="2800">
              <a:latin typeface="Times New Roman" panose="02020603050405020304" pitchFamily="18" charset="0"/>
              <a:cs typeface="Times New Roman" panose="02020603050405020304" pitchFamily="18" charset="0"/>
            </a:endParaRPr>
          </a:p>
        </p:txBody>
      </p:sp>
      <p:sp>
        <p:nvSpPr>
          <p:cNvPr id="10" name="Line 20"/>
          <p:cNvSpPr>
            <a:spLocks noChangeShapeType="1"/>
          </p:cNvSpPr>
          <p:nvPr/>
        </p:nvSpPr>
        <p:spPr bwMode="auto">
          <a:xfrm>
            <a:off x="4644344" y="1380887"/>
            <a:ext cx="2191885"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7" grpId="0" animBg="1"/>
      <p:bldP spid="18"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2478314" y="2611425"/>
            <a:ext cx="6480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eaLnBrk="1" hangingPunct="1">
              <a:spcBef>
                <a:spcPct val="50000"/>
              </a:spcBef>
            </a:pPr>
            <a:endParaRPr lang="vi-VN" altLang="en-US">
              <a:latin typeface="Times New Roman" panose="02020603050405020304" pitchFamily="18" charset="0"/>
              <a:cs typeface="Times New Roman" panose="02020603050405020304" pitchFamily="18" charset="0"/>
            </a:endParaRPr>
          </a:p>
        </p:txBody>
      </p:sp>
      <p:sp>
        <p:nvSpPr>
          <p:cNvPr id="6" name="Text Box 7"/>
          <p:cNvSpPr txBox="1">
            <a:spLocks noChangeArrowheads="1"/>
          </p:cNvSpPr>
          <p:nvPr/>
        </p:nvSpPr>
        <p:spPr bwMode="auto">
          <a:xfrm>
            <a:off x="1063396" y="498463"/>
            <a:ext cx="1026930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en-US" altLang="en-US">
                <a:solidFill>
                  <a:schemeClr val="tx1"/>
                </a:solidFill>
                <a:latin typeface="Times New Roman" panose="02020603050405020304" pitchFamily="18" charset="0"/>
                <a:cs typeface="Times New Roman" panose="02020603050405020304" pitchFamily="18" charset="0"/>
              </a:rPr>
              <a:t>Bài 2: </a:t>
            </a:r>
            <a:r>
              <a:rPr lang="vi-VN" altLang="en-US">
                <a:solidFill>
                  <a:schemeClr val="tx1"/>
                </a:solidFill>
                <a:latin typeface="Times New Roman" panose="02020603050405020304" pitchFamily="18" charset="0"/>
                <a:cs typeface="Times New Roman" panose="02020603050405020304" pitchFamily="18" charset="0"/>
              </a:rPr>
              <a:t>So sánh các câu hỏi trong đoạn văn sau. Em thấy câu các bạn nhỏ hỏi cụ già có thích hợp hơn những câu hỏi khác không? Vì sao?</a:t>
            </a:r>
            <a:endParaRPr lang="vi-VN" altLang="en-US">
              <a:solidFill>
                <a:schemeClr val="tx1"/>
              </a:solidFill>
              <a:latin typeface="Times New Roman" panose="02020603050405020304" pitchFamily="18" charset="0"/>
              <a:cs typeface="Times New Roman" panose="02020603050405020304" pitchFamily="18" charset="0"/>
            </a:endParaRPr>
          </a:p>
        </p:txBody>
      </p:sp>
      <p:sp>
        <p:nvSpPr>
          <p:cNvPr id="12" name="Line 20"/>
          <p:cNvSpPr>
            <a:spLocks noChangeShapeType="1"/>
          </p:cNvSpPr>
          <p:nvPr/>
        </p:nvSpPr>
        <p:spPr bwMode="auto">
          <a:xfrm>
            <a:off x="2183950" y="943871"/>
            <a:ext cx="1281336"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a:lstStyle/>
          <a:p>
            <a:endParaRPr lang="en-US"/>
          </a:p>
        </p:txBody>
      </p:sp>
      <p:sp>
        <p:nvSpPr>
          <p:cNvPr id="13" name="Line 20"/>
          <p:cNvSpPr>
            <a:spLocks noChangeShapeType="1"/>
          </p:cNvSpPr>
          <p:nvPr/>
        </p:nvSpPr>
        <p:spPr bwMode="auto">
          <a:xfrm>
            <a:off x="4197237" y="943871"/>
            <a:ext cx="1100477"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a:lstStyle/>
          <a:p>
            <a:endParaRPr lang="en-US"/>
          </a:p>
        </p:txBody>
      </p:sp>
      <p:sp>
        <p:nvSpPr>
          <p:cNvPr id="16" name="Line 20"/>
          <p:cNvSpPr>
            <a:spLocks noChangeShapeType="1"/>
          </p:cNvSpPr>
          <p:nvPr/>
        </p:nvSpPr>
        <p:spPr bwMode="auto">
          <a:xfrm>
            <a:off x="7117217" y="943871"/>
            <a:ext cx="1315582"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a:lstStyle/>
          <a:p>
            <a:endParaRPr lang="en-US"/>
          </a:p>
        </p:txBody>
      </p:sp>
      <p:sp>
        <p:nvSpPr>
          <p:cNvPr id="17" name="Line 20"/>
          <p:cNvSpPr>
            <a:spLocks noChangeShapeType="1"/>
          </p:cNvSpPr>
          <p:nvPr/>
        </p:nvSpPr>
        <p:spPr bwMode="auto">
          <a:xfrm>
            <a:off x="1167950" y="1380887"/>
            <a:ext cx="1281336"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a:lstStyle/>
          <a:p>
            <a:endParaRPr lang="en-US"/>
          </a:p>
        </p:txBody>
      </p:sp>
      <p:sp>
        <p:nvSpPr>
          <p:cNvPr id="18" name="Line 20"/>
          <p:cNvSpPr>
            <a:spLocks noChangeShapeType="1"/>
          </p:cNvSpPr>
          <p:nvPr/>
        </p:nvSpPr>
        <p:spPr bwMode="auto">
          <a:xfrm>
            <a:off x="3120344" y="1384063"/>
            <a:ext cx="885599"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944330" y="1883458"/>
            <a:ext cx="10388375" cy="4555093"/>
          </a:xfrm>
          <a:prstGeom prst="rect">
            <a:avLst/>
          </a:prstGeom>
        </p:spPr>
        <p:txBody>
          <a:bodyPr wrap="square">
            <a:spAutoFit/>
          </a:bodyPr>
          <a:lstStyle/>
          <a:p>
            <a:pPr algn="just"/>
            <a:r>
              <a:rPr lang="en-US" altLang="en-US" sz="2800">
                <a:latin typeface="Times New Roman" panose="02020603050405020304" pitchFamily="18" charset="0"/>
                <a:cs typeface="Times New Roman" panose="02020603050405020304" pitchFamily="18" charset="0"/>
              </a:rPr>
              <a:t>    Sau một cuộc dạo chơi, đám trẻ ra về. Tiếng nói cười ríu rít. Bỗng các em dừng lại khi thấy một cụ già đang ngồi ở vệ cỏ ven đường. Trông cụ thật mệt mỏi, cặp mắt lộ rõ vẻ u sầu.</a:t>
            </a:r>
            <a:endParaRPr lang="en-US" altLang="en-US" sz="2800">
              <a:latin typeface="Times New Roman" panose="02020603050405020304" pitchFamily="18" charset="0"/>
              <a:cs typeface="Times New Roman" panose="02020603050405020304" pitchFamily="18" charset="0"/>
            </a:endParaRPr>
          </a:p>
          <a:p>
            <a:pPr algn="just"/>
            <a:r>
              <a:rPr lang="en-US" altLang="en-US" sz="2800" b="1">
                <a:solidFill>
                  <a:srgbClr val="FF0000"/>
                </a:solidFill>
                <a:latin typeface="Times New Roman" panose="02020603050405020304" pitchFamily="18" charset="0"/>
                <a:cs typeface="Times New Roman" panose="02020603050405020304" pitchFamily="18" charset="0"/>
              </a:rPr>
              <a:t>    - Chuyện gì xảy ra với ông cụ thế nhỉ? </a:t>
            </a:r>
            <a:r>
              <a:rPr lang="en-US" altLang="en-US" sz="2800">
                <a:latin typeface="Times New Roman" panose="02020603050405020304" pitchFamily="18" charset="0"/>
                <a:cs typeface="Times New Roman" panose="02020603050405020304" pitchFamily="18" charset="0"/>
              </a:rPr>
              <a:t>- Một em trai hỏi.</a:t>
            </a:r>
            <a:endParaRPr lang="en-US" altLang="en-US" sz="2800">
              <a:latin typeface="Times New Roman" panose="02020603050405020304" pitchFamily="18" charset="0"/>
              <a:cs typeface="Times New Roman" panose="02020603050405020304" pitchFamily="18" charset="0"/>
            </a:endParaRPr>
          </a:p>
          <a:p>
            <a:pPr algn="just"/>
            <a:r>
              <a:rPr lang="en-US" altLang="en-US" sz="2800">
                <a:latin typeface="Times New Roman" panose="02020603050405020304" pitchFamily="18" charset="0"/>
                <a:cs typeface="Times New Roman" panose="02020603050405020304" pitchFamily="18" charset="0"/>
              </a:rPr>
              <a:t>    Đám trẻ tiếp lời, bàn tán sôi nổi:</a:t>
            </a:r>
            <a:endParaRPr lang="en-US" altLang="en-US" sz="2800">
              <a:latin typeface="Times New Roman" panose="02020603050405020304" pitchFamily="18" charset="0"/>
              <a:cs typeface="Times New Roman" panose="02020603050405020304" pitchFamily="18" charset="0"/>
            </a:endParaRPr>
          </a:p>
          <a:p>
            <a:pPr algn="just"/>
            <a:r>
              <a:rPr lang="en-US" altLang="en-US" sz="2800">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 Chắc là cụ bị ốm?</a:t>
            </a:r>
            <a:endParaRPr lang="en-US" altLang="en-US" sz="2800" b="1">
              <a:solidFill>
                <a:srgbClr val="FF0000"/>
              </a:solidFill>
              <a:latin typeface="Times New Roman" panose="02020603050405020304" pitchFamily="18" charset="0"/>
              <a:cs typeface="Times New Roman" panose="02020603050405020304" pitchFamily="18" charset="0"/>
            </a:endParaRPr>
          </a:p>
          <a:p>
            <a:pPr algn="just"/>
            <a:r>
              <a:rPr lang="en-US" altLang="en-US" sz="2800" b="1">
                <a:solidFill>
                  <a:srgbClr val="FF0000"/>
                </a:solidFill>
                <a:latin typeface="Times New Roman" panose="02020603050405020304" pitchFamily="18" charset="0"/>
                <a:cs typeface="Times New Roman" panose="02020603050405020304" pitchFamily="18" charset="0"/>
              </a:rPr>
              <a:t>    - Hay cụ đánh mất cái gì?</a:t>
            </a:r>
            <a:endParaRPr lang="en-US" altLang="en-US" sz="2800" b="1">
              <a:solidFill>
                <a:srgbClr val="FF0000"/>
              </a:solidFill>
              <a:latin typeface="Times New Roman" panose="02020603050405020304" pitchFamily="18" charset="0"/>
              <a:cs typeface="Times New Roman" panose="02020603050405020304" pitchFamily="18" charset="0"/>
            </a:endParaRPr>
          </a:p>
          <a:p>
            <a:pPr algn="just"/>
            <a:r>
              <a:rPr lang="en-US" altLang="en-US" sz="2800">
                <a:latin typeface="Times New Roman" panose="02020603050405020304" pitchFamily="18" charset="0"/>
                <a:cs typeface="Times New Roman" panose="02020603050405020304" pitchFamily="18" charset="0"/>
              </a:rPr>
              <a:t>    - Chúng mình thử hỏi xem đi!</a:t>
            </a:r>
            <a:endParaRPr lang="en-US" altLang="en-US" sz="2800">
              <a:latin typeface="Times New Roman" panose="02020603050405020304" pitchFamily="18" charset="0"/>
              <a:cs typeface="Times New Roman" panose="02020603050405020304" pitchFamily="18" charset="0"/>
            </a:endParaRPr>
          </a:p>
          <a:p>
            <a:pPr algn="just"/>
            <a:r>
              <a:rPr lang="en-US" altLang="en-US" sz="2800">
                <a:latin typeface="Times New Roman" panose="02020603050405020304" pitchFamily="18" charset="0"/>
                <a:cs typeface="Times New Roman" panose="02020603050405020304" pitchFamily="18" charset="0"/>
              </a:rPr>
              <a:t>    Các em tới chỗ ông cụ, lễ phép hỏi:</a:t>
            </a:r>
            <a:endParaRPr lang="en-US" altLang="en-US" sz="2800">
              <a:latin typeface="Times New Roman" panose="02020603050405020304" pitchFamily="18" charset="0"/>
              <a:cs typeface="Times New Roman" panose="02020603050405020304" pitchFamily="18" charset="0"/>
            </a:endParaRPr>
          </a:p>
          <a:p>
            <a:pPr algn="just"/>
            <a:r>
              <a:rPr lang="en-US" altLang="en-US" sz="2800" b="1">
                <a:solidFill>
                  <a:srgbClr val="FF0000"/>
                </a:solidFill>
                <a:latin typeface="Times New Roman" panose="02020603050405020304" pitchFamily="18" charset="0"/>
                <a:cs typeface="Times New Roman" panose="02020603050405020304" pitchFamily="18" charset="0"/>
              </a:rPr>
              <a:t>    </a:t>
            </a:r>
            <a:r>
              <a:rPr lang="en-US" altLang="en-US" sz="2800" b="1">
                <a:solidFill>
                  <a:srgbClr val="00B050"/>
                </a:solidFill>
                <a:latin typeface="Times New Roman" panose="02020603050405020304" pitchFamily="18" charset="0"/>
                <a:cs typeface="Times New Roman" panose="02020603050405020304" pitchFamily="18" charset="0"/>
              </a:rPr>
              <a:t>- Thưa cụ, chúng cháu có thể giúp gì cụ không ạ?</a:t>
            </a:r>
            <a:endParaRPr lang="en-US" altLang="en-US" sz="2800" b="1">
              <a:solidFill>
                <a:srgbClr val="00B050"/>
              </a:solidFill>
              <a:latin typeface="Times New Roman" panose="02020603050405020304" pitchFamily="18" charset="0"/>
              <a:cs typeface="Times New Roman" panose="02020603050405020304" pitchFamily="18" charset="0"/>
            </a:endParaRPr>
          </a:p>
        </p:txBody>
      </p:sp>
      <p:sp>
        <p:nvSpPr>
          <p:cNvPr id="10" name="Line 20"/>
          <p:cNvSpPr>
            <a:spLocks noChangeShapeType="1"/>
          </p:cNvSpPr>
          <p:nvPr/>
        </p:nvSpPr>
        <p:spPr bwMode="auto">
          <a:xfrm>
            <a:off x="4644344" y="1380887"/>
            <a:ext cx="2191885"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1" name="Rectangle 1"/>
          <p:cNvSpPr>
            <a:spLocks noChangeArrowheads="1"/>
          </p:cNvSpPr>
          <p:nvPr/>
        </p:nvSpPr>
        <p:spPr bwMode="auto">
          <a:xfrm>
            <a:off x="1672318" y="1374776"/>
            <a:ext cx="7677150" cy="584775"/>
          </a:xfrm>
          <a:prstGeom prst="rect">
            <a:avLst/>
          </a:prstGeom>
          <a:noFill/>
          <a:ln>
            <a:noFill/>
          </a:ln>
        </p:spPr>
        <p:txBody>
          <a:bodyPr>
            <a:spAutoFit/>
          </a:bodyPr>
          <a:lstStyle/>
          <a:p>
            <a:pPr>
              <a:defRPr/>
            </a:pP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hỏi</a:t>
            </a:r>
            <a:r>
              <a:rPr lang="en-US" sz="3200" b="1">
                <a:latin typeface="Times New Roman" panose="02020603050405020304" pitchFamily="18" charset="0"/>
                <a:cs typeface="Times New Roman" panose="02020603050405020304" pitchFamily="18" charset="0"/>
              </a:rPr>
              <a:t> nào các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nhỏ</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b="1" dirty="0">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cụ</a:t>
            </a:r>
            <a:r>
              <a:rPr lang="en-US" sz="3200" b="1">
                <a:latin typeface="Times New Roman" panose="02020603050405020304" pitchFamily="18" charset="0"/>
                <a:cs typeface="Times New Roman" panose="02020603050405020304" pitchFamily="18" charset="0"/>
              </a:rPr>
              <a:t> già?</a:t>
            </a:r>
            <a:endParaRPr lang="en-US" sz="3200" b="1" dirty="0">
              <a:latin typeface="Times New Roman" panose="02020603050405020304" pitchFamily="18" charset="0"/>
              <a:cs typeface="Times New Roman" panose="02020603050405020304" pitchFamily="18" charset="0"/>
            </a:endParaRPr>
          </a:p>
        </p:txBody>
      </p:sp>
      <p:sp>
        <p:nvSpPr>
          <p:cNvPr id="14" name="Rectangle 4"/>
          <p:cNvSpPr>
            <a:spLocks noChangeArrowheads="1"/>
          </p:cNvSpPr>
          <p:nvPr/>
        </p:nvSpPr>
        <p:spPr bwMode="auto">
          <a:xfrm>
            <a:off x="1672318" y="2781414"/>
            <a:ext cx="8826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eaLnBrk="1" hangingPunct="1"/>
            <a:r>
              <a:rPr lang="en-US" altLang="en-US" sz="3200">
                <a:solidFill>
                  <a:schemeClr val="tx1"/>
                </a:solidFill>
                <a:latin typeface="Times New Roman" panose="02020603050405020304" pitchFamily="18" charset="0"/>
                <a:cs typeface="Times New Roman" panose="02020603050405020304" pitchFamily="18" charset="0"/>
              </a:rPr>
              <a:t>Câu hỏi nào các bạn nhỏ tự hỏi nhau?</a:t>
            </a:r>
            <a:endParaRPr lang="en-US" altLang="en-US" sz="320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2079625" y="3424321"/>
            <a:ext cx="8011886" cy="1569660"/>
          </a:xfrm>
          <a:prstGeom prst="rect">
            <a:avLst/>
          </a:prstGeom>
        </p:spPr>
        <p:txBody>
          <a:bodyPr wrap="square">
            <a:spAutoFit/>
          </a:bodyPr>
          <a:lstStyle/>
          <a:p>
            <a:pPr marL="285750" indent="-285750" algn="just">
              <a:buFontTx/>
              <a:buChar char="-"/>
            </a:pPr>
            <a:r>
              <a:rPr lang="en-US" altLang="en-US" sz="3200" b="1" dirty="0" err="1">
                <a:solidFill>
                  <a:srgbClr val="FF0000"/>
                </a:solidFill>
                <a:latin typeface="Times New Roman" panose="02020603050405020304" pitchFamily="18" charset="0"/>
                <a:cs typeface="Times New Roman" panose="02020603050405020304" pitchFamily="18" charset="0"/>
              </a:rPr>
              <a:t>Chuyện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gì</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xảy</a:t>
            </a:r>
            <a:r>
              <a:rPr lang="en-US" altLang="en-US" sz="3200" b="1" dirty="0">
                <a:solidFill>
                  <a:srgbClr val="FF0000"/>
                </a:solidFill>
                <a:latin typeface="Times New Roman" panose="02020603050405020304" pitchFamily="18" charset="0"/>
                <a:cs typeface="Times New Roman" panose="02020603050405020304" pitchFamily="18" charset="0"/>
              </a:rPr>
              <a:t> ra </a:t>
            </a:r>
            <a:r>
              <a:rPr lang="en-US" altLang="en-US" sz="3200" b="1" dirty="0" err="1">
                <a:solidFill>
                  <a:srgbClr val="FF0000"/>
                </a:solidFill>
                <a:latin typeface="Times New Roman" panose="02020603050405020304" pitchFamily="18" charset="0"/>
                <a:cs typeface="Times New Roman" panose="02020603050405020304" pitchFamily="18" charset="0"/>
              </a:rPr>
              <a:t>với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ông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cụ</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thế</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nhỉ</a:t>
            </a:r>
            <a:r>
              <a:rPr lang="en-US" altLang="en-US" sz="3200" b="1" dirty="0">
                <a:solidFill>
                  <a:srgbClr val="FF0000"/>
                </a:solidFill>
                <a:latin typeface="Times New Roman" panose="02020603050405020304" pitchFamily="18" charset="0"/>
                <a:cs typeface="Times New Roman" panose="02020603050405020304" pitchFamily="18" charset="0"/>
              </a:rPr>
              <a:t>? </a:t>
            </a:r>
            <a:endParaRPr lang="en-US" altLang="en-US" sz="3200" b="1" dirty="0">
              <a:solidFill>
                <a:srgbClr val="FF0000"/>
              </a:solidFill>
              <a:latin typeface="Times New Roman" panose="02020603050405020304" pitchFamily="18" charset="0"/>
              <a:cs typeface="Times New Roman" panose="02020603050405020304" pitchFamily="18" charset="0"/>
            </a:endParaRPr>
          </a:p>
          <a:p>
            <a:pPr marL="285750" indent="-285750" algn="just">
              <a:buFontTx/>
              <a:buChar char="-"/>
            </a:pPr>
            <a:r>
              <a:rPr lang="en-US" altLang="en-US" sz="3200" b="1" dirty="0" err="1">
                <a:solidFill>
                  <a:srgbClr val="FF0000"/>
                </a:solidFill>
                <a:latin typeface="Times New Roman" panose="02020603050405020304" pitchFamily="18" charset="0"/>
                <a:cs typeface="Times New Roman" panose="02020603050405020304" pitchFamily="18" charset="0"/>
              </a:rPr>
              <a:t>Chắc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cụ</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bị</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ốm</a:t>
            </a:r>
            <a:r>
              <a:rPr lang="en-US" altLang="en-US" sz="3200" b="1" dirty="0">
                <a:solidFill>
                  <a:srgbClr val="FF0000"/>
                </a:solidFill>
                <a:latin typeface="Times New Roman" panose="02020603050405020304" pitchFamily="18" charset="0"/>
                <a:cs typeface="Times New Roman" panose="02020603050405020304" pitchFamily="18" charset="0"/>
              </a:rPr>
              <a:t>?</a:t>
            </a:r>
            <a:endParaRPr lang="en-US" altLang="en-US" sz="3200" b="1" dirty="0">
              <a:solidFill>
                <a:srgbClr val="FF0000"/>
              </a:solidFill>
              <a:latin typeface="Times New Roman" panose="02020603050405020304" pitchFamily="18" charset="0"/>
              <a:cs typeface="Times New Roman" panose="02020603050405020304" pitchFamily="18" charset="0"/>
            </a:endParaRPr>
          </a:p>
          <a:p>
            <a:pPr marL="285750" indent="-285750" algn="just">
              <a:buFontTx/>
              <a:buChar char="-"/>
            </a:pPr>
            <a:r>
              <a:rPr lang="en-US" altLang="en-US" sz="3200" b="1" dirty="0">
                <a:solidFill>
                  <a:srgbClr val="FF0000"/>
                </a:solidFill>
                <a:latin typeface="Times New Roman" panose="02020603050405020304" pitchFamily="18" charset="0"/>
                <a:cs typeface="Times New Roman" panose="02020603050405020304" pitchFamily="18" charset="0"/>
              </a:rPr>
              <a:t>Hay </a:t>
            </a:r>
            <a:r>
              <a:rPr lang="en-US" altLang="en-US" sz="3200" b="1" dirty="0" err="1">
                <a:solidFill>
                  <a:srgbClr val="FF0000"/>
                </a:solidFill>
                <a:latin typeface="Times New Roman" panose="02020603050405020304" pitchFamily="18" charset="0"/>
                <a:cs typeface="Times New Roman" panose="02020603050405020304" pitchFamily="18" charset="0"/>
              </a:rPr>
              <a:t>cụ</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đánh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mất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cái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gì</a:t>
            </a:r>
            <a:r>
              <a:rPr lang="en-US" altLang="en-US" sz="3200" b="1" dirty="0">
                <a:solidFill>
                  <a:srgbClr val="FF0000"/>
                </a:solidFill>
                <a:latin typeface="Times New Roman" panose="02020603050405020304" pitchFamily="18" charset="0"/>
                <a:cs typeface="Times New Roman" panose="02020603050405020304" pitchFamily="18" charset="0"/>
              </a:rPr>
              <a:t>?</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2079624" y="2017683"/>
            <a:ext cx="9793061" cy="584775"/>
          </a:xfrm>
          <a:prstGeom prst="rect">
            <a:avLst/>
          </a:prstGeom>
        </p:spPr>
        <p:txBody>
          <a:bodyPr wrap="square">
            <a:spAutoFit/>
          </a:bodyPr>
          <a:lstStyle/>
          <a:p>
            <a:pPr algn="just"/>
            <a:r>
              <a:rPr lang="en-US" altLang="en-US" sz="3200" b="1">
                <a:solidFill>
                  <a:srgbClr val="00B050"/>
                </a:solidFill>
                <a:latin typeface="Times New Roman" panose="02020603050405020304" pitchFamily="18" charset="0"/>
                <a:cs typeface="Times New Roman" panose="02020603050405020304" pitchFamily="18" charset="0"/>
              </a:rPr>
              <a:t>- Thưa cụ, chúng cháu có thể giúp gì cụ không ạ?</a:t>
            </a:r>
            <a:endParaRPr lang="en-US" altLang="en-US"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1169035" y="1196340"/>
            <a:ext cx="993203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en-US" altLang="en-US" sz="3200">
                <a:latin typeface="Times New Roman" panose="02020603050405020304" pitchFamily="18" charset="0"/>
                <a:cs typeface="Times New Roman" panose="02020603050405020304" pitchFamily="18" charset="0"/>
              </a:rPr>
              <a:t>Em thấy câu các bạn nhỏ hỏi cụ già có thích hợp hơn những câu hỏi </a:t>
            </a:r>
            <a:r>
              <a:rPr lang="vi-VN" altLang="en-US" sz="3200">
                <a:latin typeface="Times New Roman" panose="02020603050405020304" pitchFamily="18" charset="0"/>
                <a:cs typeface="Times New Roman" panose="02020603050405020304" pitchFamily="18" charset="0"/>
              </a:rPr>
              <a:t>mà các bạn nhỏ hỏi nhau</a:t>
            </a:r>
            <a:r>
              <a:rPr lang="en-US" altLang="en-US" sz="3200">
                <a:latin typeface="Times New Roman" panose="02020603050405020304" pitchFamily="18" charset="0"/>
                <a:cs typeface="Times New Roman" panose="02020603050405020304" pitchFamily="18" charset="0"/>
              </a:rPr>
              <a:t> không? Vì sao?</a:t>
            </a:r>
            <a:endParaRPr lang="en-US" altLang="en-US" sz="3200">
              <a:latin typeface="Times New Roman" panose="02020603050405020304" pitchFamily="18" charset="0"/>
              <a:cs typeface="Times New Roman" panose="02020603050405020304" pitchFamily="18" charset="0"/>
            </a:endParaRPr>
          </a:p>
        </p:txBody>
      </p:sp>
      <p:sp>
        <p:nvSpPr>
          <p:cNvPr id="7" name="Text Box 7"/>
          <p:cNvSpPr txBox="1">
            <a:spLocks noChangeArrowheads="1"/>
          </p:cNvSpPr>
          <p:nvPr/>
        </p:nvSpPr>
        <p:spPr bwMode="auto">
          <a:xfrm>
            <a:off x="1472292" y="2517366"/>
            <a:ext cx="9325201" cy="584775"/>
          </a:xfrm>
          <a:prstGeom prst="rect">
            <a:avLst/>
          </a:prstGeom>
          <a:noFill/>
          <a:ln w="9525">
            <a:solidFill>
              <a:schemeClr val="accent2"/>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indent="361950"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r>
              <a:rPr lang="en-US" altLang="en-US" sz="3200">
                <a:solidFill>
                  <a:srgbClr val="CC0000"/>
                </a:solidFill>
                <a:latin typeface="Times New Roman" panose="02020603050405020304" pitchFamily="18" charset="0"/>
                <a:cs typeface="Times New Roman" panose="02020603050405020304" pitchFamily="18" charset="0"/>
              </a:rPr>
              <a:t>– Thưa cụ, chúng cháu có thể giúp gì cụ không ạ?</a:t>
            </a:r>
            <a:endParaRPr lang="en-US" altLang="en-US" sz="3200">
              <a:solidFill>
                <a:srgbClr val="CC0000"/>
              </a:solidFill>
              <a:latin typeface="Times New Roman" panose="02020603050405020304" pitchFamily="18" charset="0"/>
              <a:cs typeface="Times New Roman" panose="02020603050405020304" pitchFamily="18" charset="0"/>
            </a:endParaRPr>
          </a:p>
        </p:txBody>
      </p:sp>
      <p:sp>
        <p:nvSpPr>
          <p:cNvPr id="8" name="Text Box 7"/>
          <p:cNvSpPr txBox="1">
            <a:spLocks noChangeArrowheads="1"/>
          </p:cNvSpPr>
          <p:nvPr/>
        </p:nvSpPr>
        <p:spPr bwMode="auto">
          <a:xfrm>
            <a:off x="1472291" y="3484109"/>
            <a:ext cx="9325201" cy="1077218"/>
          </a:xfrm>
          <a:prstGeom prst="rect">
            <a:avLst/>
          </a:prstGeom>
          <a:noFill/>
          <a:ln w="9525">
            <a:solidFill>
              <a:schemeClr val="accent2"/>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indent="361950"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r>
              <a:rPr lang="en-US" altLang="en-US" sz="3200">
                <a:solidFill>
                  <a:schemeClr val="tx1"/>
                </a:solidFill>
                <a:latin typeface="Times New Roman" panose="02020603050405020304" pitchFamily="18" charset="0"/>
                <a:cs typeface="Times New Roman" panose="02020603050405020304" pitchFamily="18" charset="0"/>
              </a:rPr>
              <a:t>Câu hỏi này phù hợp hơn. Vì thể hiện sự tế nhị, cảm thông, sẵn lòng giúp đỡ cụ già của các bạn nhỏ.</a:t>
            </a:r>
            <a:endParaRPr lang="en-US" altLang="en-US" sz="3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177290" y="508000"/>
            <a:ext cx="1013777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en-US" altLang="en-US" dirty="0" err="1">
                <a:solidFill>
                  <a:srgbClr val="FF0000"/>
                </a:solidFill>
                <a:latin typeface="Times New Roman" panose="02020603050405020304" pitchFamily="18" charset="0"/>
                <a:cs typeface="Times New Roman" panose="02020603050405020304" pitchFamily="18" charset="0"/>
              </a:rPr>
              <a:t>Nếu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chuyển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những</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câu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hỏi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mà</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các</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bạn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tự</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hỏi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nhau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để</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hỏi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cụ</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già</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thì</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hỏi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thế</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nào</a:t>
            </a:r>
            <a:r>
              <a:rPr lang="en-US" altLang="en-US" dirty="0">
                <a:solidFill>
                  <a:srgbClr val="FF0000"/>
                </a:solidFill>
                <a:latin typeface="Times New Roman" panose="02020603050405020304" pitchFamily="18" charset="0"/>
                <a:cs typeface="Times New Roman" panose="02020603050405020304" pitchFamily="18" charset="0"/>
              </a:rPr>
              <a:t>?</a:t>
            </a:r>
            <a:endParaRPr lang="en-US" altLang="en-US" dirty="0">
              <a:solidFill>
                <a:srgbClr val="FF0000"/>
              </a:solidFill>
              <a:latin typeface="Times New Roman" panose="02020603050405020304" pitchFamily="18" charset="0"/>
              <a:cs typeface="Times New Roman" panose="02020603050405020304" pitchFamily="18" charset="0"/>
            </a:endParaRPr>
          </a:p>
        </p:txBody>
      </p:sp>
      <p:sp>
        <p:nvSpPr>
          <p:cNvPr id="7" name="Text Box 7"/>
          <p:cNvSpPr txBox="1">
            <a:spLocks noChangeArrowheads="1"/>
          </p:cNvSpPr>
          <p:nvPr/>
        </p:nvSpPr>
        <p:spPr bwMode="auto">
          <a:xfrm>
            <a:off x="1068681" y="4080666"/>
            <a:ext cx="9076758"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marL="457200" indent="-457200" algn="just" eaLnBrk="1" hangingPunct="1">
              <a:spcBef>
                <a:spcPct val="50000"/>
              </a:spcBef>
              <a:buFontTx/>
              <a:buChar char="-"/>
            </a:pPr>
            <a:r>
              <a:rPr lang="vi-VN" altLang="en-US" b="0" dirty="0">
                <a:solidFill>
                  <a:srgbClr val="FF0000"/>
                </a:solidFill>
                <a:latin typeface="Times New Roman" panose="02020603050405020304" pitchFamily="18" charset="0"/>
                <a:cs typeface="Times New Roman" panose="02020603050405020304" pitchFamily="18" charset="0"/>
              </a:rPr>
              <a:t>Thưa cụ, có phải cụ đánh mất cái gì không ạ?</a:t>
            </a:r>
            <a:endParaRPr lang="vi-VN" altLang="en-US" b="0" dirty="0">
              <a:solidFill>
                <a:srgbClr val="FF0000"/>
              </a:solidFill>
              <a:latin typeface="Times New Roman" panose="02020603050405020304" pitchFamily="18" charset="0"/>
              <a:cs typeface="Times New Roman" panose="02020603050405020304" pitchFamily="18" charset="0"/>
            </a:endParaRPr>
          </a:p>
        </p:txBody>
      </p:sp>
      <p:sp>
        <p:nvSpPr>
          <p:cNvPr id="4" name="Rectangle 9"/>
          <p:cNvSpPr txBox="1">
            <a:spLocks noChangeArrowheads="1"/>
          </p:cNvSpPr>
          <p:nvPr/>
        </p:nvSpPr>
        <p:spPr>
          <a:xfrm>
            <a:off x="2132239" y="4258131"/>
            <a:ext cx="7488238" cy="692151"/>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a:lstStyle>
          <a:p>
            <a:pPr>
              <a:lnSpc>
                <a:spcPct val="80000"/>
              </a:lnSpc>
              <a:buFontTx/>
              <a:buNone/>
            </a:pPr>
            <a:endParaRPr lang="vi-VN" altLang="en-US" b="1">
              <a:solidFill>
                <a:srgbClr val="0000CC"/>
              </a:solidFill>
              <a:latin typeface="Times New Roman" panose="02020603050405020304" pitchFamily="18" charset="0"/>
            </a:endParaRPr>
          </a:p>
        </p:txBody>
      </p:sp>
      <p:sp>
        <p:nvSpPr>
          <p:cNvPr id="5" name="Rectangle 4"/>
          <p:cNvSpPr/>
          <p:nvPr/>
        </p:nvSpPr>
        <p:spPr>
          <a:xfrm>
            <a:off x="1068501" y="3514765"/>
            <a:ext cx="8011886" cy="521970"/>
          </a:xfrm>
          <a:prstGeom prst="rect">
            <a:avLst/>
          </a:prstGeom>
        </p:spPr>
        <p:txBody>
          <a:bodyPr wrap="square">
            <a:spAutoFit/>
          </a:bodyPr>
          <a:lstStyle/>
          <a:p>
            <a:pPr marL="285750" indent="-285750" algn="just">
              <a:buFontTx/>
              <a:buChar char="-"/>
            </a:pPr>
            <a:r>
              <a:rPr lang="en-US" altLang="en-US" sz="2800" b="1" dirty="0">
                <a:solidFill>
                  <a:schemeClr val="tx2"/>
                </a:solidFill>
                <a:latin typeface="Times New Roman" panose="02020603050405020304" pitchFamily="18" charset="0"/>
                <a:cs typeface="Times New Roman" panose="02020603050405020304" pitchFamily="18" charset="0"/>
              </a:rPr>
              <a:t>Hay </a:t>
            </a:r>
            <a:r>
              <a:rPr lang="en-US" altLang="en-US" sz="2800" b="1" dirty="0" err="1">
                <a:solidFill>
                  <a:schemeClr val="tx2"/>
                </a:solidFill>
                <a:latin typeface="Times New Roman" panose="02020603050405020304" pitchFamily="18" charset="0"/>
                <a:cs typeface="Times New Roman" panose="02020603050405020304" pitchFamily="18" charset="0"/>
              </a:rPr>
              <a:t>cụ</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đánh</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mất</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cái</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gì</a:t>
            </a:r>
            <a:r>
              <a:rPr lang="en-US" altLang="en-US" sz="2800" b="1" dirty="0">
                <a:solidFill>
                  <a:schemeClr val="tx2"/>
                </a:solidFill>
                <a:latin typeface="Times New Roman" panose="02020603050405020304" pitchFamily="18" charset="0"/>
                <a:cs typeface="Times New Roman" panose="02020603050405020304" pitchFamily="18" charset="0"/>
              </a:rPr>
              <a:t>?</a:t>
            </a:r>
            <a:endParaRPr lang="en-US" altLang="en-US" sz="2800" b="1" dirty="0">
              <a:solidFill>
                <a:schemeClr val="tx2"/>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031036" y="1461332"/>
            <a:ext cx="7129130" cy="521970"/>
          </a:xfrm>
          <a:prstGeom prst="rect">
            <a:avLst/>
          </a:prstGeom>
          <a:noFill/>
        </p:spPr>
        <p:txBody>
          <a:bodyPr wrap="square">
            <a:spAutoFit/>
          </a:bodyPr>
          <a:lstStyle/>
          <a:p>
            <a:pPr marL="285750" indent="-285750" algn="just">
              <a:buFontTx/>
              <a:buChar char="-"/>
            </a:pPr>
            <a:r>
              <a:rPr lang="en-US" altLang="en-US" sz="2800" b="1" dirty="0" err="1">
                <a:solidFill>
                  <a:schemeClr val="tx2"/>
                </a:solidFill>
                <a:latin typeface="Times New Roman" panose="02020603050405020304" pitchFamily="18" charset="0"/>
                <a:cs typeface="Times New Roman" panose="02020603050405020304" pitchFamily="18" charset="0"/>
              </a:rPr>
              <a:t>Chuyện</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gì</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xảy</a:t>
            </a:r>
            <a:r>
              <a:rPr lang="en-US" altLang="en-US" sz="2800" b="1" dirty="0">
                <a:solidFill>
                  <a:schemeClr val="tx2"/>
                </a:solidFill>
                <a:latin typeface="Times New Roman" panose="02020603050405020304" pitchFamily="18" charset="0"/>
                <a:cs typeface="Times New Roman" panose="02020603050405020304" pitchFamily="18" charset="0"/>
              </a:rPr>
              <a:t> ra </a:t>
            </a:r>
            <a:r>
              <a:rPr lang="en-US" altLang="en-US" sz="2800" b="1" dirty="0" err="1">
                <a:solidFill>
                  <a:schemeClr val="tx2"/>
                </a:solidFill>
                <a:latin typeface="Times New Roman" panose="02020603050405020304" pitchFamily="18" charset="0"/>
                <a:cs typeface="Times New Roman" panose="02020603050405020304" pitchFamily="18" charset="0"/>
              </a:rPr>
              <a:t>với</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ông</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cụ</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thế</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nhỉ</a:t>
            </a:r>
            <a:r>
              <a:rPr lang="en-US" altLang="en-US" sz="2800" b="1" dirty="0">
                <a:solidFill>
                  <a:schemeClr val="tx2"/>
                </a:solidFill>
                <a:latin typeface="Times New Roman" panose="02020603050405020304" pitchFamily="18" charset="0"/>
                <a:cs typeface="Times New Roman" panose="02020603050405020304" pitchFamily="18" charset="0"/>
              </a:rPr>
              <a:t>? </a:t>
            </a:r>
            <a:endParaRPr lang="en-US" altLang="en-US" sz="2800" b="1" dirty="0">
              <a:solidFill>
                <a:schemeClr val="tx2"/>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031216" y="2470890"/>
            <a:ext cx="7129130" cy="521970"/>
          </a:xfrm>
          <a:prstGeom prst="rect">
            <a:avLst/>
          </a:prstGeom>
          <a:noFill/>
        </p:spPr>
        <p:txBody>
          <a:bodyPr wrap="square">
            <a:spAutoFit/>
          </a:bodyPr>
          <a:lstStyle/>
          <a:p>
            <a:pPr marL="285750" indent="-285750" algn="just">
              <a:buFontTx/>
              <a:buChar char="-"/>
            </a:pPr>
            <a:r>
              <a:rPr lang="en-US" altLang="en-US" sz="2800" b="1" dirty="0" err="1">
                <a:solidFill>
                  <a:schemeClr val="tx2"/>
                </a:solidFill>
                <a:latin typeface="Times New Roman" panose="02020603050405020304" pitchFamily="18" charset="0"/>
                <a:cs typeface="Times New Roman" panose="02020603050405020304" pitchFamily="18" charset="0"/>
              </a:rPr>
              <a:t>Chắc</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là</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cụ</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bị</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ốm</a:t>
            </a:r>
            <a:r>
              <a:rPr lang="en-US" altLang="en-US" sz="2800" b="1" dirty="0">
                <a:solidFill>
                  <a:schemeClr val="tx2"/>
                </a:solidFill>
                <a:latin typeface="Times New Roman" panose="02020603050405020304" pitchFamily="18" charset="0"/>
                <a:cs typeface="Times New Roman" panose="02020603050405020304" pitchFamily="18" charset="0"/>
              </a:rPr>
              <a:t>?</a:t>
            </a:r>
            <a:endParaRPr lang="en-US" altLang="en-US" sz="2800" b="1" dirty="0">
              <a:solidFill>
                <a:schemeClr val="tx2"/>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068681" y="1905251"/>
            <a:ext cx="7129130" cy="521970"/>
          </a:xfrm>
          <a:prstGeom prst="rect">
            <a:avLst/>
          </a:prstGeom>
          <a:noFill/>
        </p:spPr>
        <p:txBody>
          <a:bodyPr wrap="square">
            <a:spAutoFit/>
          </a:bodyPr>
          <a:lstStyle/>
          <a:p>
            <a:pPr marL="457200" indent="-457200" algn="just" eaLnBrk="1" hangingPunct="1">
              <a:spcBef>
                <a:spcPct val="50000"/>
              </a:spcBef>
              <a:buFontTx/>
              <a:buChar char="-"/>
            </a:pPr>
            <a:r>
              <a:rPr lang="vi-VN" altLang="en-US" sz="2800" b="0" dirty="0">
                <a:solidFill>
                  <a:srgbClr val="FF0000"/>
                </a:solidFill>
                <a:latin typeface="Times New Roman" panose="02020603050405020304" pitchFamily="18" charset="0"/>
                <a:cs typeface="Times New Roman" panose="02020603050405020304" pitchFamily="18" charset="0"/>
              </a:rPr>
              <a:t>Thưa cụ, chuyện gì xảy ra với cụ thế ạ?</a:t>
            </a:r>
            <a:endParaRPr lang="vi-VN" altLang="en-US" sz="2800" b="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031216" y="2993053"/>
            <a:ext cx="7129130" cy="521970"/>
          </a:xfrm>
          <a:prstGeom prst="rect">
            <a:avLst/>
          </a:prstGeom>
          <a:noFill/>
        </p:spPr>
        <p:txBody>
          <a:bodyPr wrap="square">
            <a:spAutoFit/>
          </a:bodyPr>
          <a:lstStyle/>
          <a:p>
            <a:pPr marL="457200" indent="-457200" algn="just" eaLnBrk="1" hangingPunct="1">
              <a:spcBef>
                <a:spcPct val="50000"/>
              </a:spcBef>
              <a:buFontTx/>
              <a:buChar char="-"/>
            </a:pPr>
            <a:r>
              <a:rPr lang="vi-VN" altLang="en-US" sz="2800" b="0" dirty="0">
                <a:solidFill>
                  <a:srgbClr val="FF0000"/>
                </a:solidFill>
                <a:latin typeface="Times New Roman" panose="02020603050405020304" pitchFamily="18" charset="0"/>
                <a:cs typeface="Times New Roman" panose="02020603050405020304" pitchFamily="18" charset="0"/>
              </a:rPr>
              <a:t>Thưa cụ, chắc là cụ bị ốm ạ?</a:t>
            </a:r>
            <a:endParaRPr lang="vi-VN" altLang="en-US" sz="2800" b="0" dirty="0">
              <a:solidFill>
                <a:srgbClr val="FF0000"/>
              </a:solidFill>
              <a:latin typeface="Times New Roman" panose="02020603050405020304" pitchFamily="18" charset="0"/>
              <a:cs typeface="Times New Roman" panose="02020603050405020304" pitchFamily="18" charset="0"/>
            </a:endParaRPr>
          </a:p>
        </p:txBody>
      </p:sp>
      <p:sp>
        <p:nvSpPr>
          <p:cNvPr id="2" name="Pentagon 1"/>
          <p:cNvSpPr/>
          <p:nvPr/>
        </p:nvSpPr>
        <p:spPr>
          <a:xfrm>
            <a:off x="864870" y="4982845"/>
            <a:ext cx="10652760" cy="1015365"/>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en-US" sz="2400" b="1" dirty="0">
                <a:solidFill>
                  <a:schemeClr val="tx1"/>
                </a:solidFill>
                <a:latin typeface="Times New Roman" panose="02020603050405020304" pitchFamily="18" charset="0"/>
                <a:cs typeface="Times New Roman" panose="02020603050405020304" pitchFamily="18" charset="0"/>
                <a:sym typeface="+mn-ea"/>
              </a:rPr>
              <a:t>Khi </a:t>
            </a:r>
            <a:r>
              <a:rPr lang="en-US" altLang="en-US" sz="2400" b="1" dirty="0" err="1">
                <a:solidFill>
                  <a:schemeClr val="tx1"/>
                </a:solidFill>
                <a:latin typeface="Times New Roman" panose="02020603050405020304" pitchFamily="18" charset="0"/>
                <a:cs typeface="Times New Roman" panose="02020603050405020304" pitchFamily="18" charset="0"/>
                <a:sym typeface="+mn-ea"/>
              </a:rPr>
              <a:t>hỏi</a:t>
            </a:r>
            <a:r>
              <a:rPr lang="en-US" altLang="en-US" sz="2400" b="1" dirty="0">
                <a:solidFill>
                  <a:schemeClr val="tx1"/>
                </a:solidFill>
                <a:latin typeface="Times New Roman" panose="02020603050405020304" pitchFamily="18" charset="0"/>
                <a:cs typeface="Times New Roman" panose="02020603050405020304" pitchFamily="18" charset="0"/>
                <a:sym typeface="+mn-ea"/>
              </a:rPr>
              <a:t> </a:t>
            </a:r>
            <a:r>
              <a:rPr lang="en-US" altLang="en-US" sz="2400" b="1" dirty="0" err="1">
                <a:solidFill>
                  <a:schemeClr val="tx1"/>
                </a:solidFill>
                <a:latin typeface="Times New Roman" panose="02020603050405020304" pitchFamily="18" charset="0"/>
                <a:cs typeface="Times New Roman" panose="02020603050405020304" pitchFamily="18" charset="0"/>
                <a:sym typeface="+mn-ea"/>
              </a:rPr>
              <a:t>không</a:t>
            </a:r>
            <a:r>
              <a:rPr lang="en-US" altLang="en-US" sz="2400" b="1" dirty="0">
                <a:solidFill>
                  <a:schemeClr val="tx1"/>
                </a:solidFill>
                <a:latin typeface="Times New Roman" panose="02020603050405020304" pitchFamily="18" charset="0"/>
                <a:cs typeface="Times New Roman" panose="02020603050405020304" pitchFamily="18" charset="0"/>
                <a:sym typeface="+mn-ea"/>
              </a:rPr>
              <a:t> </a:t>
            </a:r>
            <a:r>
              <a:rPr lang="en-US" altLang="en-US" sz="2400" b="1" dirty="0" err="1">
                <a:solidFill>
                  <a:schemeClr val="tx1"/>
                </a:solidFill>
                <a:latin typeface="Times New Roman" panose="02020603050405020304" pitchFamily="18" charset="0"/>
                <a:cs typeface="Times New Roman" panose="02020603050405020304" pitchFamily="18" charset="0"/>
                <a:sym typeface="+mn-ea"/>
              </a:rPr>
              <a:t>phải</a:t>
            </a:r>
            <a:r>
              <a:rPr lang="en-US" altLang="en-US" sz="2400" b="1" dirty="0">
                <a:solidFill>
                  <a:schemeClr val="tx1"/>
                </a:solidFill>
                <a:latin typeface="Times New Roman" panose="02020603050405020304" pitchFamily="18" charset="0"/>
                <a:cs typeface="Times New Roman" panose="02020603050405020304" pitchFamily="18" charset="0"/>
                <a:sym typeface="+mn-ea"/>
              </a:rPr>
              <a:t> </a:t>
            </a:r>
            <a:r>
              <a:rPr lang="en-US" altLang="en-US" sz="2400" b="1" dirty="0" err="1">
                <a:solidFill>
                  <a:schemeClr val="tx1"/>
                </a:solidFill>
                <a:latin typeface="Times New Roman" panose="02020603050405020304" pitchFamily="18" charset="0"/>
                <a:cs typeface="Times New Roman" panose="02020603050405020304" pitchFamily="18" charset="0"/>
                <a:sym typeface="+mn-ea"/>
              </a:rPr>
              <a:t>cứ</a:t>
            </a:r>
            <a:r>
              <a:rPr lang="en-US" altLang="en-US" sz="2400" b="1" dirty="0">
                <a:solidFill>
                  <a:schemeClr val="tx1"/>
                </a:solidFill>
                <a:latin typeface="Times New Roman" panose="02020603050405020304" pitchFamily="18" charset="0"/>
                <a:cs typeface="Times New Roman" panose="02020603050405020304" pitchFamily="18" charset="0"/>
                <a:sym typeface="+mn-ea"/>
              </a:rPr>
              <a:t> </a:t>
            </a:r>
            <a:r>
              <a:rPr lang="en-US" altLang="en-US" sz="2400" b="1" dirty="0" err="1">
                <a:solidFill>
                  <a:schemeClr val="tx1"/>
                </a:solidFill>
                <a:latin typeface="Times New Roman" panose="02020603050405020304" pitchFamily="18" charset="0"/>
                <a:cs typeface="Times New Roman" panose="02020603050405020304" pitchFamily="18" charset="0"/>
                <a:sym typeface="+mn-ea"/>
              </a:rPr>
              <a:t>thưa</a:t>
            </a:r>
            <a:r>
              <a:rPr lang="en-US" altLang="en-US" sz="2400" b="1" dirty="0">
                <a:solidFill>
                  <a:schemeClr val="tx1"/>
                </a:solidFill>
                <a:latin typeface="Times New Roman" panose="02020603050405020304" pitchFamily="18" charset="0"/>
                <a:cs typeface="Times New Roman" panose="02020603050405020304" pitchFamily="18" charset="0"/>
                <a:sym typeface="+mn-ea"/>
              </a:rPr>
              <a:t> </a:t>
            </a:r>
            <a:r>
              <a:rPr lang="en-US" altLang="en-US" sz="2400" b="1" dirty="0" err="1">
                <a:solidFill>
                  <a:schemeClr val="tx1"/>
                </a:solidFill>
                <a:latin typeface="Times New Roman" panose="02020603050405020304" pitchFamily="18" charset="0"/>
                <a:cs typeface="Times New Roman" panose="02020603050405020304" pitchFamily="18" charset="0"/>
                <a:sym typeface="+mn-ea"/>
              </a:rPr>
              <a:t>gửi</a:t>
            </a:r>
            <a:r>
              <a:rPr lang="en-US" altLang="en-US" sz="2400" b="1" dirty="0">
                <a:solidFill>
                  <a:schemeClr val="tx1"/>
                </a:solidFill>
                <a:latin typeface="Times New Roman" panose="02020603050405020304" pitchFamily="18" charset="0"/>
                <a:cs typeface="Times New Roman" panose="02020603050405020304" pitchFamily="18" charset="0"/>
                <a:sym typeface="+mn-ea"/>
              </a:rPr>
              <a:t> </a:t>
            </a:r>
            <a:r>
              <a:rPr lang="en-US" altLang="en-US" sz="2400" b="1" dirty="0" err="1">
                <a:solidFill>
                  <a:schemeClr val="tx1"/>
                </a:solidFill>
                <a:latin typeface="Times New Roman" panose="02020603050405020304" pitchFamily="18" charset="0"/>
                <a:cs typeface="Times New Roman" panose="02020603050405020304" pitchFamily="18" charset="0"/>
                <a:sym typeface="+mn-ea"/>
              </a:rPr>
              <a:t>là</a:t>
            </a:r>
            <a:r>
              <a:rPr lang="en-US" altLang="en-US" sz="2400" b="1" dirty="0">
                <a:solidFill>
                  <a:schemeClr val="tx1"/>
                </a:solidFill>
                <a:latin typeface="Times New Roman" panose="02020603050405020304" pitchFamily="18" charset="0"/>
                <a:cs typeface="Times New Roman" panose="02020603050405020304" pitchFamily="18" charset="0"/>
                <a:sym typeface="+mn-ea"/>
              </a:rPr>
              <a:t> </a:t>
            </a:r>
            <a:r>
              <a:rPr lang="en-US" altLang="en-US" sz="2400" b="1" dirty="0" err="1">
                <a:solidFill>
                  <a:schemeClr val="tx1"/>
                </a:solidFill>
                <a:latin typeface="Times New Roman" panose="02020603050405020304" pitchFamily="18" charset="0"/>
                <a:cs typeface="Times New Roman" panose="02020603050405020304" pitchFamily="18" charset="0"/>
                <a:sym typeface="+mn-ea"/>
              </a:rPr>
              <a:t>lịch</a:t>
            </a:r>
            <a:r>
              <a:rPr lang="en-US" altLang="en-US" sz="2400" b="1" dirty="0">
                <a:solidFill>
                  <a:schemeClr val="tx1"/>
                </a:solidFill>
                <a:latin typeface="Times New Roman" panose="02020603050405020304" pitchFamily="18" charset="0"/>
                <a:cs typeface="Times New Roman" panose="02020603050405020304" pitchFamily="18" charset="0"/>
                <a:sym typeface="+mn-ea"/>
              </a:rPr>
              <a:t> </a:t>
            </a:r>
            <a:r>
              <a:rPr lang="en-US" altLang="en-US" sz="2400" b="1" dirty="0" err="1">
                <a:solidFill>
                  <a:schemeClr val="tx1"/>
                </a:solidFill>
                <a:latin typeface="Times New Roman" panose="02020603050405020304" pitchFamily="18" charset="0"/>
                <a:cs typeface="Times New Roman" panose="02020603050405020304" pitchFamily="18" charset="0"/>
                <a:sym typeface="+mn-ea"/>
              </a:rPr>
              <a:t>sự</a:t>
            </a:r>
            <a:r>
              <a:rPr lang="en-US" altLang="en-US" sz="2400" b="1" dirty="0">
                <a:solidFill>
                  <a:schemeClr val="tx1"/>
                </a:solidFill>
                <a:latin typeface="Times New Roman" panose="02020603050405020304" pitchFamily="18" charset="0"/>
                <a:cs typeface="Times New Roman" panose="02020603050405020304" pitchFamily="18" charset="0"/>
                <a:sym typeface="+mn-ea"/>
              </a:rPr>
              <a:t> </a:t>
            </a:r>
            <a:r>
              <a:rPr lang="en-US" altLang="en-US" sz="2400" b="1" dirty="0" err="1">
                <a:solidFill>
                  <a:schemeClr val="tx1"/>
                </a:solidFill>
                <a:latin typeface="Times New Roman" panose="02020603050405020304" pitchFamily="18" charset="0"/>
                <a:cs typeface="Times New Roman" panose="02020603050405020304" pitchFamily="18" charset="0"/>
                <a:sym typeface="+mn-ea"/>
              </a:rPr>
              <a:t>mà</a:t>
            </a:r>
            <a:r>
              <a:rPr lang="en-US" altLang="en-US" sz="2400" b="1" dirty="0">
                <a:solidFill>
                  <a:schemeClr val="tx1"/>
                </a:solidFill>
                <a:latin typeface="Times New Roman" panose="02020603050405020304" pitchFamily="18" charset="0"/>
                <a:cs typeface="Times New Roman" panose="02020603050405020304" pitchFamily="18" charset="0"/>
                <a:sym typeface="+mn-ea"/>
              </a:rPr>
              <a:t> </a:t>
            </a:r>
            <a:r>
              <a:rPr lang="en-US" altLang="en-US" sz="2400" b="1" dirty="0" err="1">
                <a:solidFill>
                  <a:schemeClr val="tx1"/>
                </a:solidFill>
                <a:latin typeface="Times New Roman" panose="02020603050405020304" pitchFamily="18" charset="0"/>
                <a:cs typeface="Times New Roman" panose="02020603050405020304" pitchFamily="18" charset="0"/>
                <a:sym typeface="+mn-ea"/>
              </a:rPr>
              <a:t>chúng</a:t>
            </a:r>
            <a:r>
              <a:rPr lang="en-US" altLang="en-US" sz="2400" b="1" dirty="0">
                <a:solidFill>
                  <a:schemeClr val="tx1"/>
                </a:solidFill>
                <a:latin typeface="Times New Roman" panose="02020603050405020304" pitchFamily="18" charset="0"/>
                <a:cs typeface="Times New Roman" panose="02020603050405020304" pitchFamily="18" charset="0"/>
                <a:sym typeface="+mn-ea"/>
              </a:rPr>
              <a:t> ta </a:t>
            </a:r>
            <a:r>
              <a:rPr lang="en-US" altLang="en-US" sz="2400" b="1" dirty="0" err="1">
                <a:solidFill>
                  <a:schemeClr val="tx1"/>
                </a:solidFill>
                <a:latin typeface="Times New Roman" panose="02020603050405020304" pitchFamily="18" charset="0"/>
                <a:cs typeface="Times New Roman" panose="02020603050405020304" pitchFamily="18" charset="0"/>
                <a:sym typeface="+mn-ea"/>
              </a:rPr>
              <a:t>cần</a:t>
            </a:r>
            <a:r>
              <a:rPr lang="en-US" altLang="en-US" sz="2400" b="1" dirty="0">
                <a:solidFill>
                  <a:schemeClr val="tx1"/>
                </a:solidFill>
                <a:latin typeface="Times New Roman" panose="02020603050405020304" pitchFamily="18" charset="0"/>
                <a:cs typeface="Times New Roman" panose="02020603050405020304" pitchFamily="18" charset="0"/>
                <a:sym typeface="+mn-ea"/>
              </a:rPr>
              <a:t> </a:t>
            </a:r>
            <a:r>
              <a:rPr lang="en-US" altLang="en-US" sz="2400" b="1" dirty="0" err="1">
                <a:solidFill>
                  <a:schemeClr val="tx1"/>
                </a:solidFill>
                <a:latin typeface="Times New Roman" panose="02020603050405020304" pitchFamily="18" charset="0"/>
                <a:cs typeface="Times New Roman" panose="02020603050405020304" pitchFamily="18" charset="0"/>
                <a:sym typeface="+mn-ea"/>
              </a:rPr>
              <a:t>tránh</a:t>
            </a:r>
            <a:r>
              <a:rPr lang="en-US" altLang="en-US" sz="2400" b="1" dirty="0">
                <a:solidFill>
                  <a:schemeClr val="tx1"/>
                </a:solidFill>
                <a:latin typeface="Times New Roman" panose="02020603050405020304" pitchFamily="18" charset="0"/>
                <a:cs typeface="Times New Roman" panose="02020603050405020304" pitchFamily="18" charset="0"/>
                <a:sym typeface="+mn-ea"/>
              </a:rPr>
              <a:t> </a:t>
            </a:r>
            <a:r>
              <a:rPr lang="en-US" altLang="en-US" sz="2400" b="1" dirty="0" err="1">
                <a:solidFill>
                  <a:schemeClr val="tx1"/>
                </a:solidFill>
                <a:latin typeface="Times New Roman" panose="02020603050405020304" pitchFamily="18" charset="0"/>
                <a:cs typeface="Times New Roman" panose="02020603050405020304" pitchFamily="18" charset="0"/>
                <a:sym typeface="+mn-ea"/>
              </a:rPr>
              <a:t>những</a:t>
            </a:r>
            <a:r>
              <a:rPr lang="vi-VN" altLang="en-US" sz="2400" b="1" dirty="0">
                <a:solidFill>
                  <a:schemeClr val="tx1"/>
                </a:solidFill>
                <a:latin typeface="Times New Roman" panose="02020603050405020304" pitchFamily="18" charset="0"/>
                <a:cs typeface="Times New Roman" panose="02020603050405020304" pitchFamily="18" charset="0"/>
                <a:sym typeface="+mn-ea"/>
              </a:rPr>
              <a:t> câu hỏi thiếu tế nhị,</a:t>
            </a:r>
            <a:r>
              <a:rPr lang="en-US" altLang="en-US" sz="2400" b="1" dirty="0">
                <a:solidFill>
                  <a:schemeClr val="tx1"/>
                </a:solidFill>
                <a:latin typeface="Times New Roman" panose="02020603050405020304" pitchFamily="18" charset="0"/>
                <a:cs typeface="Times New Roman" panose="02020603050405020304" pitchFamily="18" charset="0"/>
                <a:sym typeface="+mn-ea"/>
              </a:rPr>
              <a:t> </a:t>
            </a:r>
            <a:r>
              <a:rPr lang="en-US" altLang="en-US" sz="2400" b="1" dirty="0" err="1">
                <a:solidFill>
                  <a:schemeClr val="tx1"/>
                </a:solidFill>
                <a:latin typeface="Times New Roman" panose="02020603050405020304" pitchFamily="18" charset="0"/>
                <a:cs typeface="Times New Roman" panose="02020603050405020304" pitchFamily="18" charset="0"/>
                <a:sym typeface="+mn-ea"/>
              </a:rPr>
              <a:t>tò</a:t>
            </a:r>
            <a:r>
              <a:rPr lang="en-US" altLang="en-US" sz="2400" b="1" dirty="0">
                <a:solidFill>
                  <a:schemeClr val="tx1"/>
                </a:solidFill>
                <a:latin typeface="Times New Roman" panose="02020603050405020304" pitchFamily="18" charset="0"/>
                <a:cs typeface="Times New Roman" panose="02020603050405020304" pitchFamily="18" charset="0"/>
                <a:sym typeface="+mn-ea"/>
              </a:rPr>
              <a:t> </a:t>
            </a:r>
            <a:r>
              <a:rPr lang="en-US" altLang="en-US" sz="2400" b="1" dirty="0" err="1">
                <a:solidFill>
                  <a:schemeClr val="tx1"/>
                </a:solidFill>
                <a:latin typeface="Times New Roman" panose="02020603050405020304" pitchFamily="18" charset="0"/>
                <a:cs typeface="Times New Roman" panose="02020603050405020304" pitchFamily="18" charset="0"/>
                <a:sym typeface="+mn-ea"/>
              </a:rPr>
              <a:t>mò</a:t>
            </a:r>
            <a:r>
              <a:rPr lang="en-US" altLang="en-US" sz="2400" b="1" dirty="0">
                <a:solidFill>
                  <a:schemeClr val="tx1"/>
                </a:solidFill>
                <a:latin typeface="Times New Roman" panose="02020603050405020304" pitchFamily="18" charset="0"/>
                <a:cs typeface="Times New Roman" panose="02020603050405020304" pitchFamily="18" charset="0"/>
                <a:sym typeface="+mn-ea"/>
              </a:rPr>
              <a:t>, </a:t>
            </a:r>
            <a:r>
              <a:rPr lang="en-US" altLang="en-US" sz="2400" b="1" dirty="0" err="1">
                <a:solidFill>
                  <a:schemeClr val="tx1"/>
                </a:solidFill>
                <a:latin typeface="Times New Roman" panose="02020603050405020304" pitchFamily="18" charset="0"/>
                <a:cs typeface="Times New Roman" panose="02020603050405020304" pitchFamily="18" charset="0"/>
                <a:sym typeface="+mn-ea"/>
              </a:rPr>
              <a:t>làm</a:t>
            </a:r>
            <a:r>
              <a:rPr lang="en-US" altLang="en-US" sz="2400" b="1" dirty="0">
                <a:solidFill>
                  <a:schemeClr val="tx1"/>
                </a:solidFill>
                <a:latin typeface="Times New Roman" panose="02020603050405020304" pitchFamily="18" charset="0"/>
                <a:cs typeface="Times New Roman" panose="02020603050405020304" pitchFamily="18" charset="0"/>
                <a:sym typeface="+mn-ea"/>
              </a:rPr>
              <a:t> </a:t>
            </a:r>
            <a:r>
              <a:rPr lang="en-US" altLang="en-US" sz="2400" b="1" dirty="0" err="1">
                <a:solidFill>
                  <a:schemeClr val="tx1"/>
                </a:solidFill>
                <a:latin typeface="Times New Roman" panose="02020603050405020304" pitchFamily="18" charset="0"/>
                <a:cs typeface="Times New Roman" panose="02020603050405020304" pitchFamily="18" charset="0"/>
                <a:sym typeface="+mn-ea"/>
              </a:rPr>
              <a:t>phiền</a:t>
            </a:r>
            <a:r>
              <a:rPr lang="en-US" altLang="en-US" sz="2400" b="1" dirty="0">
                <a:solidFill>
                  <a:schemeClr val="tx1"/>
                </a:solidFill>
                <a:latin typeface="Times New Roman" panose="02020603050405020304" pitchFamily="18" charset="0"/>
                <a:cs typeface="Times New Roman" panose="02020603050405020304" pitchFamily="18" charset="0"/>
                <a:sym typeface="+mn-ea"/>
              </a:rPr>
              <a:t> </a:t>
            </a:r>
            <a:r>
              <a:rPr lang="en-US" altLang="en-US" sz="2400" b="1" dirty="0" err="1">
                <a:solidFill>
                  <a:schemeClr val="tx1"/>
                </a:solidFill>
                <a:latin typeface="Times New Roman" panose="02020603050405020304" pitchFamily="18" charset="0"/>
                <a:cs typeface="Times New Roman" panose="02020603050405020304" pitchFamily="18" charset="0"/>
                <a:sym typeface="+mn-ea"/>
              </a:rPr>
              <a:t>lòng</a:t>
            </a:r>
            <a:r>
              <a:rPr lang="en-US" altLang="en-US" sz="2400" b="1" dirty="0">
                <a:solidFill>
                  <a:schemeClr val="tx1"/>
                </a:solidFill>
                <a:latin typeface="Times New Roman" panose="02020603050405020304" pitchFamily="18" charset="0"/>
                <a:cs typeface="Times New Roman" panose="02020603050405020304" pitchFamily="18" charset="0"/>
                <a:sym typeface="+mn-ea"/>
              </a:rPr>
              <a:t> </a:t>
            </a:r>
            <a:r>
              <a:rPr lang="en-US" altLang="en-US" sz="2400" b="1" dirty="0" err="1">
                <a:solidFill>
                  <a:schemeClr val="tx1"/>
                </a:solidFill>
                <a:latin typeface="Times New Roman" panose="02020603050405020304" pitchFamily="18" charset="0"/>
                <a:cs typeface="Times New Roman" panose="02020603050405020304" pitchFamily="18" charset="0"/>
                <a:sym typeface="+mn-ea"/>
              </a:rPr>
              <a:t>người</a:t>
            </a:r>
            <a:r>
              <a:rPr lang="en-US" altLang="en-US" sz="2400" b="1" dirty="0">
                <a:solidFill>
                  <a:schemeClr val="tx1"/>
                </a:solidFill>
                <a:latin typeface="Times New Roman" panose="02020603050405020304" pitchFamily="18" charset="0"/>
                <a:cs typeface="Times New Roman" panose="02020603050405020304" pitchFamily="18" charset="0"/>
                <a:sym typeface="+mn-ea"/>
              </a:rPr>
              <a:t> </a:t>
            </a:r>
            <a:r>
              <a:rPr lang="en-US" altLang="en-US" sz="2400" b="1" dirty="0" err="1">
                <a:solidFill>
                  <a:schemeClr val="tx1"/>
                </a:solidFill>
                <a:latin typeface="Times New Roman" panose="02020603050405020304" pitchFamily="18" charset="0"/>
                <a:cs typeface="Times New Roman" panose="02020603050405020304" pitchFamily="18" charset="0"/>
                <a:sym typeface="+mn-ea"/>
              </a:rPr>
              <a:t>khác</a:t>
            </a:r>
            <a:r>
              <a:rPr lang="en-US" altLang="en-US" sz="2400" b="1" dirty="0">
                <a:solidFill>
                  <a:schemeClr val="tx1"/>
                </a:solidFill>
                <a:latin typeface="Times New Roman" panose="02020603050405020304" pitchFamily="18" charset="0"/>
                <a:cs typeface="Times New Roman" panose="02020603050405020304" pitchFamily="18" charset="0"/>
                <a:sym typeface="+mn-ea"/>
              </a:rPr>
              <a:t>.</a:t>
            </a:r>
            <a:endParaRPr lang="en-US" altLang="en-US" sz="2400" b="1"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P spid="9" grpId="0"/>
      <p:bldP spid="11" grpId="0"/>
      <p:bldP spid="13" grpId="0"/>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593643" y="1873730"/>
            <a:ext cx="10691019" cy="1461516"/>
            <a:chOff x="-27638" y="1699617"/>
            <a:chExt cx="9427863" cy="1462355"/>
          </a:xfrm>
          <a:solidFill>
            <a:srgbClr val="FF99FF"/>
          </a:solidFill>
        </p:grpSpPr>
        <p:sp>
          <p:nvSpPr>
            <p:cNvPr id="5" name="Rectangle 4"/>
            <p:cNvSpPr/>
            <p:nvPr/>
          </p:nvSpPr>
          <p:spPr>
            <a:xfrm>
              <a:off x="678063" y="1699617"/>
              <a:ext cx="8722162" cy="146235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phép lịch sự khi đặt câu hỏi với người khác (biết thưa gửi, xưng hô phù hợp với quan hệ giữa mình và người được hỏi, tránh những câu hỏi tò mò hoặc làm phiền lòng người khác).</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27638" y="2142498"/>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576135" y="3700379"/>
            <a:ext cx="10708527" cy="1242301"/>
            <a:chOff x="-55516" y="2060506"/>
            <a:chExt cx="8970410" cy="1243013"/>
          </a:xfrm>
        </p:grpSpPr>
        <p:sp>
          <p:nvSpPr>
            <p:cNvPr id="13" name="Rectangle 12"/>
            <p:cNvSpPr/>
            <p:nvPr/>
          </p:nvSpPr>
          <p:spPr>
            <a:xfrm>
              <a:off x="643705" y="2060506"/>
              <a:ext cx="8271189" cy="1243013"/>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schemeClr val="tx1"/>
                  </a:solidFill>
                  <a:latin typeface="Times New Roman" panose="02020603050405020304" pitchFamily="18" charset="0"/>
                  <a:cs typeface="Times New Roman" panose="02020603050405020304" pitchFamily="18" charset="0"/>
                </a:rPr>
                <a:t>Biết được quan hệ và tính cách nhân vật qua lời đối đáp, biết cách hỏi trong những trường hợp tế nhị cần bày tỏ sự thông cảm.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55516" y="2393717"/>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9" name="Rounded Rectangle 8"/>
          <p:cNvSpPr/>
          <p:nvPr/>
        </p:nvSpPr>
        <p:spPr>
          <a:xfrm>
            <a:off x="3082108" y="456262"/>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558755" y="2163622"/>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15" name="TextBox 14"/>
          <p:cNvSpPr txBox="1"/>
          <p:nvPr/>
        </p:nvSpPr>
        <p:spPr>
          <a:xfrm>
            <a:off x="10558755" y="3625138"/>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Cloud 1"/>
          <p:cNvSpPr/>
          <p:nvPr/>
        </p:nvSpPr>
        <p:spPr>
          <a:xfrm>
            <a:off x="2534193" y="940525"/>
            <a:ext cx="7747091" cy="180267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Câu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hỏi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dùng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vào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những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mục</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đích</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nào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khác</a:t>
            </a:r>
            <a:r>
              <a:rPr lang="en-US" altLang="en-US" sz="3200" b="1" dirty="0">
                <a:solidFill>
                  <a:schemeClr val="tx1"/>
                </a:solidFill>
                <a:latin typeface="Times New Roman" panose="02020603050405020304" pitchFamily="18" charset="0"/>
              </a:rPr>
              <a:t>?</a:t>
            </a:r>
            <a:endParaRPr lang="en-US" altLang="en-US" sz="3200" b="1" dirty="0">
              <a:solidFill>
                <a:schemeClr val="tx1"/>
              </a:solidFill>
              <a:latin typeface="Times New Roman" panose="02020603050405020304" pitchFamily="18" charset="0"/>
            </a:endParaRPr>
          </a:p>
        </p:txBody>
      </p:sp>
      <p:sp>
        <p:nvSpPr>
          <p:cNvPr id="3" name="Rectangle 2"/>
          <p:cNvSpPr/>
          <p:nvPr/>
        </p:nvSpPr>
        <p:spPr>
          <a:xfrm>
            <a:off x="2177959" y="2876993"/>
            <a:ext cx="8103326" cy="2799715"/>
          </a:xfrm>
          <a:prstGeom prst="rect">
            <a:avLst/>
          </a:prstGeom>
        </p:spPr>
        <p:txBody>
          <a:bodyPr wrap="square">
            <a:spAutoFit/>
          </a:bodyPr>
          <a:lstStyle/>
          <a:p>
            <a:pPr>
              <a:spcBef>
                <a:spcPct val="50000"/>
              </a:spcBef>
            </a:pPr>
            <a:r>
              <a:rPr lang="en-US" altLang="en-US" sz="3200" dirty="0" err="1">
                <a:latin typeface="Times New Roman" panose="02020603050405020304" pitchFamily="18" charset="0"/>
                <a:cs typeface="Times New Roman" panose="02020603050405020304" pitchFamily="18" charset="0"/>
              </a:rPr>
              <a:t>Nhiều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khi</a:t>
            </a:r>
            <a:r>
              <a:rPr lang="en-US" altLang="en-US" sz="3200" dirty="0">
                <a:latin typeface="Times New Roman" panose="02020603050405020304" pitchFamily="18" charset="0"/>
                <a:cs typeface="Times New Roman" panose="02020603050405020304" pitchFamily="18" charset="0"/>
              </a:rPr>
              <a:t>, ta </a:t>
            </a:r>
            <a:r>
              <a:rPr lang="en-US" altLang="en-US" sz="3200" dirty="0" err="1">
                <a:latin typeface="Times New Roman" panose="02020603050405020304" pitchFamily="18" charset="0"/>
                <a:cs typeface="Times New Roman" panose="02020603050405020304" pitchFamily="18" charset="0"/>
              </a:rPr>
              <a:t>có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thể</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dùng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hỏi</a:t>
            </a:r>
            <a:r>
              <a:rPr lang="vi-VN" altLang="en-US" sz="3200" dirty="0">
                <a:latin typeface="Times New Roman" panose="02020603050405020304" pitchFamily="18" charset="0"/>
                <a:cs typeface="Times New Roman" panose="02020603050405020304" pitchFamily="18" charset="0"/>
              </a:rPr>
              <a:t> để thể hiện:</a:t>
            </a:r>
            <a:endParaRPr lang="vi-VN" altLang="en-US" sz="3200" dirty="0">
              <a:latin typeface="Times New Roman" panose="02020603050405020304" pitchFamily="18" charset="0"/>
              <a:cs typeface="Times New Roman" panose="02020603050405020304" pitchFamily="18" charset="0"/>
            </a:endParaRPr>
          </a:p>
          <a:p>
            <a:pPr>
              <a:spcBef>
                <a:spcPct val="50000"/>
              </a:spcBef>
            </a:pPr>
            <a:r>
              <a:rPr lang="vi-VN" altLang="en-US" sz="3200" dirty="0">
                <a:latin typeface="Times New Roman" panose="02020603050405020304" pitchFamily="18" charset="0"/>
                <a:cs typeface="Times New Roman" panose="02020603050405020304" pitchFamily="18" charset="0"/>
              </a:rPr>
              <a:t>-</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Thái độ khen, chê.</a:t>
            </a:r>
            <a:endParaRPr lang="vi-VN" altLang="en-US" sz="3200" dirty="0">
              <a:latin typeface="Times New Roman" panose="02020603050405020304" pitchFamily="18" charset="0"/>
              <a:cs typeface="Times New Roman" panose="02020603050405020304" pitchFamily="18" charset="0"/>
            </a:endParaRPr>
          </a:p>
          <a:p>
            <a:pPr>
              <a:spcBef>
                <a:spcPct val="50000"/>
              </a:spcBef>
            </a:pPr>
            <a:r>
              <a:rPr lang="vi-VN" altLang="en-US" sz="3200" dirty="0">
                <a:latin typeface="Times New Roman" panose="02020603050405020304" pitchFamily="18" charset="0"/>
                <a:cs typeface="Times New Roman" panose="02020603050405020304" pitchFamily="18" charset="0"/>
              </a:rPr>
              <a:t>-</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Sự khẳng định, phủ định.</a:t>
            </a:r>
            <a:endParaRPr lang="vi-VN" altLang="en-US" sz="3200" dirty="0">
              <a:latin typeface="Times New Roman" panose="02020603050405020304" pitchFamily="18" charset="0"/>
              <a:cs typeface="Times New Roman" panose="02020603050405020304" pitchFamily="18" charset="0"/>
            </a:endParaRPr>
          </a:p>
          <a:p>
            <a:pPr>
              <a:spcBef>
                <a:spcPct val="50000"/>
              </a:spcBef>
            </a:pPr>
            <a:r>
              <a:rPr lang="vi-VN" altLang="en-US" sz="3200" dirty="0">
                <a:latin typeface="Times New Roman" panose="02020603050405020304" pitchFamily="18" charset="0"/>
                <a:cs typeface="Times New Roman" panose="02020603050405020304" pitchFamily="18" charset="0"/>
              </a:rPr>
              <a:t>-</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Yêu cầu, mong muốn, đề nghị...</a:t>
            </a:r>
            <a:endParaRPr lang="vi-VN" alt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3263900" y="2049780"/>
            <a:ext cx="6315710" cy="24726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b="1">
                <a:solidFill>
                  <a:srgbClr val="FF0000"/>
                </a:solidFill>
              </a:rPr>
              <a:t>VẬN DỤNG</a:t>
            </a:r>
            <a:endParaRPr lang="vi-VN" altLang="en-US" sz="3600" b="1">
              <a:solidFill>
                <a:srgbClr val="FF0000"/>
              </a:solidFill>
            </a:endParaRPr>
          </a:p>
        </p:txBody>
      </p:sp>
      <p:pic>
        <p:nvPicPr>
          <p:cNvPr id="2" name="Picture 1" descr="pp8"/>
          <p:cNvPicPr>
            <a:picLocks noChangeAspect="1"/>
          </p:cNvPicPr>
          <p:nvPr/>
        </p:nvPicPr>
        <p:blipFill>
          <a:blip r:embed="rId2">
            <a:clrChange>
              <a:clrFrom>
                <a:srgbClr val="FEFEFE">
                  <a:alpha val="100000"/>
                </a:srgbClr>
              </a:clrFrom>
              <a:clrTo>
                <a:srgbClr val="FEFEFE">
                  <a:alpha val="100000"/>
                  <a:alpha val="0"/>
                </a:srgbClr>
              </a:clrTo>
            </a:clrChange>
          </a:blip>
          <a:stretch>
            <a:fillRect/>
          </a:stretch>
        </p:blipFill>
        <p:spPr>
          <a:xfrm>
            <a:off x="2385695" y="1162050"/>
            <a:ext cx="2252345" cy="207264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Khi hỏi chuyện người khác, chúng ta cần phải giữ phép lịch sự như thế nào?</a:t>
            </a:r>
            <a:endParaRPr lang="en-US" sz="3200" dirty="0">
              <a:solidFill>
                <a:schemeClr val="tx1"/>
              </a:solidFill>
            </a:endParaRPr>
          </a:p>
        </p:txBody>
      </p:sp>
      <p:sp>
        <p:nvSpPr>
          <p:cNvPr id="6" name="Double Wave 5"/>
          <p:cNvSpPr/>
          <p:nvPr/>
        </p:nvSpPr>
        <p:spPr>
          <a:xfrm>
            <a:off x="1248231"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em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altLang="en-US" sz="3200">
                <a:solidFill>
                  <a:schemeClr val="tx1"/>
                </a:solidFill>
                <a:latin typeface="Times New Roman" panose="02020603050405020304" pitchFamily="18" charset="0"/>
                <a:cs typeface="Times New Roman" panose="02020603050405020304" pitchFamily="18" charset="0"/>
              </a:rPr>
              <a:t>Ôn tập kiến thức đã học.</a:t>
            </a:r>
            <a:endParaRPr lang="en-US" altLang="en-US" sz="320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b="1">
                <a:solidFill>
                  <a:schemeClr val="tx1"/>
                </a:solidFill>
                <a:latin typeface="Times New Roman" panose="02020603050405020304" pitchFamily="18" charset="0"/>
                <a:cs typeface="Times New Roman" panose="02020603050405020304" pitchFamily="18" charset="0"/>
              </a:rPr>
              <a:t>Mở rộng vốn từ: Đồ chơi - Trò chơi</a:t>
            </a:r>
            <a:endParaRPr lang="vi-VN" sz="3200" b="1">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a:p>
          <a:p>
            <a:pPr marL="285750" indent="-285750" algn="ctr">
              <a:buFontTx/>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801370" y="877570"/>
            <a:ext cx="10771505" cy="1753235"/>
          </a:xfrm>
          <a:prstGeom prst="rect">
            <a:avLst/>
          </a:prstGeom>
          <a:noFill/>
        </p:spPr>
        <p:txBody>
          <a:bodyPr wrap="square" rtlCol="0">
            <a:spAutoFit/>
          </a:bodyPr>
          <a:lstStyle/>
          <a:p>
            <a:pPr algn="ctr"/>
            <a:r>
              <a:rPr lang="vi-VN" altLang="en-US" sz="3600">
                <a:effectLst>
                  <a:outerShdw blurRad="38100" dist="38100" dir="2700000" algn="tl">
                    <a:srgbClr val="000000">
                      <a:alpha val="43137"/>
                    </a:srgbClr>
                  </a:outerShdw>
                </a:effectLst>
              </a:rPr>
              <a:t>Thứ sáu ngày 17 tháng 12 năm 2021</a:t>
            </a:r>
            <a:endParaRPr lang="vi-VN" altLang="en-US" sz="3600">
              <a:effectLst>
                <a:outerShdw blurRad="38100" dist="38100" dir="2700000" algn="tl">
                  <a:srgbClr val="000000">
                    <a:alpha val="43137"/>
                  </a:srgbClr>
                </a:outerShdw>
              </a:effectLst>
            </a:endParaRPr>
          </a:p>
          <a:p>
            <a:pPr algn="ctr"/>
            <a:r>
              <a:rPr lang="vi-VN" altLang="en-US" sz="3600">
                <a:effectLst>
                  <a:outerShdw blurRad="38100" dist="38100" dir="2700000" algn="tl">
                    <a:srgbClr val="000000">
                      <a:alpha val="43137"/>
                    </a:srgbClr>
                  </a:outerShdw>
                </a:effectLst>
              </a:rPr>
              <a:t>Luyện từ và câu</a:t>
            </a:r>
            <a:endParaRPr lang="vi-VN" altLang="en-US" sz="3600">
              <a:effectLst>
                <a:outerShdw blurRad="38100" dist="38100" dir="2700000" algn="tl">
                  <a:srgbClr val="000000">
                    <a:alpha val="43137"/>
                  </a:srgbClr>
                </a:outerShdw>
              </a:effectLst>
            </a:endParaRPr>
          </a:p>
          <a:p>
            <a:pPr algn="ctr"/>
            <a:r>
              <a:rPr lang="vi-VN" altLang="en-US" sz="3600">
                <a:solidFill>
                  <a:srgbClr val="FF0000"/>
                </a:solidFill>
                <a:effectLst>
                  <a:outerShdw blurRad="38100" dist="38100" dir="2700000" algn="tl">
                    <a:srgbClr val="000000">
                      <a:alpha val="43137"/>
                    </a:srgbClr>
                  </a:outerShdw>
                </a:effectLst>
              </a:rPr>
              <a:t>Giữ phép lịch sự khi đặt câu hỏi</a:t>
            </a:r>
            <a:endParaRPr lang="vi-VN" altLang="en-US" sz="360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p:nvPr/>
        </p:nvGrpSpPr>
        <p:grpSpPr bwMode="auto">
          <a:xfrm>
            <a:off x="593643" y="1873730"/>
            <a:ext cx="10691019" cy="1461516"/>
            <a:chOff x="-27638" y="1699617"/>
            <a:chExt cx="9427863" cy="1462355"/>
          </a:xfrm>
          <a:solidFill>
            <a:srgbClr val="FF99FF"/>
          </a:solidFill>
        </p:grpSpPr>
        <p:sp>
          <p:nvSpPr>
            <p:cNvPr id="5" name="Rectangle 4"/>
            <p:cNvSpPr/>
            <p:nvPr/>
          </p:nvSpPr>
          <p:spPr>
            <a:xfrm>
              <a:off x="678063" y="1699617"/>
              <a:ext cx="8722162" cy="146235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phép lịch sự khi đặt câu hỏi với người khác (biết thưa gửi, xưng hô phù hợp với quan hệ giữa mình và người được hỏi, tránh những câu hỏi tò mò hoặc làm phiền lòng người khác).</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27638" y="2142498"/>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576135" y="3700379"/>
            <a:ext cx="10708527" cy="1242301"/>
            <a:chOff x="-55516" y="2060506"/>
            <a:chExt cx="8970410" cy="1243013"/>
          </a:xfrm>
        </p:grpSpPr>
        <p:sp>
          <p:nvSpPr>
            <p:cNvPr id="13" name="Rectangle 12"/>
            <p:cNvSpPr/>
            <p:nvPr/>
          </p:nvSpPr>
          <p:spPr>
            <a:xfrm>
              <a:off x="643705" y="2060506"/>
              <a:ext cx="8271189" cy="1243013"/>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schemeClr val="tx1"/>
                  </a:solidFill>
                  <a:latin typeface="Times New Roman" panose="02020603050405020304" pitchFamily="18" charset="0"/>
                  <a:cs typeface="Times New Roman" panose="02020603050405020304" pitchFamily="18" charset="0"/>
                </a:rPr>
                <a:t>Biết được quan hệ và tính cách nhân vật qua lời đối đáp, biết cách hỏi trong những trường hợp tế nhị cần bày tỏ sự thông cảm.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55516" y="2393717"/>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2767330" y="1207135"/>
            <a:ext cx="6473825" cy="2743200"/>
          </a:xfrm>
          <a:prstGeom prst="roundRect">
            <a:avLst/>
          </a:prstGeom>
          <a:solidFill>
            <a:srgbClr val="FFF5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b="1">
                <a:solidFill>
                  <a:srgbClr val="FF0000"/>
                </a:solidFill>
              </a:rPr>
              <a:t>HÌNH THÀNH</a:t>
            </a:r>
            <a:endParaRPr lang="vi-VN" altLang="en-US" sz="3600" b="1">
              <a:solidFill>
                <a:srgbClr val="FF0000"/>
              </a:solidFill>
            </a:endParaRPr>
          </a:p>
          <a:p>
            <a:pPr algn="ctr"/>
            <a:r>
              <a:rPr lang="vi-VN" altLang="en-US" sz="3600" b="1">
                <a:solidFill>
                  <a:srgbClr val="FF0000"/>
                </a:solidFill>
              </a:rPr>
              <a:t> KIẾN THỨC MỚI</a:t>
            </a:r>
            <a:endParaRPr lang="vi-VN" altLang="en-US" sz="3600" b="1">
              <a:solidFill>
                <a:srgbClr val="FF0000"/>
              </a:solidFill>
            </a:endParaRPr>
          </a:p>
        </p:txBody>
      </p:sp>
      <p:pic>
        <p:nvPicPr>
          <p:cNvPr id="2" name="Picture 1" descr="pp26"/>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8186420" y="2658110"/>
            <a:ext cx="2565400" cy="35261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2" name="Text Box 5"/>
          <p:cNvSpPr txBox="1">
            <a:spLocks noChangeArrowheads="1"/>
          </p:cNvSpPr>
          <p:nvPr/>
        </p:nvSpPr>
        <p:spPr bwMode="auto">
          <a:xfrm>
            <a:off x="891359" y="4959169"/>
            <a:ext cx="34290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eaLnBrk="1" hangingPunct="1">
              <a:spcBef>
                <a:spcPct val="50000"/>
              </a:spcBef>
            </a:pPr>
            <a:r>
              <a:rPr lang="en-US" altLang="en-US">
                <a:solidFill>
                  <a:schemeClr val="tx1"/>
                </a:solidFill>
                <a:latin typeface="Times New Roman" panose="02020603050405020304" pitchFamily="18" charset="0"/>
              </a:rPr>
              <a:t>+ Câu hỏi :</a:t>
            </a:r>
            <a:endParaRPr lang="en-US" altLang="en-US">
              <a:solidFill>
                <a:schemeClr val="tx1"/>
              </a:solidFill>
              <a:latin typeface="Times New Roman" panose="02020603050405020304" pitchFamily="18" charset="0"/>
            </a:endParaRPr>
          </a:p>
        </p:txBody>
      </p:sp>
      <p:sp>
        <p:nvSpPr>
          <p:cNvPr id="13" name="Text Box 6"/>
          <p:cNvSpPr txBox="1">
            <a:spLocks noChangeArrowheads="1"/>
          </p:cNvSpPr>
          <p:nvPr/>
        </p:nvSpPr>
        <p:spPr bwMode="auto">
          <a:xfrm>
            <a:off x="2966222" y="4894082"/>
            <a:ext cx="36576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eaLnBrk="1" hangingPunct="1">
              <a:spcBef>
                <a:spcPct val="50000"/>
              </a:spcBef>
            </a:pPr>
            <a:r>
              <a:rPr lang="en-US" altLang="en-US" i="1">
                <a:solidFill>
                  <a:srgbClr val="FF3300"/>
                </a:solidFill>
                <a:latin typeface="Times New Roman" panose="02020603050405020304" pitchFamily="18" charset="0"/>
              </a:rPr>
              <a:t>Mẹ ơi, con tuổi gì ?</a:t>
            </a:r>
            <a:endParaRPr lang="en-US" altLang="en-US" i="1">
              <a:solidFill>
                <a:srgbClr val="FF3300"/>
              </a:solidFill>
              <a:latin typeface="Times New Roman" panose="02020603050405020304" pitchFamily="18" charset="0"/>
            </a:endParaRPr>
          </a:p>
        </p:txBody>
      </p:sp>
      <p:sp>
        <p:nvSpPr>
          <p:cNvPr id="14" name="Text Box 7"/>
          <p:cNvSpPr txBox="1">
            <a:spLocks noChangeArrowheads="1"/>
          </p:cNvSpPr>
          <p:nvPr/>
        </p:nvSpPr>
        <p:spPr bwMode="auto">
          <a:xfrm>
            <a:off x="891359" y="5710057"/>
            <a:ext cx="78359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eaLnBrk="1" hangingPunct="1">
              <a:spcBef>
                <a:spcPct val="50000"/>
              </a:spcBef>
            </a:pPr>
            <a:r>
              <a:rPr lang="en-US" altLang="en-US">
                <a:solidFill>
                  <a:schemeClr val="tx1"/>
                </a:solidFill>
                <a:latin typeface="Times New Roman" panose="02020603050405020304" pitchFamily="18" charset="0"/>
              </a:rPr>
              <a:t>+ Từ ngữ thể hiện thái độ lễ phép : </a:t>
            </a:r>
            <a:endParaRPr lang="en-US" altLang="en-US">
              <a:solidFill>
                <a:schemeClr val="tx1"/>
              </a:solidFill>
              <a:latin typeface="Times New Roman" panose="02020603050405020304" pitchFamily="18" charset="0"/>
            </a:endParaRPr>
          </a:p>
        </p:txBody>
      </p:sp>
      <p:sp>
        <p:nvSpPr>
          <p:cNvPr id="15" name="Text Box 8"/>
          <p:cNvSpPr txBox="1">
            <a:spLocks noChangeArrowheads="1"/>
          </p:cNvSpPr>
          <p:nvPr/>
        </p:nvSpPr>
        <p:spPr bwMode="auto">
          <a:xfrm>
            <a:off x="6516189" y="5709739"/>
            <a:ext cx="14255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eaLnBrk="1" hangingPunct="1">
              <a:spcBef>
                <a:spcPct val="50000"/>
              </a:spcBef>
            </a:pPr>
            <a:r>
              <a:rPr lang="en-US" altLang="en-US" i="1">
                <a:solidFill>
                  <a:srgbClr val="FF3300"/>
                </a:solidFill>
                <a:latin typeface="Times New Roman" panose="02020603050405020304" pitchFamily="18" charset="0"/>
              </a:rPr>
              <a:t>Mẹ ơi.</a:t>
            </a:r>
            <a:endParaRPr lang="en-US" altLang="en-US" i="1">
              <a:solidFill>
                <a:srgbClr val="FF3300"/>
              </a:solidFill>
              <a:latin typeface="Times New Roman" panose="02020603050405020304" pitchFamily="18" charset="0"/>
            </a:endParaRPr>
          </a:p>
        </p:txBody>
      </p:sp>
      <p:sp>
        <p:nvSpPr>
          <p:cNvPr id="19" name="Text Box 14"/>
          <p:cNvSpPr txBox="1">
            <a:spLocks noChangeArrowheads="1"/>
          </p:cNvSpPr>
          <p:nvPr/>
        </p:nvSpPr>
        <p:spPr bwMode="auto">
          <a:xfrm>
            <a:off x="3300231" y="1723006"/>
            <a:ext cx="6759575" cy="300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eaLnBrk="1" hangingPunct="1">
              <a:spcBef>
                <a:spcPct val="50000"/>
              </a:spcBef>
              <a:buFontTx/>
              <a:buChar char="-"/>
            </a:pPr>
            <a:r>
              <a:rPr lang="en-US" altLang="en-US">
                <a:latin typeface="Times New Roman" panose="02020603050405020304" pitchFamily="18" charset="0"/>
              </a:rPr>
              <a:t> </a:t>
            </a:r>
            <a:r>
              <a:rPr lang="en-US" altLang="en-US" sz="2900">
                <a:latin typeface="Times New Roman" panose="02020603050405020304" pitchFamily="18" charset="0"/>
              </a:rPr>
              <a:t>Mẹ ơi, con tuổi gì ?</a:t>
            </a:r>
            <a:endParaRPr lang="en-US" altLang="en-US" sz="2900">
              <a:latin typeface="Times New Roman" panose="02020603050405020304" pitchFamily="18" charset="0"/>
            </a:endParaRPr>
          </a:p>
          <a:p>
            <a:pPr eaLnBrk="1" hangingPunct="1">
              <a:spcBef>
                <a:spcPct val="50000"/>
              </a:spcBef>
              <a:buFontTx/>
              <a:buChar char="-"/>
            </a:pPr>
            <a:r>
              <a:rPr lang="en-US" altLang="en-US" sz="2900">
                <a:latin typeface="Times New Roman" panose="02020603050405020304" pitchFamily="18" charset="0"/>
              </a:rPr>
              <a:t> Tuổi con là tuổi Ngựa</a:t>
            </a:r>
            <a:endParaRPr lang="en-US" altLang="en-US" sz="2900">
              <a:latin typeface="Times New Roman" panose="02020603050405020304" pitchFamily="18" charset="0"/>
            </a:endParaRPr>
          </a:p>
          <a:p>
            <a:pPr eaLnBrk="1" hangingPunct="1">
              <a:spcBef>
                <a:spcPct val="50000"/>
              </a:spcBef>
            </a:pPr>
            <a:r>
              <a:rPr lang="en-US" altLang="en-US" sz="2900">
                <a:latin typeface="Times New Roman" panose="02020603050405020304" pitchFamily="18" charset="0"/>
              </a:rPr>
              <a:t>Ngựa không yên một chỗ</a:t>
            </a:r>
            <a:endParaRPr lang="en-US" altLang="en-US" sz="2900">
              <a:latin typeface="Times New Roman" panose="02020603050405020304" pitchFamily="18" charset="0"/>
            </a:endParaRPr>
          </a:p>
          <a:p>
            <a:pPr eaLnBrk="1" hangingPunct="1">
              <a:spcBef>
                <a:spcPct val="50000"/>
              </a:spcBef>
            </a:pPr>
            <a:r>
              <a:rPr lang="en-US" altLang="en-US" sz="2900">
                <a:latin typeface="Times New Roman" panose="02020603050405020304" pitchFamily="18" charset="0"/>
              </a:rPr>
              <a:t>Tuổi con là tuổi đi…</a:t>
            </a:r>
            <a:endParaRPr lang="en-US" altLang="en-US" sz="2900">
              <a:latin typeface="Times New Roman" panose="02020603050405020304" pitchFamily="18" charset="0"/>
            </a:endParaRPr>
          </a:p>
          <a:p>
            <a:pPr eaLnBrk="1" hangingPunct="1">
              <a:spcBef>
                <a:spcPct val="50000"/>
              </a:spcBef>
            </a:pPr>
            <a:r>
              <a:rPr lang="en-US" altLang="en-US" sz="2000">
                <a:latin typeface="Times New Roman" panose="02020603050405020304" pitchFamily="18" charset="0"/>
              </a:rPr>
              <a:t>                                                 XUÂN QUỲNH</a:t>
            </a:r>
            <a:endParaRPr lang="en-US" altLang="en-US" sz="2000">
              <a:latin typeface="Times New Roman" panose="02020603050405020304" pitchFamily="18" charset="0"/>
            </a:endParaRPr>
          </a:p>
        </p:txBody>
      </p:sp>
      <p:sp>
        <p:nvSpPr>
          <p:cNvPr id="22" name="Text Box 9"/>
          <p:cNvSpPr txBox="1">
            <a:spLocks noChangeArrowheads="1"/>
          </p:cNvSpPr>
          <p:nvPr/>
        </p:nvSpPr>
        <p:spPr bwMode="auto">
          <a:xfrm>
            <a:off x="792889" y="735466"/>
            <a:ext cx="97439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en-US" altLang="en-US">
                <a:solidFill>
                  <a:schemeClr val="tx1"/>
                </a:solidFill>
                <a:latin typeface="Times New Roman" panose="02020603050405020304" pitchFamily="18" charset="0"/>
              </a:rPr>
              <a:t>1. Tìm câu hỏi trong khổ thơ dưới đây. Những từ ngữ nào trong câu hỏi thể hiện thái độ lễ phép của người con ?</a:t>
            </a:r>
            <a:endParaRPr lang="en-US" altLang="en-US">
              <a:solidFill>
                <a:schemeClr val="tx1"/>
              </a:solidFill>
              <a:latin typeface="Times New Roman" panose="02020603050405020304" pitchFamily="18" charset="0"/>
            </a:endParaRPr>
          </a:p>
        </p:txBody>
      </p:sp>
      <p:sp>
        <p:nvSpPr>
          <p:cNvPr id="23" name="Rectangle 22"/>
          <p:cNvSpPr>
            <a:spLocks noChangeArrowheads="1"/>
          </p:cNvSpPr>
          <p:nvPr/>
        </p:nvSpPr>
        <p:spPr bwMode="auto">
          <a:xfrm>
            <a:off x="7665539" y="5679577"/>
            <a:ext cx="169227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eaLnBrk="1" hangingPunct="1">
              <a:spcBef>
                <a:spcPct val="50000"/>
              </a:spcBef>
            </a:pPr>
            <a:r>
              <a:rPr lang="en-US" altLang="en-US" sz="3200">
                <a:solidFill>
                  <a:schemeClr val="tx1"/>
                </a:solidFill>
                <a:latin typeface="Times New Roman" panose="02020603050405020304" pitchFamily="18" charset="0"/>
                <a:cs typeface="Times New Roman" panose="02020603050405020304" pitchFamily="18" charset="0"/>
              </a:rPr>
              <a:t>(</a:t>
            </a:r>
            <a:r>
              <a:rPr lang="en-US" altLang="en-US" sz="2400">
                <a:solidFill>
                  <a:schemeClr val="tx1"/>
                </a:solidFill>
                <a:latin typeface="Times New Roman" panose="02020603050405020304" pitchFamily="18" charset="0"/>
                <a:cs typeface="Times New Roman" panose="02020603050405020304" pitchFamily="18" charset="0"/>
              </a:rPr>
              <a:t>Lời gọi )</a:t>
            </a:r>
            <a:endParaRPr lang="en-US" altLang="en-US" sz="2400">
              <a:solidFill>
                <a:schemeClr val="tx1"/>
              </a:solidFill>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1363799" y="1160508"/>
            <a:ext cx="18142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604976" y="1160508"/>
            <a:ext cx="10900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28371" y="1581422"/>
            <a:ext cx="19739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294233" y="1581422"/>
            <a:ext cx="22221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289982" y="1581422"/>
            <a:ext cx="14325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Oval Callout 2"/>
          <p:cNvSpPr/>
          <p:nvPr/>
        </p:nvSpPr>
        <p:spPr>
          <a:xfrm>
            <a:off x="7795260" y="1845945"/>
            <a:ext cx="3685540" cy="2496185"/>
          </a:xfrm>
          <a:prstGeom prst="wedgeEllipseCallout">
            <a:avLst>
              <a:gd name="adj1" fmla="val 61044"/>
              <a:gd name="adj2" fmla="val 68722"/>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Khi muốn hỏi chuyện người khác, chúng ta cần</a:t>
            </a:r>
            <a:r>
              <a:rPr lang="vi-VN" altLang="en-US" sz="2400" b="1">
                <a:solidFill>
                  <a:schemeClr val="tx1"/>
                </a:solidFill>
                <a:latin typeface="Times New Roman" panose="02020603050405020304" pitchFamily="18" charset="0"/>
                <a:cs typeface="Times New Roman" panose="02020603050405020304" pitchFamily="18" charset="0"/>
              </a:rPr>
              <a:t> có thái độ như thế nào?</a:t>
            </a:r>
            <a:endParaRPr lang="vi-VN" altLang="en-US" sz="2400" b="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linds(horizont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circle(in)">
                                      <p:cBhvr>
                                        <p:cTn id="39" dur="20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3" grpId="0"/>
      <p:bldP spid="3" grpId="0" animBg="1"/>
      <p:bldP spid="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865086" y="1568270"/>
            <a:ext cx="8763000" cy="1814830"/>
          </a:xfrm>
          <a:prstGeom prst="rect">
            <a:avLst/>
          </a:prstGeom>
          <a:solidFill>
            <a:schemeClr val="accent1">
              <a:lumMod val="40000"/>
              <a:lumOff val="60000"/>
            </a:schemeClr>
          </a:solidFill>
          <a:ln w="28575">
            <a:noFill/>
            <a:miter lim="800000"/>
          </a:ln>
          <a:effec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0" indent="0" algn="just">
              <a:spcBef>
                <a:spcPct val="50000"/>
              </a:spcBef>
            </a:pPr>
            <a:r>
              <a:rPr lang="en-US" sz="3200">
                <a:latin typeface="Times New Roman" panose="02020603050405020304" pitchFamily="18" charset="0"/>
              </a:rPr>
              <a:t>      </a:t>
            </a:r>
            <a:r>
              <a:rPr lang="vi-VN" sz="3200">
                <a:latin typeface="Times New Roman" panose="02020603050405020304" pitchFamily="18" charset="0"/>
              </a:rPr>
              <a:t>Khi hỏi chuyện người khác, cần </a:t>
            </a:r>
            <a:endParaRPr lang="vi-VN" sz="3200">
              <a:latin typeface="Times New Roman" panose="02020603050405020304" pitchFamily="18" charset="0"/>
            </a:endParaRPr>
          </a:p>
          <a:p>
            <a:pPr marL="0" indent="0" algn="just">
              <a:spcBef>
                <a:spcPct val="50000"/>
              </a:spcBef>
            </a:pPr>
            <a:r>
              <a:rPr lang="vi-VN" altLang="en-US" sz="3200">
                <a:latin typeface="Times New Roman" panose="02020603050405020304" pitchFamily="18" charset="0"/>
              </a:rPr>
              <a:t>-</a:t>
            </a:r>
            <a:r>
              <a:rPr lang="en-US" sz="3200">
                <a:latin typeface="Times New Roman" panose="02020603050405020304" pitchFamily="18" charset="0"/>
              </a:rPr>
              <a:t> </a:t>
            </a:r>
            <a:r>
              <a:rPr lang="vi-VN" sz="3200">
                <a:latin typeface="Times New Roman" panose="02020603050405020304" pitchFamily="18" charset="0"/>
              </a:rPr>
              <a:t>Cần thưa gửi, xưng hô cho phù hợp với quan hệ giữa mình và người được hỏi.</a:t>
            </a:r>
            <a:endParaRPr lang="vi-VN" sz="32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2" name="Text Box 6"/>
          <p:cNvSpPr txBox="1">
            <a:spLocks noChangeArrowheads="1"/>
          </p:cNvSpPr>
          <p:nvPr/>
        </p:nvSpPr>
        <p:spPr bwMode="auto">
          <a:xfrm>
            <a:off x="1759404" y="1668973"/>
            <a:ext cx="6192838"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eaLnBrk="1" hangingPunct="1"/>
            <a:r>
              <a:rPr lang="en-US" altLang="en-US">
                <a:solidFill>
                  <a:schemeClr val="tx1"/>
                </a:solidFill>
                <a:latin typeface="Times New Roman" panose="02020603050405020304" pitchFamily="18" charset="0"/>
              </a:rPr>
              <a:t>a) Với cô giáo hoặc thầy giáo em.</a:t>
            </a:r>
            <a:endParaRPr lang="en-US" altLang="en-US">
              <a:solidFill>
                <a:schemeClr val="tx1"/>
              </a:solidFill>
              <a:latin typeface="Times New Roman" panose="02020603050405020304" pitchFamily="18" charset="0"/>
            </a:endParaRPr>
          </a:p>
          <a:p>
            <a:pPr eaLnBrk="1" hangingPunct="1"/>
            <a:r>
              <a:rPr lang="en-US" altLang="en-US">
                <a:solidFill>
                  <a:schemeClr val="tx1"/>
                </a:solidFill>
                <a:latin typeface="Times New Roman" panose="02020603050405020304" pitchFamily="18" charset="0"/>
              </a:rPr>
              <a:t>b) Với bạn em.</a:t>
            </a:r>
            <a:endParaRPr lang="en-US" altLang="en-US">
              <a:solidFill>
                <a:schemeClr val="tx1"/>
              </a:solidFill>
              <a:latin typeface="Times New Roman" panose="02020603050405020304" pitchFamily="18" charset="0"/>
            </a:endParaRPr>
          </a:p>
        </p:txBody>
      </p:sp>
      <p:sp>
        <p:nvSpPr>
          <p:cNvPr id="21" name="Text Box 5"/>
          <p:cNvSpPr txBox="1">
            <a:spLocks noChangeArrowheads="1"/>
          </p:cNvSpPr>
          <p:nvPr/>
        </p:nvSpPr>
        <p:spPr bwMode="auto">
          <a:xfrm>
            <a:off x="1422400" y="722823"/>
            <a:ext cx="9535886"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en-US" altLang="en-US">
                <a:solidFill>
                  <a:schemeClr val="tx1"/>
                </a:solidFill>
                <a:latin typeface="Times New Roman" panose="02020603050405020304" pitchFamily="18" charset="0"/>
              </a:rPr>
              <a:t>2. Em muốn biết sở thích của mọi người trong ăn mặc, vui chơi, giải trí. Hãy đặt câu hỏi thích hợp:</a:t>
            </a:r>
            <a:endParaRPr lang="en-US" altLang="en-US">
              <a:solidFill>
                <a:schemeClr val="tx1"/>
              </a:solidFill>
              <a:latin typeface="Times New Roman" panose="02020603050405020304" pitchFamily="18" charset="0"/>
            </a:endParaRPr>
          </a:p>
        </p:txBody>
      </p:sp>
      <p:pic>
        <p:nvPicPr>
          <p:cNvPr id="22" name="Picture 10" descr="Thao luan nh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11710" y="3412104"/>
            <a:ext cx="4164013"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Connector 22"/>
          <p:cNvCxnSpPr/>
          <p:nvPr/>
        </p:nvCxnSpPr>
        <p:spPr>
          <a:xfrm>
            <a:off x="2583543" y="1146629"/>
            <a:ext cx="29754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313714" y="1161144"/>
            <a:ext cx="38753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377713" y="1146629"/>
            <a:ext cx="4644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527175" y="1567543"/>
            <a:ext cx="6789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69002" y="1567543"/>
            <a:ext cx="10418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241345" y="1567543"/>
            <a:ext cx="32703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INKNOELEADERBOARD" val="1223858575"/>
</p:tagLst>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7509</Words>
  <Application>WPS Presentation</Application>
  <PresentationFormat>Widescreen</PresentationFormat>
  <Paragraphs>274</Paragraphs>
  <Slides>32</Slides>
  <Notes>1</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32</vt:i4>
      </vt:variant>
    </vt:vector>
  </HeadingPairs>
  <TitlesOfParts>
    <vt:vector size="46" baseType="lpstr">
      <vt:lpstr>Arial</vt:lpstr>
      <vt:lpstr>SimSun</vt:lpstr>
      <vt:lpstr>Wingdings</vt:lpstr>
      <vt:lpstr>Arial</vt:lpstr>
      <vt:lpstr>Times New Roman</vt:lpstr>
      <vt:lpstr>Tahoma</vt:lpstr>
      <vt:lpstr>Microsoft YaHei</vt:lpstr>
      <vt:lpstr>Arial Unicode MS</vt:lpstr>
      <vt:lpstr>Garamond</vt:lpstr>
      <vt:lpstr>Calibri</vt:lpstr>
      <vt:lpstr>Wingdings 2</vt:lpstr>
      <vt:lpstr>Calibri Light</vt:lpstr>
      <vt:lpstr>1_Office Theme</vt:lpstr>
      <vt:lpstr>Organic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asus</cp:lastModifiedBy>
  <cp:revision>250</cp:revision>
  <dcterms:created xsi:type="dcterms:W3CDTF">2021-08-04T18:52:00Z</dcterms:created>
  <dcterms:modified xsi:type="dcterms:W3CDTF">2021-12-15T03:38:31Z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06E88318F5D3476191ACDB33F1093E28</vt:lpwstr>
  </property>
  <property fmtid="{D5CDD505-2E9C-101B-9397-08002B2CF9AE}" pid="3" name="KSOProductBuildVer">
    <vt:lpwstr>1033-11.2.0.10382</vt:lpwstr>
  </property>
</Properties>
</file>