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78" r:id="rId2"/>
    <p:sldId id="282" r:id="rId3"/>
    <p:sldId id="374" r:id="rId4"/>
    <p:sldId id="398" r:id="rId5"/>
    <p:sldId id="397" r:id="rId6"/>
    <p:sldId id="399" r:id="rId7"/>
    <p:sldId id="394" r:id="rId8"/>
    <p:sldId id="395" r:id="rId9"/>
    <p:sldId id="396" r:id="rId10"/>
    <p:sldId id="400" r:id="rId11"/>
    <p:sldId id="385" r:id="rId12"/>
    <p:sldId id="386" r:id="rId13"/>
    <p:sldId id="387" r:id="rId14"/>
    <p:sldId id="388" r:id="rId15"/>
    <p:sldId id="389" r:id="rId16"/>
    <p:sldId id="390" r:id="rId17"/>
    <p:sldId id="391" r:id="rId18"/>
    <p:sldId id="393" r:id="rId19"/>
    <p:sldId id="392" r:id="rId20"/>
    <p:sldId id="260" r:id="rId21"/>
  </p:sldIdLst>
  <p:sldSz cx="12192000" cy="6858000"/>
  <p:notesSz cx="6954838" cy="9309100"/>
  <p:custDataLst>
    <p:tags r:id="rId2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E3A"/>
    <a:srgbClr val="3333FF"/>
    <a:srgbClr val="0000CC"/>
    <a:srgbClr val="66FF99"/>
    <a:srgbClr val="646464"/>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74" autoAdjust="0"/>
  </p:normalViewPr>
  <p:slideViewPr>
    <p:cSldViewPr snapToGrid="0">
      <p:cViewPr varScale="1">
        <p:scale>
          <a:sx n="62" d="100"/>
          <a:sy n="62" d="100"/>
        </p:scale>
        <p:origin x="-97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vi-VN"/>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9501B424-D0F4-4D7E-BF95-50D7048069E3}" type="datetimeFigureOut">
              <a:rPr lang="vi-VN" smtClean="0"/>
              <a:t>12/10/2021</a:t>
            </a:fld>
            <a:endParaRPr lang="vi-VN"/>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vi-VN"/>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vi-VN"/>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7A1CED1F-2A60-4BCF-A982-B1DE6039188B}" type="slidenum">
              <a:rPr lang="vi-VN" smtClean="0"/>
              <a:t>‹#›</a:t>
            </a:fld>
            <a:endParaRPr lang="vi-VN"/>
          </a:p>
        </p:txBody>
      </p:sp>
    </p:spTree>
    <p:extLst>
      <p:ext uri="{BB962C8B-B14F-4D97-AF65-F5344CB8AC3E}">
        <p14:creationId xmlns:p14="http://schemas.microsoft.com/office/powerpoint/2010/main" val="404207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EB720F-0397-4005-A7C6-E4D5417E6C4E}" type="slidenum">
              <a:rPr lang="en-US" smtClean="0"/>
              <a:t>17</a:t>
            </a:fld>
            <a:endParaRPr lang="en-US"/>
          </a:p>
        </p:txBody>
      </p:sp>
    </p:spTree>
    <p:extLst>
      <p:ext uri="{BB962C8B-B14F-4D97-AF65-F5344CB8AC3E}">
        <p14:creationId xmlns:p14="http://schemas.microsoft.com/office/powerpoint/2010/main" val="90844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EB720F-0397-4005-A7C6-E4D5417E6C4E}" type="slidenum">
              <a:rPr lang="en-US" smtClean="0"/>
              <a:t>19</a:t>
            </a:fld>
            <a:endParaRPr lang="en-US"/>
          </a:p>
        </p:txBody>
      </p:sp>
    </p:spTree>
    <p:extLst>
      <p:ext uri="{BB962C8B-B14F-4D97-AF65-F5344CB8AC3E}">
        <p14:creationId xmlns:p14="http://schemas.microsoft.com/office/powerpoint/2010/main" val="294711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1CED1F-2A60-4BCF-A982-B1DE6039188B}" type="slidenum">
              <a:rPr lang="vi-VN" smtClean="0"/>
              <a:t>20</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12/10/2021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9A0EC-FB5A-4645-BDA8-B69FA18BFD46}" type="datetimeFigureOut">
              <a:rPr lang="vi-VN" smtClean="0"/>
              <a:t>12/10/2021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37146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9A0EC-FB5A-4645-BDA8-B69FA18BFD46}" type="datetimeFigureOut">
              <a:rPr lang="vi-VN" smtClean="0"/>
              <a:t>12/10/2021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2127230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9A0EC-FB5A-4645-BDA8-B69FA18BFD46}" type="datetimeFigureOut">
              <a:rPr lang="vi-VN" smtClean="0"/>
              <a:t>12/10/2021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202945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9A0EC-FB5A-4645-BDA8-B69FA18BFD46}" type="datetimeFigureOut">
              <a:rPr lang="vi-VN" smtClean="0"/>
              <a:t>12/10/2021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429249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9A0EC-FB5A-4645-BDA8-B69FA18BFD46}" type="datetimeFigureOut">
              <a:rPr lang="vi-VN" smtClean="0"/>
              <a:t>12/10/2021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4053982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9A0EC-FB5A-4645-BDA8-B69FA18BFD46}" type="datetimeFigureOut">
              <a:rPr lang="vi-VN" smtClean="0"/>
              <a:t>12/10/2021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37157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9A0EC-FB5A-4645-BDA8-B69FA18BFD46}" type="datetimeFigureOut">
              <a:rPr lang="vi-VN" smtClean="0"/>
              <a:t>12/10/2021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4189841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9A0EC-FB5A-4645-BDA8-B69FA18BFD46}" type="datetimeFigureOut">
              <a:rPr lang="vi-VN" smtClean="0"/>
              <a:t>12/10/2021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3173885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9A0EC-FB5A-4645-BDA8-B69FA18BFD46}" type="datetimeFigureOut">
              <a:rPr lang="vi-VN" smtClean="0"/>
              <a:t>12/10/2021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883651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C9A0EC-FB5A-4645-BDA8-B69FA18BFD46}" type="datetimeFigureOut">
              <a:rPr lang="vi-VN" smtClean="0"/>
              <a:t>12/10/2021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12/10/2021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C9A0EC-FB5A-4645-BDA8-B69FA18BFD46}" type="datetimeFigureOut">
              <a:rPr lang="vi-VN" smtClean="0"/>
              <a:t>12/10/2021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12/10/2021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12/10/2021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C9A0EC-FB5A-4645-BDA8-B69FA18BFD46}" type="datetimeFigureOut">
              <a:rPr lang="vi-VN" smtClean="0"/>
              <a:t>12/10/2021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F4C9A0EC-FB5A-4645-BDA8-B69FA18BFD46}" type="datetimeFigureOut">
              <a:rPr lang="vi-VN" smtClean="0"/>
              <a:t>12/10/2021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F4C9A0EC-FB5A-4645-BDA8-B69FA18BFD46}" type="datetimeFigureOut">
              <a:rPr lang="vi-VN" smtClean="0"/>
              <a:t>12/10/2021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4C9A0EC-FB5A-4645-BDA8-B69FA18BFD46}" type="datetimeFigureOut">
              <a:rPr lang="vi-VN" smtClean="0"/>
              <a:t>12/10/2021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9A0EC-FB5A-4645-BDA8-B69FA18BFD46}" type="datetimeFigureOut">
              <a:rPr lang="vi-VN" smtClean="0"/>
              <a:t>12/10/2021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9A0EC-FB5A-4645-BDA8-B69FA18BFD46}" type="datetimeFigureOut">
              <a:rPr lang="vi-VN" smtClean="0"/>
              <a:t>12/10/2021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221834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9A0EC-FB5A-4645-BDA8-B69FA18BFD46}" type="datetimeFigureOut">
              <a:rPr lang="vi-VN" smtClean="0"/>
              <a:t>12/10/2021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376560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9A0EC-FB5A-4645-BDA8-B69FA18BFD46}" type="datetimeFigureOut">
              <a:rPr lang="vi-VN" smtClean="0"/>
              <a:t>12/10/2021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00EDF-A05D-4D11-B793-4CEBAED8796B}"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0" r:id="rId8"/>
    <p:sldLayoutId id="2147483669" r:id="rId9"/>
    <p:sldLayoutId id="2147483668" r:id="rId10"/>
    <p:sldLayoutId id="2147483667" r:id="rId11"/>
    <p:sldLayoutId id="2147483666" r:id="rId12"/>
    <p:sldLayoutId id="2147483665" r:id="rId13"/>
    <p:sldLayoutId id="2147483664" r:id="rId14"/>
    <p:sldLayoutId id="2147483663" r:id="rId15"/>
    <p:sldLayoutId id="2147483662" r:id="rId16"/>
    <p:sldLayoutId id="2147483661" r:id="rId17"/>
    <p:sldLayoutId id="2147483660" r:id="rId18"/>
    <p:sldLayoutId id="2147483656" r:id="rId19"/>
    <p:sldLayoutId id="2147483657" r:id="rId20"/>
    <p:sldLayoutId id="2147483658" r:id="rId21"/>
    <p:sldLayoutId id="2147483659"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4" descr="http://previews.123rf.com/images/yuyuyi/yuyuyi1208/yuyuyi120800192/21782334-kids-and-frame-Stock-Vector-children-school-bor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3733334" y="2076483"/>
            <a:ext cx="6504878" cy="707886"/>
          </a:xfrm>
          <a:prstGeom prst="rect">
            <a:avLst/>
          </a:prstGeom>
          <a:noFill/>
          <a:ln w="9525">
            <a:noFill/>
            <a:miter lim="800000"/>
          </a:ln>
          <a:effectLst/>
        </p:spPr>
        <p:txBody>
          <a:bodyPr wrap="square">
            <a:spAutoFit/>
          </a:bodyPr>
          <a:lstStyle/>
          <a:p>
            <a:pPr>
              <a:spcBef>
                <a:spcPct val="50000"/>
              </a:spcBef>
            </a:pPr>
            <a:r>
              <a:rPr lang="en-US" sz="4000" b="1" dirty="0" err="1">
                <a:solidFill>
                  <a:srgbClr val="FF0000"/>
                </a:solidFill>
                <a:latin typeface="HP001 5 hàng" pitchFamily="34" charset="0"/>
              </a:rPr>
              <a:t>Dòng</a:t>
            </a:r>
            <a:r>
              <a:rPr lang="en-US" sz="4000" b="1" dirty="0">
                <a:solidFill>
                  <a:srgbClr val="FF0000"/>
                </a:solidFill>
                <a:latin typeface="HP001 5 hàng" pitchFamily="34" charset="0"/>
              </a:rPr>
              <a:t> </a:t>
            </a:r>
            <a:r>
              <a:rPr lang="en-US" sz="4000" b="1" dirty="0" err="1">
                <a:solidFill>
                  <a:srgbClr val="FF0000"/>
                </a:solidFill>
                <a:latin typeface="HP001 5 hàng" pitchFamily="34" charset="0"/>
              </a:rPr>
              <a:t>kinh</a:t>
            </a:r>
            <a:r>
              <a:rPr lang="en-US" sz="4000" b="1" dirty="0">
                <a:solidFill>
                  <a:srgbClr val="FF0000"/>
                </a:solidFill>
                <a:latin typeface="HP001 5 hàng" pitchFamily="34" charset="0"/>
              </a:rPr>
              <a:t> </a:t>
            </a:r>
            <a:r>
              <a:rPr lang="en-US" sz="4000" b="1" dirty="0" err="1">
                <a:solidFill>
                  <a:srgbClr val="FF0000"/>
                </a:solidFill>
                <a:latin typeface="HP001 5 hàng" pitchFamily="34" charset="0"/>
              </a:rPr>
              <a:t>quê</a:t>
            </a:r>
            <a:r>
              <a:rPr lang="en-US" sz="4000" b="1" dirty="0">
                <a:solidFill>
                  <a:srgbClr val="FF0000"/>
                </a:solidFill>
                <a:latin typeface="HP001 5 hàng" pitchFamily="34" charset="0"/>
              </a:rPr>
              <a:t> </a:t>
            </a:r>
            <a:r>
              <a:rPr lang="en-US" sz="4000" b="1" dirty="0" err="1">
                <a:solidFill>
                  <a:srgbClr val="FF0000"/>
                </a:solidFill>
                <a:latin typeface="HP001 5 hàng" pitchFamily="34" charset="0"/>
              </a:rPr>
              <a:t>hương</a:t>
            </a:r>
            <a:r>
              <a:rPr lang="en-US" sz="4000" b="1" dirty="0">
                <a:solidFill>
                  <a:srgbClr val="FF0000"/>
                </a:solidFill>
                <a:latin typeface="HP001 5 hàng" pitchFamily="34" charset="0"/>
              </a:rPr>
              <a:t> (tr65)</a:t>
            </a:r>
          </a:p>
        </p:txBody>
      </p:sp>
      <p:sp>
        <p:nvSpPr>
          <p:cNvPr id="8" name="TextBox 7"/>
          <p:cNvSpPr txBox="1"/>
          <p:nvPr/>
        </p:nvSpPr>
        <p:spPr>
          <a:xfrm>
            <a:off x="3733333" y="1093684"/>
            <a:ext cx="5611387" cy="707886"/>
          </a:xfrm>
          <a:prstGeom prst="rect">
            <a:avLst/>
          </a:prstGeom>
          <a:noFill/>
        </p:spPr>
        <p:txBody>
          <a:bodyPr wrap="square">
            <a:spAutoFit/>
          </a:bodyPr>
          <a:lstStyle/>
          <a:p>
            <a:r>
              <a:rPr lang="en-US" sz="4000" b="1" dirty="0" err="1">
                <a:latin typeface="HP001 5 hàng" pitchFamily="34" charset="0"/>
              </a:rPr>
              <a:t>Chính</a:t>
            </a:r>
            <a:r>
              <a:rPr lang="en-US" sz="4000" b="1" dirty="0">
                <a:latin typeface="HP001 5 hàng" pitchFamily="34" charset="0"/>
              </a:rPr>
              <a:t> </a:t>
            </a:r>
            <a:r>
              <a:rPr lang="en-US" sz="4000" b="1" dirty="0" err="1">
                <a:latin typeface="HP001 5 hàng" pitchFamily="34" charset="0"/>
              </a:rPr>
              <a:t>tả</a:t>
            </a:r>
            <a:r>
              <a:rPr lang="en-US" sz="4000" b="1">
                <a:latin typeface="HP001 5 hàng" pitchFamily="34" charset="0"/>
              </a:rPr>
              <a:t>: </a:t>
            </a:r>
            <a:r>
              <a:rPr lang="en-US" sz="4000" b="1" smtClean="0">
                <a:latin typeface="HP001 5 hàng" pitchFamily="34" charset="0"/>
              </a:rPr>
              <a:t>Nghe viết</a:t>
            </a:r>
            <a:endParaRPr lang="en-US" sz="4000" dirty="0"/>
          </a:p>
        </p:txBody>
      </p:sp>
      <p:sp>
        <p:nvSpPr>
          <p:cNvPr id="5" name="Text Box 6"/>
          <p:cNvSpPr txBox="1">
            <a:spLocks noChangeArrowheads="1"/>
          </p:cNvSpPr>
          <p:nvPr/>
        </p:nvSpPr>
        <p:spPr bwMode="auto">
          <a:xfrm>
            <a:off x="3733334" y="2895254"/>
            <a:ext cx="6504878" cy="707886"/>
          </a:xfrm>
          <a:prstGeom prst="rect">
            <a:avLst/>
          </a:prstGeom>
          <a:noFill/>
          <a:ln w="9525">
            <a:noFill/>
            <a:miter lim="800000"/>
          </a:ln>
          <a:effectLst/>
        </p:spPr>
        <p:txBody>
          <a:bodyPr wrap="square">
            <a:spAutoFit/>
          </a:bodyPr>
          <a:lstStyle/>
          <a:p>
            <a:pPr>
              <a:spcBef>
                <a:spcPct val="50000"/>
              </a:spcBef>
            </a:pPr>
            <a:r>
              <a:rPr lang="en-US" sz="4000" b="1" dirty="0" err="1">
                <a:solidFill>
                  <a:srgbClr val="FF0000"/>
                </a:solidFill>
                <a:latin typeface="HP001 5 hàng" pitchFamily="34" charset="0"/>
              </a:rPr>
              <a:t>Kì</a:t>
            </a:r>
            <a:r>
              <a:rPr lang="en-US" sz="4000" b="1" dirty="0">
                <a:solidFill>
                  <a:srgbClr val="FF0000"/>
                </a:solidFill>
                <a:latin typeface="HP001 5 hàng" pitchFamily="34" charset="0"/>
              </a:rPr>
              <a:t> </a:t>
            </a:r>
            <a:r>
              <a:rPr lang="en-US" sz="4000" b="1" dirty="0" err="1">
                <a:solidFill>
                  <a:srgbClr val="FF0000"/>
                </a:solidFill>
                <a:latin typeface="HP001 5 hàng" pitchFamily="34" charset="0"/>
              </a:rPr>
              <a:t>diệu</a:t>
            </a:r>
            <a:r>
              <a:rPr lang="en-US" sz="4000" b="1" dirty="0">
                <a:solidFill>
                  <a:srgbClr val="FF0000"/>
                </a:solidFill>
                <a:latin typeface="HP001 5 hàng" pitchFamily="34" charset="0"/>
              </a:rPr>
              <a:t> </a:t>
            </a:r>
            <a:r>
              <a:rPr lang="en-US" sz="4000" b="1" dirty="0" err="1">
                <a:solidFill>
                  <a:srgbClr val="FF0000"/>
                </a:solidFill>
                <a:latin typeface="HP001 5 hàng" pitchFamily="34" charset="0"/>
              </a:rPr>
              <a:t>rừng</a:t>
            </a:r>
            <a:r>
              <a:rPr lang="en-US" sz="4000" b="1" dirty="0">
                <a:solidFill>
                  <a:srgbClr val="FF0000"/>
                </a:solidFill>
                <a:latin typeface="HP001 5 hàng" pitchFamily="34" charset="0"/>
              </a:rPr>
              <a:t> </a:t>
            </a:r>
            <a:r>
              <a:rPr lang="en-US" sz="4000" b="1" dirty="0" err="1">
                <a:solidFill>
                  <a:srgbClr val="FF0000"/>
                </a:solidFill>
                <a:latin typeface="HP001 5 hàng" pitchFamily="34" charset="0"/>
              </a:rPr>
              <a:t>xanh</a:t>
            </a:r>
            <a:r>
              <a:rPr lang="en-US" sz="4000" b="1" dirty="0">
                <a:solidFill>
                  <a:srgbClr val="FF0000"/>
                </a:solidFill>
                <a:latin typeface="HP001 5 hàng" pitchFamily="34" charset="0"/>
              </a:rPr>
              <a:t> (tr76)</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7"/>
          <p:cNvSpPr>
            <a:spLocks noChangeArrowheads="1" noChangeShapeType="1" noTextEdit="1"/>
          </p:cNvSpPr>
          <p:nvPr/>
        </p:nvSpPr>
        <p:spPr bwMode="auto">
          <a:xfrm>
            <a:off x="1625600" y="1752600"/>
            <a:ext cx="8534400" cy="2133600"/>
          </a:xfrm>
          <a:prstGeom prst="rect">
            <a:avLst/>
          </a:prstGeom>
        </p:spPr>
        <p:txBody>
          <a:bodyPr wrap="none" fromWordArt="1">
            <a:prstTxWarp prst="textCurveDown">
              <a:avLst>
                <a:gd name="adj" fmla="val 43477"/>
              </a:avLst>
            </a:prstTxWarp>
            <a:scene3d>
              <a:camera prst="legacyPerspectiveFront">
                <a:rot lat="20519982" lon="1080000" rev="0"/>
              </a:camera>
              <a:lightRig rig="legacyHarsh2" dir="b"/>
            </a:scene3d>
            <a:sp3d extrusionH="430200" prstMaterial="legacyMatte">
              <a:extrusionClr>
                <a:srgbClr val="FF6600"/>
              </a:extrusionClr>
            </a:sp3d>
          </a:bodyPr>
          <a:lstStyle/>
          <a:p>
            <a:pPr algn="ctr"/>
            <a:r>
              <a:rPr lang="vi-VN" sz="3600" b="1" kern="10">
                <a:ln w="9525">
                  <a:round/>
                  <a:headEnd/>
                  <a:tailEnd/>
                </a:ln>
                <a:gradFill rotWithShape="1">
                  <a:gsLst>
                    <a:gs pos="0">
                      <a:srgbClr val="FFE701"/>
                    </a:gs>
                    <a:gs pos="100000">
                      <a:srgbClr val="FE3E02"/>
                    </a:gs>
                  </a:gsLst>
                  <a:lin ang="5400000" scaled="1"/>
                </a:gradFill>
                <a:latin typeface="Times New Roman"/>
                <a:cs typeface="Times New Roman"/>
              </a:rPr>
              <a:t> </a:t>
            </a:r>
            <a:r>
              <a:rPr lang="vi-VN" sz="3600" b="1" kern="10" smtClean="0">
                <a:ln w="9525">
                  <a:round/>
                  <a:headEnd/>
                  <a:tailEnd/>
                </a:ln>
                <a:gradFill rotWithShape="1">
                  <a:gsLst>
                    <a:gs pos="0">
                      <a:srgbClr val="FFE701"/>
                    </a:gs>
                    <a:gs pos="100000">
                      <a:srgbClr val="FE3E02"/>
                    </a:gs>
                  </a:gsLst>
                  <a:lin ang="5400000" scaled="1"/>
                </a:gradFill>
                <a:latin typeface="Times New Roman"/>
                <a:cs typeface="Times New Roman"/>
              </a:rPr>
              <a:t>NGHE ĐỌC QUA VIDEO VÀ VIẾT </a:t>
            </a:r>
            <a:r>
              <a:rPr lang="vi-VN" sz="3600" b="1" kern="10">
                <a:ln w="9525">
                  <a:round/>
                  <a:headEnd/>
                  <a:tailEnd/>
                </a:ln>
                <a:gradFill rotWithShape="1">
                  <a:gsLst>
                    <a:gs pos="0">
                      <a:srgbClr val="FFE701"/>
                    </a:gs>
                    <a:gs pos="100000">
                      <a:srgbClr val="FE3E02"/>
                    </a:gs>
                  </a:gsLst>
                  <a:lin ang="5400000" scaled="1"/>
                </a:gradFill>
                <a:latin typeface="Times New Roman"/>
                <a:cs typeface="Times New Roman"/>
              </a:rPr>
              <a:t>BÀI VÀO VỞ</a:t>
            </a:r>
          </a:p>
        </p:txBody>
      </p:sp>
      <p:sp>
        <p:nvSpPr>
          <p:cNvPr id="8195" name="Text Box 13"/>
          <p:cNvSpPr txBox="1">
            <a:spLocks noChangeArrowheads="1"/>
          </p:cNvSpPr>
          <p:nvPr/>
        </p:nvSpPr>
        <p:spPr bwMode="auto">
          <a:xfrm>
            <a:off x="0" y="1143001"/>
            <a:ext cx="1219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spcBef>
                <a:spcPct val="50000"/>
              </a:spcBef>
            </a:pPr>
            <a:r>
              <a:rPr lang="en-GB" altLang="en-US" sz="2800" b="1" u="sng">
                <a:solidFill>
                  <a:srgbClr val="0B19C8"/>
                </a:solidFill>
              </a:rPr>
              <a:t>Chính tả</a:t>
            </a:r>
            <a:r>
              <a:rPr lang="vi-VN" altLang="en-US" sz="2800" b="1" u="sng">
                <a:solidFill>
                  <a:srgbClr val="0B19C8"/>
                </a:solidFill>
              </a:rPr>
              <a:t> </a:t>
            </a:r>
            <a:r>
              <a:rPr lang="en-GB" altLang="en-US" sz="2800" b="1" u="sng">
                <a:solidFill>
                  <a:srgbClr val="0B19C8"/>
                </a:solidFill>
              </a:rPr>
              <a:t>(nghe </a:t>
            </a:r>
            <a:r>
              <a:rPr lang="vi-VN" altLang="en-US" sz="2800" b="1" u="sng">
                <a:solidFill>
                  <a:srgbClr val="0B19C8"/>
                </a:solidFill>
              </a:rPr>
              <a:t>-</a:t>
            </a:r>
            <a:r>
              <a:rPr lang="en-GB" altLang="en-US" sz="2800" b="1" u="sng">
                <a:solidFill>
                  <a:srgbClr val="0B19C8"/>
                </a:solidFill>
              </a:rPr>
              <a:t> viết)</a:t>
            </a:r>
          </a:p>
        </p:txBody>
      </p:sp>
      <p:sp>
        <p:nvSpPr>
          <p:cNvPr id="8196" name="Text Box 12"/>
          <p:cNvSpPr txBox="1">
            <a:spLocks noChangeArrowheads="1"/>
          </p:cNvSpPr>
          <p:nvPr/>
        </p:nvSpPr>
        <p:spPr bwMode="auto">
          <a:xfrm>
            <a:off x="0" y="1600200"/>
            <a:ext cx="1219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spcBef>
                <a:spcPct val="50000"/>
              </a:spcBef>
            </a:pPr>
            <a:r>
              <a:rPr lang="en-US" altLang="en-US" sz="3200" b="1">
                <a:solidFill>
                  <a:srgbClr val="FF0000"/>
                </a:solidFill>
              </a:rPr>
              <a:t>Dòng kinh quê hương.</a:t>
            </a:r>
          </a:p>
        </p:txBody>
      </p:sp>
      <p:sp>
        <p:nvSpPr>
          <p:cNvPr id="8197" name="Rectangle 20"/>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p>
        </p:txBody>
      </p:sp>
      <p:pic>
        <p:nvPicPr>
          <p:cNvPr id="8198" name="Picture 7" descr="sun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99184" y="55563"/>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sun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551" y="55563"/>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10"/>
          <p:cNvSpPr txBox="1">
            <a:spLocks noChangeArrowheads="1"/>
          </p:cNvSpPr>
          <p:nvPr/>
        </p:nvSpPr>
        <p:spPr bwMode="auto">
          <a:xfrm>
            <a:off x="0" y="609601"/>
            <a:ext cx="1219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spcBef>
                <a:spcPct val="50000"/>
              </a:spcBef>
            </a:pPr>
            <a:r>
              <a:rPr lang="en-US" altLang="en-US" sz="2800">
                <a:solidFill>
                  <a:srgbClr val="0000CC"/>
                </a:solidFill>
              </a:rPr>
              <a:t>Thứ </a:t>
            </a:r>
            <a:r>
              <a:rPr lang="en-US" altLang="en-US" sz="2800" smtClean="0">
                <a:solidFill>
                  <a:srgbClr val="0000CC"/>
                </a:solidFill>
              </a:rPr>
              <a:t>sáu ngày 15 </a:t>
            </a:r>
            <a:r>
              <a:rPr lang="en-US" altLang="en-US" sz="2800">
                <a:solidFill>
                  <a:srgbClr val="0000CC"/>
                </a:solidFill>
              </a:rPr>
              <a:t>tháng </a:t>
            </a:r>
            <a:r>
              <a:rPr lang="vi-VN" altLang="en-US" sz="2800">
                <a:solidFill>
                  <a:srgbClr val="0000CC"/>
                </a:solidFill>
              </a:rPr>
              <a:t>10</a:t>
            </a:r>
            <a:r>
              <a:rPr lang="en-US" altLang="en-US" sz="2800">
                <a:solidFill>
                  <a:srgbClr val="0000CC"/>
                </a:solidFill>
              </a:rPr>
              <a:t> năm 2021</a:t>
            </a:r>
          </a:p>
        </p:txBody>
      </p:sp>
    </p:spTree>
    <p:extLst>
      <p:ext uri="{BB962C8B-B14F-4D97-AF65-F5344CB8AC3E}">
        <p14:creationId xmlns:p14="http://schemas.microsoft.com/office/powerpoint/2010/main" val="396610561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3"/>
          <p:cNvSpPr>
            <a:spLocks noGrp="1" noChangeArrowheads="1"/>
          </p:cNvSpPr>
          <p:nvPr>
            <p:ph type="body" idx="1"/>
          </p:nvPr>
        </p:nvSpPr>
        <p:spPr>
          <a:xfrm>
            <a:off x="1867911" y="716280"/>
            <a:ext cx="9723120" cy="5943600"/>
          </a:xfrm>
          <a:ln cap="flat">
            <a:solidFill>
              <a:srgbClr val="FF0066"/>
            </a:solidFill>
            <a:prstDash val="sysDot"/>
            <a:miter lim="800000"/>
            <a:headEnd/>
            <a:tailEnd/>
          </a:ln>
        </p:spPr>
        <p:txBody>
          <a:bodyPr>
            <a:normAutofit/>
          </a:bodyPr>
          <a:lstStyle/>
          <a:p>
            <a:pPr eaLnBrk="1" hangingPunct="1">
              <a:buFontTx/>
              <a:buNone/>
            </a:pPr>
            <a:endParaRPr lang="en-US" altLang="en-US" sz="3800" dirty="0">
              <a:latin typeface="Times New Roman" panose="02020603050405020304" pitchFamily="18" charset="0"/>
              <a:cs typeface="Times New Roman" panose="02020603050405020304" pitchFamily="18" charset="0"/>
            </a:endParaRPr>
          </a:p>
          <a:p>
            <a:pPr eaLnBrk="1" hangingPunct="1">
              <a:buFontTx/>
              <a:buNone/>
            </a:pPr>
            <a:r>
              <a:rPr lang="en-US" altLang="en-US" sz="3800" dirty="0">
                <a:latin typeface="Times New Roman" panose="02020603050405020304" pitchFamily="18" charset="0"/>
                <a:cs typeface="Times New Roman" panose="02020603050405020304" pitchFamily="18" charset="0"/>
              </a:rPr>
              <a:t>  </a:t>
            </a:r>
            <a:r>
              <a:rPr lang="en-US" altLang="en-US" sz="3400" b="1" u="sng" dirty="0" err="1">
                <a:solidFill>
                  <a:srgbClr val="0000CC"/>
                </a:solidFill>
                <a:latin typeface="Arial" pitchFamily="34" charset="0"/>
                <a:cs typeface="Arial" pitchFamily="34" charset="0"/>
              </a:rPr>
              <a:t>Bài</a:t>
            </a:r>
            <a:r>
              <a:rPr lang="en-US" altLang="en-US" sz="3400" b="1" u="sng" dirty="0">
                <a:solidFill>
                  <a:srgbClr val="0000CC"/>
                </a:solidFill>
                <a:latin typeface="Arial" pitchFamily="34" charset="0"/>
                <a:cs typeface="Arial" pitchFamily="34" charset="0"/>
              </a:rPr>
              <a:t> 2(tr66)</a:t>
            </a:r>
            <a:r>
              <a:rPr lang="en-US" altLang="en-US" sz="3400" b="1" dirty="0">
                <a:solidFill>
                  <a:srgbClr val="0000CC"/>
                </a:solidFill>
                <a:latin typeface="Arial" pitchFamily="34" charset="0"/>
                <a:cs typeface="Arial" pitchFamily="34" charset="0"/>
              </a:rPr>
              <a:t> : </a:t>
            </a:r>
            <a:r>
              <a:rPr lang="en-US" altLang="en-US" sz="3400" b="1" dirty="0" err="1">
                <a:solidFill>
                  <a:srgbClr val="0000CC"/>
                </a:solidFill>
                <a:latin typeface="Arial" pitchFamily="34" charset="0"/>
                <a:cs typeface="Arial" pitchFamily="34" charset="0"/>
              </a:rPr>
              <a:t>Tìm</a:t>
            </a:r>
            <a:r>
              <a:rPr lang="en-US" altLang="en-US" sz="3400" b="1" dirty="0">
                <a:solidFill>
                  <a:srgbClr val="0000CC"/>
                </a:solidFill>
                <a:latin typeface="Arial" pitchFamily="34" charset="0"/>
                <a:cs typeface="Arial" pitchFamily="34" charset="0"/>
              </a:rPr>
              <a:t> </a:t>
            </a:r>
            <a:r>
              <a:rPr lang="en-US" altLang="en-US" sz="3400" b="1" dirty="0" err="1">
                <a:solidFill>
                  <a:srgbClr val="0000CC"/>
                </a:solidFill>
                <a:latin typeface="Arial" pitchFamily="34" charset="0"/>
                <a:cs typeface="Arial" pitchFamily="34" charset="0"/>
              </a:rPr>
              <a:t>một</a:t>
            </a:r>
            <a:r>
              <a:rPr lang="en-US" altLang="en-US" sz="3400" b="1" dirty="0">
                <a:solidFill>
                  <a:srgbClr val="0000CC"/>
                </a:solidFill>
                <a:latin typeface="Arial" pitchFamily="34" charset="0"/>
                <a:cs typeface="Arial" pitchFamily="34" charset="0"/>
              </a:rPr>
              <a:t> </a:t>
            </a:r>
            <a:r>
              <a:rPr lang="en-US" altLang="en-US" sz="3400" b="1" dirty="0" err="1">
                <a:solidFill>
                  <a:srgbClr val="0000CC"/>
                </a:solidFill>
                <a:latin typeface="Arial" pitchFamily="34" charset="0"/>
                <a:cs typeface="Arial" pitchFamily="34" charset="0"/>
              </a:rPr>
              <a:t>vần</a:t>
            </a:r>
            <a:r>
              <a:rPr lang="en-US" altLang="en-US" sz="3400" b="1" dirty="0">
                <a:solidFill>
                  <a:srgbClr val="0000CC"/>
                </a:solidFill>
                <a:latin typeface="Arial" pitchFamily="34" charset="0"/>
                <a:cs typeface="Arial" pitchFamily="34" charset="0"/>
              </a:rPr>
              <a:t> </a:t>
            </a:r>
            <a:r>
              <a:rPr lang="en-US" altLang="en-US" sz="3400" b="1" dirty="0" err="1">
                <a:solidFill>
                  <a:srgbClr val="0000CC"/>
                </a:solidFill>
                <a:latin typeface="Arial" pitchFamily="34" charset="0"/>
                <a:cs typeface="Arial" pitchFamily="34" charset="0"/>
              </a:rPr>
              <a:t>có</a:t>
            </a:r>
            <a:r>
              <a:rPr lang="en-US" altLang="en-US" sz="3400" b="1" dirty="0">
                <a:solidFill>
                  <a:srgbClr val="0000CC"/>
                </a:solidFill>
                <a:latin typeface="Arial" pitchFamily="34" charset="0"/>
                <a:cs typeface="Arial" pitchFamily="34" charset="0"/>
              </a:rPr>
              <a:t> </a:t>
            </a:r>
            <a:r>
              <a:rPr lang="en-US" altLang="en-US" sz="3400" b="1" dirty="0" err="1">
                <a:solidFill>
                  <a:srgbClr val="0000CC"/>
                </a:solidFill>
                <a:latin typeface="Arial" pitchFamily="34" charset="0"/>
                <a:cs typeface="Arial" pitchFamily="34" charset="0"/>
              </a:rPr>
              <a:t>thể</a:t>
            </a:r>
            <a:r>
              <a:rPr lang="en-US" altLang="en-US" sz="3400" b="1" dirty="0">
                <a:solidFill>
                  <a:srgbClr val="0000CC"/>
                </a:solidFill>
                <a:latin typeface="Arial" pitchFamily="34" charset="0"/>
                <a:cs typeface="Arial" pitchFamily="34" charset="0"/>
              </a:rPr>
              <a:t> </a:t>
            </a:r>
            <a:r>
              <a:rPr lang="en-US" altLang="en-US" sz="3400" b="1" dirty="0" err="1">
                <a:solidFill>
                  <a:srgbClr val="0000CC"/>
                </a:solidFill>
                <a:latin typeface="Arial" pitchFamily="34" charset="0"/>
                <a:cs typeface="Arial" pitchFamily="34" charset="0"/>
              </a:rPr>
              <a:t>điền</a:t>
            </a:r>
            <a:r>
              <a:rPr lang="en-US" altLang="en-US" sz="3400" b="1" dirty="0">
                <a:solidFill>
                  <a:srgbClr val="0000CC"/>
                </a:solidFill>
                <a:latin typeface="Arial" pitchFamily="34" charset="0"/>
                <a:cs typeface="Arial" pitchFamily="34" charset="0"/>
              </a:rPr>
              <a:t> </a:t>
            </a:r>
            <a:r>
              <a:rPr lang="en-US" altLang="en-US" sz="3400" b="1" dirty="0" err="1">
                <a:solidFill>
                  <a:srgbClr val="0000CC"/>
                </a:solidFill>
                <a:latin typeface="Arial" pitchFamily="34" charset="0"/>
                <a:cs typeface="Arial" pitchFamily="34" charset="0"/>
              </a:rPr>
              <a:t>vào</a:t>
            </a:r>
            <a:r>
              <a:rPr lang="en-US" altLang="en-US" sz="3400" b="1" dirty="0">
                <a:solidFill>
                  <a:srgbClr val="0000CC"/>
                </a:solidFill>
                <a:latin typeface="Arial" pitchFamily="34" charset="0"/>
                <a:cs typeface="Arial" pitchFamily="34" charset="0"/>
              </a:rPr>
              <a:t> </a:t>
            </a:r>
            <a:r>
              <a:rPr lang="en-US" altLang="en-US" sz="3400" b="1" dirty="0" err="1">
                <a:solidFill>
                  <a:srgbClr val="0000CC"/>
                </a:solidFill>
                <a:latin typeface="Arial" pitchFamily="34" charset="0"/>
                <a:cs typeface="Arial" pitchFamily="34" charset="0"/>
              </a:rPr>
              <a:t>cả</a:t>
            </a:r>
            <a:r>
              <a:rPr lang="en-US" altLang="en-US" sz="3400" b="1" dirty="0">
                <a:solidFill>
                  <a:srgbClr val="0000CC"/>
                </a:solidFill>
                <a:latin typeface="Arial" pitchFamily="34" charset="0"/>
                <a:cs typeface="Arial" pitchFamily="34" charset="0"/>
              </a:rPr>
              <a:t> 3 </a:t>
            </a:r>
            <a:r>
              <a:rPr lang="en-US" altLang="en-US" sz="3400" b="1" dirty="0" err="1">
                <a:solidFill>
                  <a:srgbClr val="0000CC"/>
                </a:solidFill>
                <a:latin typeface="Arial" pitchFamily="34" charset="0"/>
                <a:cs typeface="Arial" pitchFamily="34" charset="0"/>
              </a:rPr>
              <a:t>chỗ</a:t>
            </a:r>
            <a:r>
              <a:rPr lang="en-US" altLang="en-US" sz="3400" b="1" dirty="0">
                <a:solidFill>
                  <a:srgbClr val="0000CC"/>
                </a:solidFill>
                <a:latin typeface="Arial" pitchFamily="34" charset="0"/>
                <a:cs typeface="Arial" pitchFamily="34" charset="0"/>
              </a:rPr>
              <a:t> </a:t>
            </a:r>
            <a:r>
              <a:rPr lang="en-US" altLang="en-US" sz="3400" b="1" dirty="0" err="1">
                <a:solidFill>
                  <a:srgbClr val="0000CC"/>
                </a:solidFill>
                <a:latin typeface="Arial" pitchFamily="34" charset="0"/>
                <a:cs typeface="Arial" pitchFamily="34" charset="0"/>
              </a:rPr>
              <a:t>trống</a:t>
            </a:r>
            <a:r>
              <a:rPr lang="en-US" altLang="en-US" sz="3400" b="1" dirty="0">
                <a:solidFill>
                  <a:srgbClr val="0000CC"/>
                </a:solidFill>
                <a:latin typeface="Arial" pitchFamily="34" charset="0"/>
                <a:cs typeface="Arial" pitchFamily="34" charset="0"/>
              </a:rPr>
              <a:t> </a:t>
            </a:r>
            <a:r>
              <a:rPr lang="en-US" altLang="en-US" sz="3400" b="1" dirty="0" err="1">
                <a:solidFill>
                  <a:srgbClr val="0000CC"/>
                </a:solidFill>
                <a:latin typeface="Arial" pitchFamily="34" charset="0"/>
                <a:cs typeface="Arial" pitchFamily="34" charset="0"/>
              </a:rPr>
              <a:t>dưới</a:t>
            </a:r>
            <a:r>
              <a:rPr lang="en-US" altLang="en-US" sz="3400" b="1" dirty="0">
                <a:solidFill>
                  <a:srgbClr val="0000CC"/>
                </a:solidFill>
                <a:latin typeface="Arial" pitchFamily="34" charset="0"/>
                <a:cs typeface="Arial" pitchFamily="34" charset="0"/>
              </a:rPr>
              <a:t> </a:t>
            </a:r>
            <a:r>
              <a:rPr lang="en-US" altLang="en-US" sz="3400" b="1" dirty="0" err="1">
                <a:solidFill>
                  <a:srgbClr val="0000CC"/>
                </a:solidFill>
                <a:latin typeface="Arial" pitchFamily="34" charset="0"/>
                <a:cs typeface="Arial" pitchFamily="34" charset="0"/>
              </a:rPr>
              <a:t>đây</a:t>
            </a:r>
            <a:endParaRPr lang="en-US" altLang="en-US" sz="3400" b="1" dirty="0">
              <a:solidFill>
                <a:srgbClr val="0000CC"/>
              </a:solidFill>
              <a:latin typeface="Arial" pitchFamily="34" charset="0"/>
              <a:cs typeface="Arial" pitchFamily="34" charset="0"/>
            </a:endParaRPr>
          </a:p>
          <a:p>
            <a:pPr algn="just" eaLnBrk="1" hangingPunct="1">
              <a:buFontTx/>
              <a:buNone/>
            </a:pP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Chăn</a:t>
            </a: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trâu</a:t>
            </a: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đốt</a:t>
            </a: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lửa</a:t>
            </a: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trên</a:t>
            </a: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đồng</a:t>
            </a:r>
            <a:endParaRPr lang="en-US" altLang="en-US" sz="3800" dirty="0">
              <a:latin typeface="Arial" pitchFamily="34" charset="0"/>
              <a:cs typeface="Arial" pitchFamily="34" charset="0"/>
            </a:endParaRPr>
          </a:p>
          <a:p>
            <a:pPr algn="just" eaLnBrk="1" hangingPunct="1">
              <a:buFontTx/>
              <a:buNone/>
            </a:pP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Rạ</a:t>
            </a: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rơm</a:t>
            </a: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thì</a:t>
            </a: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ít</a:t>
            </a: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gió</a:t>
            </a: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đông</a:t>
            </a: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thì</a:t>
            </a: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nh</a:t>
            </a:r>
            <a:r>
              <a:rPr lang="en-US" altLang="en-US" sz="3800" dirty="0">
                <a:latin typeface="Arial" pitchFamily="34" charset="0"/>
                <a:cs typeface="Arial" pitchFamily="34" charset="0"/>
              </a:rPr>
              <a:t>    </a:t>
            </a:r>
          </a:p>
          <a:p>
            <a:pPr algn="just" eaLnBrk="1" hangingPunct="1">
              <a:buFontTx/>
              <a:buNone/>
            </a:pP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Mải</a:t>
            </a: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mê</a:t>
            </a: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đuổi</a:t>
            </a: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một</a:t>
            </a:r>
            <a:r>
              <a:rPr lang="en-US" altLang="en-US" sz="3800" dirty="0">
                <a:latin typeface="Arial" pitchFamily="34" charset="0"/>
                <a:cs typeface="Arial" pitchFamily="34" charset="0"/>
              </a:rPr>
              <a:t> con d    </a:t>
            </a:r>
            <a:endParaRPr lang="en-US" altLang="en-US" sz="3800" dirty="0">
              <a:solidFill>
                <a:schemeClr val="bg1"/>
              </a:solidFill>
              <a:latin typeface="Arial" pitchFamily="34" charset="0"/>
              <a:cs typeface="Arial" pitchFamily="34" charset="0"/>
            </a:endParaRPr>
          </a:p>
          <a:p>
            <a:pPr algn="just" eaLnBrk="1" hangingPunct="1">
              <a:buFontTx/>
              <a:buNone/>
            </a:pP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Củ</a:t>
            </a: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khoai</a:t>
            </a: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nướng</a:t>
            </a: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để</a:t>
            </a:r>
            <a:r>
              <a:rPr lang="en-US" altLang="en-US" sz="3800" dirty="0">
                <a:latin typeface="Arial" pitchFamily="34" charset="0"/>
                <a:cs typeface="Arial" pitchFamily="34" charset="0"/>
              </a:rPr>
              <a:t> </a:t>
            </a:r>
            <a:r>
              <a:rPr lang="en-US" altLang="en-US" sz="3800" dirty="0" err="1">
                <a:latin typeface="Arial" pitchFamily="34" charset="0"/>
                <a:cs typeface="Arial" pitchFamily="34" charset="0"/>
              </a:rPr>
              <a:t>cả</a:t>
            </a:r>
            <a:r>
              <a:rPr lang="en-US" altLang="en-US" sz="3800" dirty="0">
                <a:latin typeface="Arial" pitchFamily="34" charset="0"/>
                <a:cs typeface="Arial" pitchFamily="34" charset="0"/>
              </a:rPr>
              <a:t> </a:t>
            </a:r>
            <a:r>
              <a:rPr lang="en-US" altLang="en-US" sz="3800" err="1">
                <a:latin typeface="Arial" pitchFamily="34" charset="0"/>
                <a:cs typeface="Arial" pitchFamily="34" charset="0"/>
              </a:rPr>
              <a:t>ch</a:t>
            </a:r>
            <a:r>
              <a:rPr lang="en-US" altLang="en-US" sz="3800">
                <a:latin typeface="Arial" pitchFamily="34" charset="0"/>
                <a:cs typeface="Arial" pitchFamily="34" charset="0"/>
              </a:rPr>
              <a:t>      </a:t>
            </a:r>
            <a:r>
              <a:rPr lang="en-US" altLang="en-US" sz="3800" smtClean="0">
                <a:latin typeface="Arial" pitchFamily="34" charset="0"/>
                <a:cs typeface="Arial" pitchFamily="34" charset="0"/>
              </a:rPr>
              <a:t>thành </a:t>
            </a:r>
            <a:r>
              <a:rPr lang="en-US" altLang="en-US" sz="3800" dirty="0" err="1">
                <a:latin typeface="Arial" pitchFamily="34" charset="0"/>
                <a:cs typeface="Arial" pitchFamily="34" charset="0"/>
              </a:rPr>
              <a:t>tro</a:t>
            </a:r>
            <a:r>
              <a:rPr lang="en-US" altLang="en-US" sz="3800" dirty="0">
                <a:latin typeface="Arial" pitchFamily="34" charset="0"/>
                <a:cs typeface="Arial" pitchFamily="34" charset="0"/>
              </a:rPr>
              <a:t> .</a:t>
            </a:r>
          </a:p>
          <a:p>
            <a:pPr eaLnBrk="1" hangingPunct="1">
              <a:buFontTx/>
              <a:buNone/>
            </a:pPr>
            <a:endParaRPr lang="en-US" altLang="en-US" sz="3800" dirty="0">
              <a:latin typeface="Times New Roman" panose="02020603050405020304" pitchFamily="18" charset="0"/>
              <a:cs typeface="Times New Roman" panose="02020603050405020304" pitchFamily="18" charset="0"/>
            </a:endParaRPr>
          </a:p>
        </p:txBody>
      </p:sp>
      <p:sp>
        <p:nvSpPr>
          <p:cNvPr id="21523" name="Rectangle 19"/>
          <p:cNvSpPr>
            <a:spLocks noChangeArrowheads="1"/>
          </p:cNvSpPr>
          <p:nvPr/>
        </p:nvSpPr>
        <p:spPr bwMode="auto">
          <a:xfrm>
            <a:off x="7655294" y="4469128"/>
            <a:ext cx="8382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3500" dirty="0" err="1">
                <a:solidFill>
                  <a:srgbClr val="CC3300"/>
                </a:solidFill>
                <a:cs typeface="Arial" pitchFamily="34" charset="0"/>
              </a:rPr>
              <a:t>iều</a:t>
            </a:r>
            <a:endParaRPr lang="en-US" altLang="en-US" sz="3500" dirty="0">
              <a:solidFill>
                <a:srgbClr val="CC3300"/>
              </a:solidFill>
              <a:cs typeface="Arial" pitchFamily="34" charset="0"/>
            </a:endParaRPr>
          </a:p>
        </p:txBody>
      </p:sp>
      <p:sp>
        <p:nvSpPr>
          <p:cNvPr id="21524" name="Rectangle 20"/>
          <p:cNvSpPr>
            <a:spLocks noChangeArrowheads="1"/>
          </p:cNvSpPr>
          <p:nvPr/>
        </p:nvSpPr>
        <p:spPr bwMode="auto">
          <a:xfrm>
            <a:off x="7985760" y="3816664"/>
            <a:ext cx="8382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3500">
                <a:solidFill>
                  <a:srgbClr val="CC3300"/>
                </a:solidFill>
                <a:cs typeface="Arial" pitchFamily="34" charset="0"/>
              </a:rPr>
              <a:t>iều</a:t>
            </a:r>
          </a:p>
        </p:txBody>
      </p:sp>
      <p:sp>
        <p:nvSpPr>
          <p:cNvPr id="21522" name="Rectangle 18"/>
          <p:cNvSpPr>
            <a:spLocks noChangeArrowheads="1"/>
          </p:cNvSpPr>
          <p:nvPr/>
        </p:nvSpPr>
        <p:spPr bwMode="auto">
          <a:xfrm>
            <a:off x="8397240" y="3038472"/>
            <a:ext cx="685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3500" dirty="0" err="1">
                <a:solidFill>
                  <a:srgbClr val="CC3300"/>
                </a:solidFill>
                <a:cs typeface="Arial" pitchFamily="34" charset="0"/>
              </a:rPr>
              <a:t>iều</a:t>
            </a:r>
            <a:endParaRPr lang="en-US" altLang="en-US" sz="3500" dirty="0">
              <a:solidFill>
                <a:srgbClr val="CC3300"/>
              </a:solidFill>
              <a:cs typeface="Arial" pitchFamily="34" charset="0"/>
            </a:endParaRPr>
          </a:p>
        </p:txBody>
      </p:sp>
      <p:sp>
        <p:nvSpPr>
          <p:cNvPr id="15370" name="Line 15"/>
          <p:cNvSpPr>
            <a:spLocks noChangeShapeType="1"/>
          </p:cNvSpPr>
          <p:nvPr/>
        </p:nvSpPr>
        <p:spPr bwMode="auto">
          <a:xfrm>
            <a:off x="8001000" y="3581400"/>
            <a:ext cx="6096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itchFamily="34" charset="0"/>
              <a:cs typeface="Arial" pitchFamily="34" charset="0"/>
            </a:endParaRPr>
          </a:p>
        </p:txBody>
      </p:sp>
      <p:sp>
        <p:nvSpPr>
          <p:cNvPr id="15371" name="Line 16"/>
          <p:cNvSpPr>
            <a:spLocks noChangeShapeType="1"/>
          </p:cNvSpPr>
          <p:nvPr/>
        </p:nvSpPr>
        <p:spPr bwMode="auto">
          <a:xfrm>
            <a:off x="7696200" y="4267200"/>
            <a:ext cx="6096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itchFamily="34" charset="0"/>
              <a:cs typeface="Arial" pitchFamily="34" charset="0"/>
            </a:endParaRPr>
          </a:p>
        </p:txBody>
      </p:sp>
      <p:sp>
        <p:nvSpPr>
          <p:cNvPr id="15372" name="Line 17"/>
          <p:cNvSpPr>
            <a:spLocks noChangeShapeType="1"/>
          </p:cNvSpPr>
          <p:nvPr/>
        </p:nvSpPr>
        <p:spPr bwMode="auto">
          <a:xfrm>
            <a:off x="7138738" y="4876800"/>
            <a:ext cx="6096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1013190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22"/>
                                        </p:tgtEl>
                                        <p:attrNameLst>
                                          <p:attrName>style.visibility</p:attrName>
                                        </p:attrNameLst>
                                      </p:cBhvr>
                                      <p:to>
                                        <p:strVal val="visible"/>
                                      </p:to>
                                    </p:set>
                                    <p:anim calcmode="lin" valueType="num">
                                      <p:cBhvr additive="base">
                                        <p:cTn id="7" dur="500" fill="hold"/>
                                        <p:tgtEl>
                                          <p:spTgt spid="21522"/>
                                        </p:tgtEl>
                                        <p:attrNameLst>
                                          <p:attrName>ppt_x</p:attrName>
                                        </p:attrNameLst>
                                      </p:cBhvr>
                                      <p:tavLst>
                                        <p:tav tm="0">
                                          <p:val>
                                            <p:strVal val="#ppt_x"/>
                                          </p:val>
                                        </p:tav>
                                        <p:tav tm="100000">
                                          <p:val>
                                            <p:strVal val="#ppt_x"/>
                                          </p:val>
                                        </p:tav>
                                      </p:tavLst>
                                    </p:anim>
                                    <p:anim calcmode="lin" valueType="num">
                                      <p:cBhvr additive="base">
                                        <p:cTn id="8" dur="500" fill="hold"/>
                                        <p:tgtEl>
                                          <p:spTgt spid="215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24"/>
                                        </p:tgtEl>
                                        <p:attrNameLst>
                                          <p:attrName>style.visibility</p:attrName>
                                        </p:attrNameLst>
                                      </p:cBhvr>
                                      <p:to>
                                        <p:strVal val="visible"/>
                                      </p:to>
                                    </p:set>
                                    <p:anim calcmode="lin" valueType="num">
                                      <p:cBhvr additive="base">
                                        <p:cTn id="13" dur="500" fill="hold"/>
                                        <p:tgtEl>
                                          <p:spTgt spid="21524"/>
                                        </p:tgtEl>
                                        <p:attrNameLst>
                                          <p:attrName>ppt_x</p:attrName>
                                        </p:attrNameLst>
                                      </p:cBhvr>
                                      <p:tavLst>
                                        <p:tav tm="0">
                                          <p:val>
                                            <p:strVal val="#ppt_x"/>
                                          </p:val>
                                        </p:tav>
                                        <p:tav tm="100000">
                                          <p:val>
                                            <p:strVal val="#ppt_x"/>
                                          </p:val>
                                        </p:tav>
                                      </p:tavLst>
                                    </p:anim>
                                    <p:anim calcmode="lin" valueType="num">
                                      <p:cBhvr additive="base">
                                        <p:cTn id="14" dur="500" fill="hold"/>
                                        <p:tgtEl>
                                          <p:spTgt spid="2152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23"/>
                                        </p:tgtEl>
                                        <p:attrNameLst>
                                          <p:attrName>style.visibility</p:attrName>
                                        </p:attrNameLst>
                                      </p:cBhvr>
                                      <p:to>
                                        <p:strVal val="visible"/>
                                      </p:to>
                                    </p:set>
                                    <p:anim calcmode="lin" valueType="num">
                                      <p:cBhvr additive="base">
                                        <p:cTn id="19" dur="500" fill="hold"/>
                                        <p:tgtEl>
                                          <p:spTgt spid="21523"/>
                                        </p:tgtEl>
                                        <p:attrNameLst>
                                          <p:attrName>ppt_x</p:attrName>
                                        </p:attrNameLst>
                                      </p:cBhvr>
                                      <p:tavLst>
                                        <p:tav tm="0">
                                          <p:val>
                                            <p:strVal val="#ppt_x"/>
                                          </p:val>
                                        </p:tav>
                                        <p:tav tm="100000">
                                          <p:val>
                                            <p:strVal val="#ppt_x"/>
                                          </p:val>
                                        </p:tav>
                                      </p:tavLst>
                                    </p:anim>
                                    <p:anim calcmode="lin" valueType="num">
                                      <p:cBhvr additive="base">
                                        <p:cTn id="20" dur="500" fill="hold"/>
                                        <p:tgtEl>
                                          <p:spTgt spid="215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3" grpId="0" animBg="1"/>
      <p:bldP spid="21524" grpId="0" animBg="1"/>
      <p:bldP spid="215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7"/>
          <p:cNvSpPr txBox="1">
            <a:spLocks noChangeArrowheads="1"/>
          </p:cNvSpPr>
          <p:nvPr/>
        </p:nvSpPr>
        <p:spPr bwMode="auto">
          <a:xfrm>
            <a:off x="1676400" y="990600"/>
            <a:ext cx="9753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3200" b="1">
                <a:solidFill>
                  <a:srgbClr val="3333FF"/>
                </a:solidFill>
              </a:rPr>
              <a:t> </a:t>
            </a:r>
            <a:r>
              <a:rPr lang="en-US" altLang="en-US" sz="3200" b="1" smtClean="0">
                <a:solidFill>
                  <a:srgbClr val="3333FF"/>
                </a:solidFill>
              </a:rPr>
              <a:t>*Nhận xét cách</a:t>
            </a:r>
            <a:r>
              <a:rPr lang="en-US" altLang="en-US" sz="3200" b="1">
                <a:solidFill>
                  <a:srgbClr val="3333FF"/>
                </a:solidFill>
              </a:rPr>
              <a:t> </a:t>
            </a:r>
            <a:r>
              <a:rPr lang="en-US" altLang="en-US" sz="3200" b="1" smtClean="0">
                <a:solidFill>
                  <a:srgbClr val="3333FF"/>
                </a:solidFill>
              </a:rPr>
              <a:t>ghi </a:t>
            </a:r>
            <a:r>
              <a:rPr lang="en-US" altLang="en-US" sz="3200" b="1" dirty="0" err="1">
                <a:solidFill>
                  <a:srgbClr val="3333FF"/>
                </a:solidFill>
              </a:rPr>
              <a:t>dấu</a:t>
            </a:r>
            <a:r>
              <a:rPr lang="en-US" altLang="en-US" sz="3200" b="1" dirty="0">
                <a:solidFill>
                  <a:srgbClr val="3333FF"/>
                </a:solidFill>
              </a:rPr>
              <a:t> </a:t>
            </a:r>
            <a:r>
              <a:rPr lang="en-US" altLang="en-US" sz="3200" b="1" err="1">
                <a:solidFill>
                  <a:srgbClr val="3333FF"/>
                </a:solidFill>
              </a:rPr>
              <a:t>thanh</a:t>
            </a:r>
            <a:r>
              <a:rPr lang="en-US" altLang="en-US" sz="3200" b="1">
                <a:solidFill>
                  <a:srgbClr val="3333FF"/>
                </a:solidFill>
              </a:rPr>
              <a:t> </a:t>
            </a:r>
            <a:r>
              <a:rPr lang="en-US" altLang="en-US" sz="3200" b="1" smtClean="0">
                <a:solidFill>
                  <a:srgbClr val="3333FF"/>
                </a:solidFill>
              </a:rPr>
              <a:t>ở những tiếng có </a:t>
            </a:r>
            <a:r>
              <a:rPr lang="en-US" altLang="en-US" sz="3200" b="1" dirty="0" err="1">
                <a:solidFill>
                  <a:srgbClr val="3333FF"/>
                </a:solidFill>
              </a:rPr>
              <a:t>nguyên</a:t>
            </a:r>
            <a:r>
              <a:rPr lang="en-US" altLang="en-US" sz="3200" b="1" dirty="0">
                <a:solidFill>
                  <a:srgbClr val="3333FF"/>
                </a:solidFill>
              </a:rPr>
              <a:t> </a:t>
            </a:r>
            <a:r>
              <a:rPr lang="en-US" altLang="en-US" sz="3200" b="1" dirty="0" err="1">
                <a:solidFill>
                  <a:srgbClr val="3333FF"/>
                </a:solidFill>
              </a:rPr>
              <a:t>âm</a:t>
            </a:r>
            <a:r>
              <a:rPr lang="en-US" altLang="en-US" sz="3200" b="1" dirty="0">
                <a:solidFill>
                  <a:srgbClr val="3333FF"/>
                </a:solidFill>
              </a:rPr>
              <a:t> </a:t>
            </a:r>
            <a:r>
              <a:rPr lang="en-US" altLang="en-US" sz="3200" b="1" dirty="0" err="1">
                <a:solidFill>
                  <a:srgbClr val="3333FF"/>
                </a:solidFill>
              </a:rPr>
              <a:t>đôi</a:t>
            </a:r>
            <a:r>
              <a:rPr lang="en-US" altLang="en-US" sz="3200" b="1" dirty="0">
                <a:solidFill>
                  <a:srgbClr val="3333FF"/>
                </a:solidFill>
              </a:rPr>
              <a:t> </a:t>
            </a:r>
            <a:r>
              <a:rPr lang="en-US" altLang="en-US" sz="3200" b="1" dirty="0" err="1">
                <a:solidFill>
                  <a:srgbClr val="3333FF"/>
                </a:solidFill>
              </a:rPr>
              <a:t>iê</a:t>
            </a:r>
            <a:r>
              <a:rPr lang="en-US" altLang="en-US" sz="3200" b="1" dirty="0">
                <a:solidFill>
                  <a:srgbClr val="3333FF"/>
                </a:solidFill>
              </a:rPr>
              <a:t>/</a:t>
            </a:r>
            <a:r>
              <a:rPr lang="en-US" altLang="en-US" sz="3200" b="1" dirty="0" err="1">
                <a:solidFill>
                  <a:srgbClr val="3333FF"/>
                </a:solidFill>
              </a:rPr>
              <a:t>ia</a:t>
            </a:r>
            <a:r>
              <a:rPr lang="en-US" altLang="en-US" sz="3200" b="1" dirty="0">
                <a:solidFill>
                  <a:srgbClr val="3333FF"/>
                </a:solidFill>
              </a:rPr>
              <a:t> ?</a:t>
            </a:r>
          </a:p>
        </p:txBody>
      </p:sp>
      <p:sp>
        <p:nvSpPr>
          <p:cNvPr id="16391" name="Text Box 8"/>
          <p:cNvSpPr txBox="1">
            <a:spLocks noChangeArrowheads="1"/>
          </p:cNvSpPr>
          <p:nvPr/>
        </p:nvSpPr>
        <p:spPr bwMode="auto">
          <a:xfrm>
            <a:off x="2514600" y="2057401"/>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6392" name="Text Box 11"/>
          <p:cNvSpPr txBox="1">
            <a:spLocks noChangeArrowheads="1"/>
          </p:cNvSpPr>
          <p:nvPr/>
        </p:nvSpPr>
        <p:spPr bwMode="auto">
          <a:xfrm>
            <a:off x="1828800" y="2420937"/>
            <a:ext cx="80772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en-US" sz="2800" b="1" dirty="0">
                <a:solidFill>
                  <a:srgbClr val="5C8E3A"/>
                </a:solidFill>
              </a:rPr>
              <a:t>+ </a:t>
            </a:r>
            <a:r>
              <a:rPr lang="en-US" altLang="en-US" sz="2800" b="1" dirty="0" err="1">
                <a:solidFill>
                  <a:srgbClr val="5C8E3A"/>
                </a:solidFill>
              </a:rPr>
              <a:t>Nguyên</a:t>
            </a:r>
            <a:r>
              <a:rPr lang="en-US" altLang="en-US" sz="2800" b="1" dirty="0">
                <a:solidFill>
                  <a:srgbClr val="5C8E3A"/>
                </a:solidFill>
              </a:rPr>
              <a:t> </a:t>
            </a:r>
            <a:r>
              <a:rPr lang="en-US" altLang="en-US" sz="2800" b="1" dirty="0" err="1">
                <a:solidFill>
                  <a:srgbClr val="5C8E3A"/>
                </a:solidFill>
              </a:rPr>
              <a:t>âm</a:t>
            </a:r>
            <a:r>
              <a:rPr lang="en-US" altLang="en-US" sz="2800" b="1" dirty="0">
                <a:solidFill>
                  <a:srgbClr val="5C8E3A"/>
                </a:solidFill>
              </a:rPr>
              <a:t> </a:t>
            </a:r>
            <a:r>
              <a:rPr lang="en-US" altLang="en-US" sz="2800" b="1" dirty="0" err="1">
                <a:solidFill>
                  <a:srgbClr val="5C8E3A"/>
                </a:solidFill>
              </a:rPr>
              <a:t>đôi</a:t>
            </a:r>
            <a:r>
              <a:rPr lang="en-US" altLang="en-US" sz="2800" b="1" dirty="0">
                <a:solidFill>
                  <a:srgbClr val="5C8E3A"/>
                </a:solidFill>
              </a:rPr>
              <a:t> </a:t>
            </a:r>
            <a:r>
              <a:rPr lang="en-US" altLang="en-US" sz="2800" b="1" dirty="0" err="1">
                <a:solidFill>
                  <a:srgbClr val="FF0000"/>
                </a:solidFill>
              </a:rPr>
              <a:t>ia</a:t>
            </a:r>
            <a:r>
              <a:rPr lang="en-US" altLang="en-US" sz="2800" b="1" dirty="0">
                <a:solidFill>
                  <a:srgbClr val="5C8E3A"/>
                </a:solidFill>
              </a:rPr>
              <a:t> </a:t>
            </a:r>
            <a:r>
              <a:rPr lang="en-US" altLang="en-US" sz="2800" b="1" dirty="0" err="1">
                <a:solidFill>
                  <a:srgbClr val="5C8E3A"/>
                </a:solidFill>
              </a:rPr>
              <a:t>không</a:t>
            </a:r>
            <a:r>
              <a:rPr lang="en-US" altLang="en-US" sz="2800" b="1" dirty="0">
                <a:solidFill>
                  <a:srgbClr val="5C8E3A"/>
                </a:solidFill>
              </a:rPr>
              <a:t> </a:t>
            </a:r>
            <a:r>
              <a:rPr lang="en-US" altLang="en-US" sz="2800" b="1" dirty="0" err="1">
                <a:solidFill>
                  <a:srgbClr val="5C8E3A"/>
                </a:solidFill>
              </a:rPr>
              <a:t>có</a:t>
            </a:r>
            <a:r>
              <a:rPr lang="en-US" altLang="en-US" sz="2800" b="1" dirty="0">
                <a:solidFill>
                  <a:srgbClr val="5C8E3A"/>
                </a:solidFill>
              </a:rPr>
              <a:t> </a:t>
            </a:r>
            <a:r>
              <a:rPr lang="en-US" altLang="en-US" sz="2800" b="1" dirty="0" err="1">
                <a:solidFill>
                  <a:srgbClr val="5C8E3A"/>
                </a:solidFill>
              </a:rPr>
              <a:t>âm</a:t>
            </a:r>
            <a:r>
              <a:rPr lang="en-US" altLang="en-US" sz="2800" b="1" dirty="0">
                <a:solidFill>
                  <a:srgbClr val="5C8E3A"/>
                </a:solidFill>
              </a:rPr>
              <a:t> </a:t>
            </a:r>
            <a:r>
              <a:rPr lang="en-US" altLang="en-US" sz="2800" b="1" dirty="0" err="1">
                <a:solidFill>
                  <a:srgbClr val="5C8E3A"/>
                </a:solidFill>
              </a:rPr>
              <a:t>cuối</a:t>
            </a:r>
            <a:r>
              <a:rPr lang="en-US" altLang="en-US" sz="2800" b="1" dirty="0">
                <a:solidFill>
                  <a:srgbClr val="5C8E3A"/>
                </a:solidFill>
              </a:rPr>
              <a:t> </a:t>
            </a:r>
            <a:r>
              <a:rPr lang="en-US" altLang="en-US" sz="2800" b="1" err="1">
                <a:solidFill>
                  <a:srgbClr val="5C8E3A"/>
                </a:solidFill>
              </a:rPr>
              <a:t>nên</a:t>
            </a:r>
            <a:r>
              <a:rPr lang="en-US" altLang="en-US" sz="2800" b="1">
                <a:solidFill>
                  <a:srgbClr val="5C8E3A"/>
                </a:solidFill>
              </a:rPr>
              <a:t> dấu thanh đặt ở chữ cái </a:t>
            </a:r>
            <a:r>
              <a:rPr lang="en-US" altLang="en-US" sz="2800" b="1" smtClean="0">
                <a:solidFill>
                  <a:srgbClr val="5C8E3A"/>
                </a:solidFill>
              </a:rPr>
              <a:t>thứ nhất </a:t>
            </a:r>
            <a:r>
              <a:rPr lang="en-US" altLang="en-US" sz="2800" b="1">
                <a:solidFill>
                  <a:srgbClr val="5C8E3A"/>
                </a:solidFill>
              </a:rPr>
              <a:t>của âm chính là chữ </a:t>
            </a:r>
            <a:r>
              <a:rPr lang="en-US" altLang="en-US" sz="2800" b="1">
                <a:solidFill>
                  <a:srgbClr val="FF0000"/>
                </a:solidFill>
              </a:rPr>
              <a:t>i</a:t>
            </a:r>
            <a:endParaRPr lang="en-US" altLang="en-US" sz="2800" b="1" dirty="0">
              <a:solidFill>
                <a:srgbClr val="5C8E3A"/>
              </a:solidFill>
            </a:endParaRPr>
          </a:p>
          <a:p>
            <a:pPr algn="l">
              <a:spcBef>
                <a:spcPct val="50000"/>
              </a:spcBef>
            </a:pPr>
            <a:r>
              <a:rPr lang="en-US" altLang="en-US" sz="2800" b="1" dirty="0">
                <a:solidFill>
                  <a:srgbClr val="5C8E3A"/>
                </a:solidFill>
              </a:rPr>
              <a:t>+ </a:t>
            </a:r>
            <a:r>
              <a:rPr lang="en-US" altLang="en-US" sz="2800" b="1" dirty="0" err="1">
                <a:solidFill>
                  <a:srgbClr val="5C8E3A"/>
                </a:solidFill>
              </a:rPr>
              <a:t>Nguyên</a:t>
            </a:r>
            <a:r>
              <a:rPr lang="en-US" altLang="en-US" sz="2800" b="1" dirty="0">
                <a:solidFill>
                  <a:srgbClr val="5C8E3A"/>
                </a:solidFill>
              </a:rPr>
              <a:t> </a:t>
            </a:r>
            <a:r>
              <a:rPr lang="en-US" altLang="en-US" sz="2800" b="1" dirty="0" err="1">
                <a:solidFill>
                  <a:srgbClr val="5C8E3A"/>
                </a:solidFill>
              </a:rPr>
              <a:t>âm</a:t>
            </a:r>
            <a:r>
              <a:rPr lang="en-US" altLang="en-US" sz="2800" b="1" dirty="0">
                <a:solidFill>
                  <a:srgbClr val="5C8E3A"/>
                </a:solidFill>
              </a:rPr>
              <a:t> </a:t>
            </a:r>
            <a:r>
              <a:rPr lang="en-US" altLang="en-US" sz="2800" b="1" dirty="0" err="1">
                <a:solidFill>
                  <a:srgbClr val="5C8E3A"/>
                </a:solidFill>
              </a:rPr>
              <a:t>đôi</a:t>
            </a:r>
            <a:r>
              <a:rPr lang="en-US" altLang="en-US" sz="2800" b="1" dirty="0">
                <a:solidFill>
                  <a:srgbClr val="5C8E3A"/>
                </a:solidFill>
              </a:rPr>
              <a:t> </a:t>
            </a:r>
            <a:r>
              <a:rPr lang="en-US" altLang="en-US" sz="2800" b="1" dirty="0" err="1">
                <a:solidFill>
                  <a:srgbClr val="FF0000"/>
                </a:solidFill>
              </a:rPr>
              <a:t>iê</a:t>
            </a:r>
            <a:r>
              <a:rPr lang="en-US" altLang="en-US" sz="2800" b="1" dirty="0">
                <a:solidFill>
                  <a:srgbClr val="FF0000"/>
                </a:solidFill>
              </a:rPr>
              <a:t> </a:t>
            </a:r>
            <a:r>
              <a:rPr lang="en-US" altLang="en-US" sz="2800" b="1" dirty="0" err="1">
                <a:solidFill>
                  <a:srgbClr val="5C8E3A"/>
                </a:solidFill>
              </a:rPr>
              <a:t>có</a:t>
            </a:r>
            <a:r>
              <a:rPr lang="en-US" altLang="en-US" sz="2800" b="1" dirty="0">
                <a:solidFill>
                  <a:srgbClr val="5C8E3A"/>
                </a:solidFill>
              </a:rPr>
              <a:t> </a:t>
            </a:r>
            <a:r>
              <a:rPr lang="en-US" altLang="en-US" sz="2800" b="1" dirty="0" err="1">
                <a:solidFill>
                  <a:srgbClr val="5C8E3A"/>
                </a:solidFill>
              </a:rPr>
              <a:t>âm</a:t>
            </a:r>
            <a:r>
              <a:rPr lang="en-US" altLang="en-US" sz="2800" b="1" dirty="0">
                <a:solidFill>
                  <a:srgbClr val="5C8E3A"/>
                </a:solidFill>
              </a:rPr>
              <a:t> </a:t>
            </a:r>
            <a:r>
              <a:rPr lang="en-US" altLang="en-US" sz="2800" b="1" dirty="0" err="1">
                <a:solidFill>
                  <a:srgbClr val="5C8E3A"/>
                </a:solidFill>
              </a:rPr>
              <a:t>cuối</a:t>
            </a:r>
            <a:r>
              <a:rPr lang="en-US" altLang="en-US" sz="2800" b="1" dirty="0">
                <a:solidFill>
                  <a:srgbClr val="5C8E3A"/>
                </a:solidFill>
              </a:rPr>
              <a:t> </a:t>
            </a:r>
            <a:r>
              <a:rPr lang="en-US" altLang="en-US" sz="2800" b="1" err="1">
                <a:solidFill>
                  <a:srgbClr val="5C8E3A"/>
                </a:solidFill>
              </a:rPr>
              <a:t>nên</a:t>
            </a:r>
            <a:r>
              <a:rPr lang="en-US" altLang="en-US" sz="2800" b="1">
                <a:solidFill>
                  <a:srgbClr val="5C8E3A"/>
                </a:solidFill>
              </a:rPr>
              <a:t> dấu thanh đặt ở chữ cái thứ hai của âm chính là chữ </a:t>
            </a:r>
            <a:r>
              <a:rPr lang="en-US" altLang="en-US" sz="2800" b="1">
                <a:solidFill>
                  <a:srgbClr val="FF0000"/>
                </a:solidFill>
              </a:rPr>
              <a:t>ê</a:t>
            </a:r>
          </a:p>
          <a:p>
            <a:pPr algn="l" eaLnBrk="1" hangingPunct="1">
              <a:spcBef>
                <a:spcPct val="50000"/>
              </a:spcBef>
            </a:pPr>
            <a:endParaRPr lang="en-US" altLang="en-US" sz="2800" b="1" dirty="0">
              <a:solidFill>
                <a:srgbClr val="5C8E3A"/>
              </a:solidFill>
            </a:endParaRPr>
          </a:p>
        </p:txBody>
      </p:sp>
    </p:spTree>
    <p:extLst>
      <p:ext uri="{BB962C8B-B14F-4D97-AF65-F5344CB8AC3E}">
        <p14:creationId xmlns:p14="http://schemas.microsoft.com/office/powerpoint/2010/main" val="1020133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Grp="1" noChangeArrowheads="1"/>
          </p:cNvSpPr>
          <p:nvPr>
            <p:ph type="body" idx="1"/>
          </p:nvPr>
        </p:nvSpPr>
        <p:spPr>
          <a:xfrm>
            <a:off x="1981200" y="457200"/>
            <a:ext cx="8382000" cy="6019800"/>
          </a:xfrm>
          <a:ln cap="flat">
            <a:solidFill>
              <a:srgbClr val="FF0066"/>
            </a:solidFill>
            <a:prstDash val="sysDot"/>
            <a:miter lim="800000"/>
            <a:headEnd/>
            <a:tailEnd/>
          </a:ln>
        </p:spPr>
        <p:txBody>
          <a:bodyPr>
            <a:normAutofit/>
          </a:bodyPr>
          <a:lstStyle/>
          <a:p>
            <a:pPr eaLnBrk="1" hangingPunct="1">
              <a:buFontTx/>
              <a:buNone/>
            </a:pPr>
            <a:endParaRPr lang="en-US" altLang="en-US" sz="3800" dirty="0"/>
          </a:p>
          <a:p>
            <a:pPr eaLnBrk="1" hangingPunct="1">
              <a:buFontTx/>
              <a:buNone/>
            </a:pPr>
            <a:r>
              <a:rPr lang="en-US" altLang="en-US" sz="3800" b="1" dirty="0"/>
              <a:t>  </a:t>
            </a:r>
            <a:r>
              <a:rPr lang="en-US" altLang="en-US" sz="3600" b="1" u="sng" dirty="0" err="1">
                <a:solidFill>
                  <a:srgbClr val="0000CC"/>
                </a:solidFill>
              </a:rPr>
              <a:t>Bài</a:t>
            </a:r>
            <a:r>
              <a:rPr lang="en-US" altLang="en-US" sz="3600" b="1" u="sng" dirty="0">
                <a:solidFill>
                  <a:srgbClr val="0000CC"/>
                </a:solidFill>
              </a:rPr>
              <a:t> 3(tr66)</a:t>
            </a:r>
            <a:r>
              <a:rPr lang="en-US" altLang="en-US" sz="3600" b="1" dirty="0">
                <a:solidFill>
                  <a:srgbClr val="0000CC"/>
                </a:solidFill>
              </a:rPr>
              <a:t>: </a:t>
            </a:r>
            <a:r>
              <a:rPr lang="en-US" altLang="en-US" sz="3600" b="1" dirty="0" err="1">
                <a:solidFill>
                  <a:srgbClr val="0000CC"/>
                </a:solidFill>
              </a:rPr>
              <a:t>Tìm</a:t>
            </a:r>
            <a:r>
              <a:rPr lang="en-US" altLang="en-US" sz="3600" b="1" dirty="0">
                <a:solidFill>
                  <a:srgbClr val="0000CC"/>
                </a:solidFill>
              </a:rPr>
              <a:t> </a:t>
            </a:r>
            <a:r>
              <a:rPr lang="en-US" altLang="en-US" sz="3600" b="1" dirty="0" err="1">
                <a:solidFill>
                  <a:srgbClr val="0000CC"/>
                </a:solidFill>
              </a:rPr>
              <a:t>tiếng</a:t>
            </a:r>
            <a:r>
              <a:rPr lang="en-US" altLang="en-US" sz="3600" b="1" dirty="0">
                <a:solidFill>
                  <a:srgbClr val="0000CC"/>
                </a:solidFill>
              </a:rPr>
              <a:t> </a:t>
            </a:r>
            <a:r>
              <a:rPr lang="en-US" altLang="en-US" sz="3600" b="1" dirty="0" err="1">
                <a:solidFill>
                  <a:srgbClr val="0000CC"/>
                </a:solidFill>
              </a:rPr>
              <a:t>có</a:t>
            </a:r>
            <a:r>
              <a:rPr lang="en-US" altLang="en-US" sz="3600" b="1" dirty="0">
                <a:solidFill>
                  <a:srgbClr val="0000CC"/>
                </a:solidFill>
              </a:rPr>
              <a:t> </a:t>
            </a:r>
            <a:r>
              <a:rPr lang="en-US" altLang="en-US" sz="3600" b="1" dirty="0" err="1">
                <a:solidFill>
                  <a:srgbClr val="0000CC"/>
                </a:solidFill>
              </a:rPr>
              <a:t>chứa</a:t>
            </a:r>
            <a:r>
              <a:rPr lang="en-US" altLang="en-US" sz="3600" b="1" dirty="0">
                <a:solidFill>
                  <a:srgbClr val="0000CC"/>
                </a:solidFill>
              </a:rPr>
              <a:t> </a:t>
            </a:r>
            <a:r>
              <a:rPr lang="en-US" altLang="en-US" sz="3600" b="1" dirty="0" err="1">
                <a:solidFill>
                  <a:srgbClr val="0000CC"/>
                </a:solidFill>
              </a:rPr>
              <a:t>ia</a:t>
            </a:r>
            <a:r>
              <a:rPr lang="en-US" altLang="en-US" sz="3600" b="1" dirty="0">
                <a:solidFill>
                  <a:srgbClr val="0000CC"/>
                </a:solidFill>
              </a:rPr>
              <a:t>, </a:t>
            </a:r>
            <a:r>
              <a:rPr lang="en-US" altLang="en-US" sz="3600" b="1" dirty="0" err="1">
                <a:solidFill>
                  <a:srgbClr val="0000CC"/>
                </a:solidFill>
              </a:rPr>
              <a:t>iê</a:t>
            </a:r>
            <a:r>
              <a:rPr lang="en-US" altLang="en-US" sz="3600" b="1" dirty="0">
                <a:solidFill>
                  <a:srgbClr val="0000CC"/>
                </a:solidFill>
              </a:rPr>
              <a:t> </a:t>
            </a:r>
            <a:r>
              <a:rPr lang="en-US" altLang="en-US" sz="3600" b="1" dirty="0" err="1">
                <a:solidFill>
                  <a:srgbClr val="0000CC"/>
                </a:solidFill>
              </a:rPr>
              <a:t>thích</a:t>
            </a:r>
            <a:r>
              <a:rPr lang="en-US" altLang="en-US" sz="3600" b="1" dirty="0">
                <a:solidFill>
                  <a:srgbClr val="0000CC"/>
                </a:solidFill>
              </a:rPr>
              <a:t> </a:t>
            </a:r>
            <a:r>
              <a:rPr lang="en-US" altLang="en-US" sz="3600" b="1" dirty="0" err="1">
                <a:solidFill>
                  <a:srgbClr val="0000CC"/>
                </a:solidFill>
              </a:rPr>
              <a:t>hợp</a:t>
            </a:r>
            <a:r>
              <a:rPr lang="en-US" altLang="en-US" sz="3600" b="1" dirty="0">
                <a:solidFill>
                  <a:srgbClr val="0000CC"/>
                </a:solidFill>
              </a:rPr>
              <a:t> </a:t>
            </a:r>
            <a:r>
              <a:rPr lang="en-US" altLang="en-US" sz="3600" b="1" dirty="0" err="1">
                <a:solidFill>
                  <a:srgbClr val="0000CC"/>
                </a:solidFill>
              </a:rPr>
              <a:t>với</a:t>
            </a:r>
            <a:r>
              <a:rPr lang="en-US" altLang="en-US" sz="3600" b="1" dirty="0">
                <a:solidFill>
                  <a:srgbClr val="0000CC"/>
                </a:solidFill>
              </a:rPr>
              <a:t> </a:t>
            </a:r>
            <a:r>
              <a:rPr lang="en-US" altLang="en-US" sz="3600" b="1" dirty="0" err="1">
                <a:solidFill>
                  <a:srgbClr val="0000CC"/>
                </a:solidFill>
              </a:rPr>
              <a:t>mỗi</a:t>
            </a:r>
            <a:r>
              <a:rPr lang="en-US" altLang="en-US" sz="3600" b="1" dirty="0">
                <a:solidFill>
                  <a:srgbClr val="0000CC"/>
                </a:solidFill>
              </a:rPr>
              <a:t> </a:t>
            </a:r>
            <a:r>
              <a:rPr lang="en-US" altLang="en-US" sz="3600" b="1" dirty="0" err="1">
                <a:solidFill>
                  <a:srgbClr val="0000CC"/>
                </a:solidFill>
              </a:rPr>
              <a:t>chỗ</a:t>
            </a:r>
            <a:r>
              <a:rPr lang="en-US" altLang="en-US" sz="3600" b="1" dirty="0">
                <a:solidFill>
                  <a:srgbClr val="0000CC"/>
                </a:solidFill>
              </a:rPr>
              <a:t> </a:t>
            </a:r>
            <a:r>
              <a:rPr lang="en-US" altLang="en-US" sz="3600" b="1" dirty="0" err="1">
                <a:solidFill>
                  <a:srgbClr val="0000CC"/>
                </a:solidFill>
              </a:rPr>
              <a:t>trống</a:t>
            </a:r>
            <a:r>
              <a:rPr lang="en-US" altLang="en-US" sz="3600" b="1" dirty="0">
                <a:solidFill>
                  <a:srgbClr val="0000CC"/>
                </a:solidFill>
              </a:rPr>
              <a:t> </a:t>
            </a:r>
            <a:r>
              <a:rPr lang="en-US" altLang="en-US" sz="3600" b="1" dirty="0" err="1">
                <a:solidFill>
                  <a:srgbClr val="0000CC"/>
                </a:solidFill>
              </a:rPr>
              <a:t>trong</a:t>
            </a:r>
            <a:r>
              <a:rPr lang="en-US" altLang="en-US" sz="3600" b="1" dirty="0">
                <a:solidFill>
                  <a:srgbClr val="0000CC"/>
                </a:solidFill>
              </a:rPr>
              <a:t> </a:t>
            </a:r>
            <a:r>
              <a:rPr lang="en-US" altLang="en-US" sz="3600" b="1" dirty="0" err="1">
                <a:solidFill>
                  <a:srgbClr val="0000CC"/>
                </a:solidFill>
              </a:rPr>
              <a:t>các</a:t>
            </a:r>
            <a:r>
              <a:rPr lang="en-US" altLang="en-US" sz="3600" b="1" dirty="0">
                <a:solidFill>
                  <a:srgbClr val="0000CC"/>
                </a:solidFill>
              </a:rPr>
              <a:t> </a:t>
            </a:r>
            <a:r>
              <a:rPr lang="en-US" altLang="en-US" sz="3600" b="1" dirty="0" err="1">
                <a:solidFill>
                  <a:srgbClr val="0000CC"/>
                </a:solidFill>
              </a:rPr>
              <a:t>thành</a:t>
            </a:r>
            <a:r>
              <a:rPr lang="en-US" altLang="en-US" sz="3600" b="1" dirty="0">
                <a:solidFill>
                  <a:srgbClr val="0000CC"/>
                </a:solidFill>
              </a:rPr>
              <a:t> </a:t>
            </a:r>
            <a:r>
              <a:rPr lang="en-US" altLang="en-US" sz="3600" b="1" dirty="0" err="1">
                <a:solidFill>
                  <a:srgbClr val="0000CC"/>
                </a:solidFill>
              </a:rPr>
              <a:t>ngữ</a:t>
            </a:r>
            <a:r>
              <a:rPr lang="en-US" altLang="en-US" sz="3600" b="1" dirty="0">
                <a:solidFill>
                  <a:srgbClr val="0000CC"/>
                </a:solidFill>
              </a:rPr>
              <a:t> </a:t>
            </a:r>
            <a:r>
              <a:rPr lang="en-US" altLang="en-US" sz="3600" b="1" err="1">
                <a:solidFill>
                  <a:srgbClr val="0000CC"/>
                </a:solidFill>
              </a:rPr>
              <a:t>dưới</a:t>
            </a:r>
            <a:r>
              <a:rPr lang="en-US" altLang="en-US" sz="3600" b="1">
                <a:solidFill>
                  <a:srgbClr val="0000CC"/>
                </a:solidFill>
              </a:rPr>
              <a:t> </a:t>
            </a:r>
            <a:r>
              <a:rPr lang="en-US" altLang="en-US" sz="3600" b="1" smtClean="0">
                <a:solidFill>
                  <a:srgbClr val="0000CC"/>
                </a:solidFill>
              </a:rPr>
              <a:t>đây:</a:t>
            </a:r>
            <a:endParaRPr lang="en-US" altLang="en-US" sz="3600" b="1" dirty="0">
              <a:solidFill>
                <a:srgbClr val="0000CC"/>
              </a:solidFill>
            </a:endParaRPr>
          </a:p>
          <a:p>
            <a:pPr algn="just" eaLnBrk="1" hangingPunct="1">
              <a:buFontTx/>
              <a:buNone/>
            </a:pPr>
            <a:r>
              <a:rPr lang="en-US" altLang="en-US" sz="3800" dirty="0"/>
              <a:t>		a. </a:t>
            </a:r>
            <a:r>
              <a:rPr lang="en-US" altLang="en-US" sz="3800" dirty="0" err="1"/>
              <a:t>Đông</a:t>
            </a:r>
            <a:r>
              <a:rPr lang="en-US" altLang="en-US" sz="3800" dirty="0"/>
              <a:t> </a:t>
            </a:r>
            <a:r>
              <a:rPr lang="en-US" altLang="en-US" sz="3800" dirty="0" err="1"/>
              <a:t>như</a:t>
            </a:r>
            <a:r>
              <a:rPr lang="en-US" altLang="en-US" sz="3800" dirty="0"/>
              <a:t> …..</a:t>
            </a:r>
          </a:p>
          <a:p>
            <a:pPr algn="just" eaLnBrk="1" hangingPunct="1">
              <a:buFontTx/>
              <a:buNone/>
            </a:pPr>
            <a:r>
              <a:rPr lang="en-US" altLang="en-US" sz="3800" dirty="0"/>
              <a:t>		b. </a:t>
            </a:r>
            <a:r>
              <a:rPr lang="en-US" altLang="en-US" sz="3800" dirty="0" err="1"/>
              <a:t>Gan</a:t>
            </a:r>
            <a:r>
              <a:rPr lang="en-US" altLang="en-US" sz="3800" dirty="0"/>
              <a:t> </a:t>
            </a:r>
            <a:r>
              <a:rPr lang="en-US" altLang="en-US" sz="3800" dirty="0" err="1"/>
              <a:t>như</a:t>
            </a:r>
            <a:r>
              <a:rPr lang="en-US" altLang="en-US" sz="3800" dirty="0"/>
              <a:t> </a:t>
            </a:r>
            <a:r>
              <a:rPr lang="en-US" altLang="en-US" sz="3800" dirty="0" err="1"/>
              <a:t>cóc</a:t>
            </a:r>
            <a:r>
              <a:rPr lang="en-US" altLang="en-US" sz="3800" dirty="0"/>
              <a:t>…..</a:t>
            </a:r>
          </a:p>
          <a:p>
            <a:pPr algn="just" eaLnBrk="1" hangingPunct="1">
              <a:buFontTx/>
              <a:buNone/>
            </a:pPr>
            <a:r>
              <a:rPr lang="en-US" altLang="en-US" sz="3800" dirty="0"/>
              <a:t>		c. </a:t>
            </a:r>
            <a:r>
              <a:rPr lang="en-US" altLang="en-US" sz="3800" dirty="0" err="1"/>
              <a:t>Ngọt</a:t>
            </a:r>
            <a:r>
              <a:rPr lang="en-US" altLang="en-US" sz="3800" dirty="0"/>
              <a:t> </a:t>
            </a:r>
            <a:r>
              <a:rPr lang="en-US" altLang="en-US" sz="3800" dirty="0" err="1"/>
              <a:t>như</a:t>
            </a:r>
            <a:r>
              <a:rPr lang="en-US" altLang="en-US" sz="3800" dirty="0"/>
              <a:t> ……. </a:t>
            </a:r>
            <a:r>
              <a:rPr lang="en-US" altLang="en-US" sz="3800" dirty="0" err="1"/>
              <a:t>lùi</a:t>
            </a:r>
            <a:endParaRPr lang="en-US" altLang="en-US" sz="3800" dirty="0"/>
          </a:p>
        </p:txBody>
      </p:sp>
      <p:sp>
        <p:nvSpPr>
          <p:cNvPr id="49168" name="Rectangle 16"/>
          <p:cNvSpPr>
            <a:spLocks noChangeArrowheads="1"/>
          </p:cNvSpPr>
          <p:nvPr/>
        </p:nvSpPr>
        <p:spPr bwMode="auto">
          <a:xfrm>
            <a:off x="5318760" y="4099560"/>
            <a:ext cx="9144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500" dirty="0" err="1"/>
              <a:t>m</a:t>
            </a:r>
            <a:r>
              <a:rPr lang="en-US" altLang="en-US" sz="3500" dirty="0" err="1">
                <a:solidFill>
                  <a:srgbClr val="FF3300"/>
                </a:solidFill>
              </a:rPr>
              <a:t>ía</a:t>
            </a:r>
            <a:endParaRPr lang="en-US" altLang="en-US" sz="3500" dirty="0">
              <a:solidFill>
                <a:srgbClr val="FF3300"/>
              </a:solidFill>
            </a:endParaRPr>
          </a:p>
        </p:txBody>
      </p:sp>
      <p:sp>
        <p:nvSpPr>
          <p:cNvPr id="49166" name="Rectangle 14"/>
          <p:cNvSpPr>
            <a:spLocks noChangeArrowheads="1"/>
          </p:cNvSpPr>
          <p:nvPr/>
        </p:nvSpPr>
        <p:spPr bwMode="auto">
          <a:xfrm>
            <a:off x="5966460" y="3360420"/>
            <a:ext cx="8382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500" dirty="0" err="1"/>
              <a:t>t</a:t>
            </a:r>
            <a:r>
              <a:rPr lang="en-US" altLang="en-US" sz="3500" dirty="0" err="1">
                <a:solidFill>
                  <a:srgbClr val="FF3300"/>
                </a:solidFill>
              </a:rPr>
              <a:t>ía</a:t>
            </a:r>
            <a:endParaRPr lang="en-US" altLang="en-US" sz="3500" dirty="0">
              <a:solidFill>
                <a:srgbClr val="FF3300"/>
              </a:solidFill>
            </a:endParaRPr>
          </a:p>
        </p:txBody>
      </p:sp>
      <p:sp>
        <p:nvSpPr>
          <p:cNvPr id="49167" name="Rectangle 15"/>
          <p:cNvSpPr>
            <a:spLocks noChangeArrowheads="1"/>
          </p:cNvSpPr>
          <p:nvPr/>
        </p:nvSpPr>
        <p:spPr bwMode="auto">
          <a:xfrm>
            <a:off x="5516880" y="2788920"/>
            <a:ext cx="9144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500" dirty="0" err="1"/>
              <a:t>k</a:t>
            </a:r>
            <a:r>
              <a:rPr lang="en-US" altLang="en-US" sz="3500" dirty="0" err="1">
                <a:solidFill>
                  <a:srgbClr val="FF3300"/>
                </a:solidFill>
              </a:rPr>
              <a:t>iến</a:t>
            </a:r>
            <a:endParaRPr lang="en-US" altLang="en-US" sz="3500" dirty="0">
              <a:solidFill>
                <a:srgbClr val="FF3300"/>
              </a:solidFill>
            </a:endParaRPr>
          </a:p>
        </p:txBody>
      </p:sp>
    </p:spTree>
    <p:extLst>
      <p:ext uri="{BB962C8B-B14F-4D97-AF65-F5344CB8AC3E}">
        <p14:creationId xmlns:p14="http://schemas.microsoft.com/office/powerpoint/2010/main" val="2941358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49157">
                                            <p:txEl>
                                              <p:pRg st="1" end="1"/>
                                            </p:txEl>
                                          </p:spTgt>
                                        </p:tgtEl>
                                        <p:attrNameLst>
                                          <p:attrName>style.visibility</p:attrName>
                                        </p:attrNameLst>
                                      </p:cBhvr>
                                      <p:to>
                                        <p:strVal val="visible"/>
                                      </p:to>
                                    </p:set>
                                    <p:anim calcmode="lin" valueType="num">
                                      <p:cBhvr>
                                        <p:cTn id="7" dur="500" decel="50000" fill="hold">
                                          <p:stCondLst>
                                            <p:cond delay="0"/>
                                          </p:stCondLst>
                                        </p:cTn>
                                        <p:tgtEl>
                                          <p:spTgt spid="49157">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9157">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9157">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49157">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9157">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9157">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9157">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9157">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49157">
                                            <p:txEl>
                                              <p:pRg st="2" end="2"/>
                                            </p:txEl>
                                          </p:spTgt>
                                        </p:tgtEl>
                                        <p:attrNameLst>
                                          <p:attrName>style.visibility</p:attrName>
                                        </p:attrNameLst>
                                      </p:cBhvr>
                                      <p:to>
                                        <p:strVal val="visible"/>
                                      </p:to>
                                    </p:set>
                                    <p:animEffect transition="in" filter="box(in)">
                                      <p:cBhvr>
                                        <p:cTn id="19" dur="500"/>
                                        <p:tgtEl>
                                          <p:spTgt spid="49157">
                                            <p:txEl>
                                              <p:pRg st="2" end="2"/>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49157">
                                            <p:txEl>
                                              <p:pRg st="3" end="3"/>
                                            </p:txEl>
                                          </p:spTgt>
                                        </p:tgtEl>
                                        <p:attrNameLst>
                                          <p:attrName>style.visibility</p:attrName>
                                        </p:attrNameLst>
                                      </p:cBhvr>
                                      <p:to>
                                        <p:strVal val="visible"/>
                                      </p:to>
                                    </p:set>
                                    <p:animEffect transition="in" filter="box(in)">
                                      <p:cBhvr>
                                        <p:cTn id="22" dur="500"/>
                                        <p:tgtEl>
                                          <p:spTgt spid="49157">
                                            <p:txEl>
                                              <p:pRg st="3" end="3"/>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49157">
                                            <p:txEl>
                                              <p:pRg st="4" end="4"/>
                                            </p:txEl>
                                          </p:spTgt>
                                        </p:tgtEl>
                                        <p:attrNameLst>
                                          <p:attrName>style.visibility</p:attrName>
                                        </p:attrNameLst>
                                      </p:cBhvr>
                                      <p:to>
                                        <p:strVal val="visible"/>
                                      </p:to>
                                    </p:set>
                                    <p:animEffect transition="in" filter="box(in)">
                                      <p:cBhvr>
                                        <p:cTn id="25" dur="500"/>
                                        <p:tgtEl>
                                          <p:spTgt spid="49157">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9167"/>
                                        </p:tgtEl>
                                        <p:attrNameLst>
                                          <p:attrName>style.visibility</p:attrName>
                                        </p:attrNameLst>
                                      </p:cBhvr>
                                      <p:to>
                                        <p:strVal val="visible"/>
                                      </p:to>
                                    </p:set>
                                    <p:anim calcmode="lin" valueType="num">
                                      <p:cBhvr additive="base">
                                        <p:cTn id="30" dur="500" fill="hold"/>
                                        <p:tgtEl>
                                          <p:spTgt spid="49167"/>
                                        </p:tgtEl>
                                        <p:attrNameLst>
                                          <p:attrName>ppt_x</p:attrName>
                                        </p:attrNameLst>
                                      </p:cBhvr>
                                      <p:tavLst>
                                        <p:tav tm="0">
                                          <p:val>
                                            <p:strVal val="#ppt_x"/>
                                          </p:val>
                                        </p:tav>
                                        <p:tav tm="100000">
                                          <p:val>
                                            <p:strVal val="#ppt_x"/>
                                          </p:val>
                                        </p:tav>
                                      </p:tavLst>
                                    </p:anim>
                                    <p:anim calcmode="lin" valueType="num">
                                      <p:cBhvr additive="base">
                                        <p:cTn id="31" dur="500" fill="hold"/>
                                        <p:tgtEl>
                                          <p:spTgt spid="4916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9166"/>
                                        </p:tgtEl>
                                        <p:attrNameLst>
                                          <p:attrName>style.visibility</p:attrName>
                                        </p:attrNameLst>
                                      </p:cBhvr>
                                      <p:to>
                                        <p:strVal val="visible"/>
                                      </p:to>
                                    </p:set>
                                    <p:anim calcmode="lin" valueType="num">
                                      <p:cBhvr additive="base">
                                        <p:cTn id="36" dur="500" fill="hold"/>
                                        <p:tgtEl>
                                          <p:spTgt spid="49166"/>
                                        </p:tgtEl>
                                        <p:attrNameLst>
                                          <p:attrName>ppt_x</p:attrName>
                                        </p:attrNameLst>
                                      </p:cBhvr>
                                      <p:tavLst>
                                        <p:tav tm="0">
                                          <p:val>
                                            <p:strVal val="#ppt_x"/>
                                          </p:val>
                                        </p:tav>
                                        <p:tav tm="100000">
                                          <p:val>
                                            <p:strVal val="#ppt_x"/>
                                          </p:val>
                                        </p:tav>
                                      </p:tavLst>
                                    </p:anim>
                                    <p:anim calcmode="lin" valueType="num">
                                      <p:cBhvr additive="base">
                                        <p:cTn id="37" dur="500" fill="hold"/>
                                        <p:tgtEl>
                                          <p:spTgt spid="49166"/>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9168"/>
                                        </p:tgtEl>
                                        <p:attrNameLst>
                                          <p:attrName>style.visibility</p:attrName>
                                        </p:attrNameLst>
                                      </p:cBhvr>
                                      <p:to>
                                        <p:strVal val="visible"/>
                                      </p:to>
                                    </p:set>
                                    <p:anim calcmode="lin" valueType="num">
                                      <p:cBhvr additive="base">
                                        <p:cTn id="42" dur="500" fill="hold"/>
                                        <p:tgtEl>
                                          <p:spTgt spid="49168"/>
                                        </p:tgtEl>
                                        <p:attrNameLst>
                                          <p:attrName>ppt_x</p:attrName>
                                        </p:attrNameLst>
                                      </p:cBhvr>
                                      <p:tavLst>
                                        <p:tav tm="0">
                                          <p:val>
                                            <p:strVal val="#ppt_x"/>
                                          </p:val>
                                        </p:tav>
                                        <p:tav tm="100000">
                                          <p:val>
                                            <p:strVal val="#ppt_x"/>
                                          </p:val>
                                        </p:tav>
                                      </p:tavLst>
                                    </p:anim>
                                    <p:anim calcmode="lin" valueType="num">
                                      <p:cBhvr additive="base">
                                        <p:cTn id="43" dur="500" fill="hold"/>
                                        <p:tgtEl>
                                          <p:spTgt spid="49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8" grpId="0" animBg="1"/>
      <p:bldP spid="49166" grpId="0" animBg="1"/>
      <p:bldP spid="491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untitled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40081"/>
            <a:ext cx="80772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5"/>
          <p:cNvSpPr txBox="1">
            <a:spLocks noChangeArrowheads="1"/>
          </p:cNvSpPr>
          <p:nvPr/>
        </p:nvSpPr>
        <p:spPr bwMode="auto">
          <a:xfrm>
            <a:off x="1752600" y="4964431"/>
            <a:ext cx="822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3200" b="1" dirty="0" err="1">
                <a:solidFill>
                  <a:srgbClr val="3333FF"/>
                </a:solidFill>
              </a:rPr>
              <a:t>Giải</a:t>
            </a:r>
            <a:r>
              <a:rPr lang="en-US" altLang="en-US" sz="3200" b="1" dirty="0">
                <a:solidFill>
                  <a:srgbClr val="3333FF"/>
                </a:solidFill>
              </a:rPr>
              <a:t> </a:t>
            </a:r>
            <a:r>
              <a:rPr lang="en-US" altLang="en-US" sz="3200" b="1" dirty="0" err="1">
                <a:solidFill>
                  <a:srgbClr val="3333FF"/>
                </a:solidFill>
              </a:rPr>
              <a:t>thích</a:t>
            </a:r>
            <a:r>
              <a:rPr lang="en-US" altLang="en-US" sz="3200" b="1" dirty="0">
                <a:solidFill>
                  <a:srgbClr val="3333FF"/>
                </a:solidFill>
              </a:rPr>
              <a:t> </a:t>
            </a:r>
            <a:r>
              <a:rPr lang="en-US" altLang="en-US" sz="3200" b="1" dirty="0" err="1">
                <a:solidFill>
                  <a:srgbClr val="3333FF"/>
                </a:solidFill>
              </a:rPr>
              <a:t>câu</a:t>
            </a:r>
            <a:r>
              <a:rPr lang="en-US" altLang="en-US" sz="3200" b="1" dirty="0">
                <a:solidFill>
                  <a:srgbClr val="3333FF"/>
                </a:solidFill>
              </a:rPr>
              <a:t> </a:t>
            </a:r>
            <a:r>
              <a:rPr lang="en-US" altLang="en-US" sz="3200" b="1" dirty="0" err="1">
                <a:solidFill>
                  <a:srgbClr val="3333FF"/>
                </a:solidFill>
              </a:rPr>
              <a:t>tục</a:t>
            </a:r>
            <a:r>
              <a:rPr lang="en-US" altLang="en-US" sz="3200" b="1" dirty="0">
                <a:solidFill>
                  <a:srgbClr val="3333FF"/>
                </a:solidFill>
              </a:rPr>
              <a:t> </a:t>
            </a:r>
            <a:r>
              <a:rPr lang="en-US" altLang="en-US" sz="3200" b="1" dirty="0" err="1">
                <a:solidFill>
                  <a:srgbClr val="3333FF"/>
                </a:solidFill>
              </a:rPr>
              <a:t>ngữ</a:t>
            </a:r>
            <a:r>
              <a:rPr lang="en-US" altLang="en-US" sz="3200" b="1" dirty="0">
                <a:solidFill>
                  <a:srgbClr val="3333FF"/>
                </a:solidFill>
              </a:rPr>
              <a:t>  “</a:t>
            </a:r>
            <a:r>
              <a:rPr lang="en-US" altLang="en-US" sz="3200" b="1" dirty="0" err="1">
                <a:solidFill>
                  <a:srgbClr val="3333FF"/>
                </a:solidFill>
              </a:rPr>
              <a:t>đông</a:t>
            </a:r>
            <a:r>
              <a:rPr lang="en-US" altLang="en-US" sz="3200" b="1" dirty="0">
                <a:solidFill>
                  <a:srgbClr val="3333FF"/>
                </a:solidFill>
              </a:rPr>
              <a:t> </a:t>
            </a:r>
            <a:r>
              <a:rPr lang="en-US" altLang="en-US" sz="3200" b="1" dirty="0" err="1">
                <a:solidFill>
                  <a:srgbClr val="3333FF"/>
                </a:solidFill>
              </a:rPr>
              <a:t>như</a:t>
            </a:r>
            <a:r>
              <a:rPr lang="en-US" altLang="en-US" sz="3200" b="1" dirty="0">
                <a:solidFill>
                  <a:srgbClr val="3333FF"/>
                </a:solidFill>
              </a:rPr>
              <a:t> </a:t>
            </a:r>
            <a:r>
              <a:rPr lang="en-US" altLang="en-US" sz="3200" b="1" dirty="0" err="1">
                <a:solidFill>
                  <a:srgbClr val="3333FF"/>
                </a:solidFill>
              </a:rPr>
              <a:t>kiến</a:t>
            </a:r>
            <a:r>
              <a:rPr lang="en-US" altLang="en-US" sz="3200" b="1" dirty="0">
                <a:solidFill>
                  <a:srgbClr val="3333FF"/>
                </a:solidFill>
              </a:rPr>
              <a:t>” </a:t>
            </a:r>
          </a:p>
        </p:txBody>
      </p:sp>
      <p:sp>
        <p:nvSpPr>
          <p:cNvPr id="4" name="Text Box 5">
            <a:extLst>
              <a:ext uri="{FF2B5EF4-FFF2-40B4-BE49-F238E27FC236}">
                <a16:creationId xmlns="" xmlns:a16="http://schemas.microsoft.com/office/drawing/2014/main" id="{B2181EA9-CF93-418B-9990-0EA6A4685494}"/>
              </a:ext>
            </a:extLst>
          </p:cNvPr>
          <p:cNvSpPr txBox="1">
            <a:spLocks noChangeArrowheads="1"/>
          </p:cNvSpPr>
          <p:nvPr/>
        </p:nvSpPr>
        <p:spPr bwMode="auto">
          <a:xfrm>
            <a:off x="737419" y="5730181"/>
            <a:ext cx="107171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3200" b="1" dirty="0">
                <a:solidFill>
                  <a:srgbClr val="5C8E3A"/>
                </a:solidFill>
              </a:rPr>
              <a:t> “</a:t>
            </a:r>
            <a:r>
              <a:rPr lang="en-US" altLang="en-US" sz="3200" b="1" dirty="0" err="1">
                <a:solidFill>
                  <a:srgbClr val="5C8E3A"/>
                </a:solidFill>
              </a:rPr>
              <a:t>Đông</a:t>
            </a:r>
            <a:r>
              <a:rPr lang="en-US" altLang="en-US" sz="3200" b="1" dirty="0">
                <a:solidFill>
                  <a:srgbClr val="5C8E3A"/>
                </a:solidFill>
              </a:rPr>
              <a:t> </a:t>
            </a:r>
            <a:r>
              <a:rPr lang="en-US" altLang="en-US" sz="3200" b="1" dirty="0" err="1">
                <a:solidFill>
                  <a:srgbClr val="5C8E3A"/>
                </a:solidFill>
              </a:rPr>
              <a:t>như</a:t>
            </a:r>
            <a:r>
              <a:rPr lang="en-US" altLang="en-US" sz="3200" b="1" dirty="0">
                <a:solidFill>
                  <a:srgbClr val="5C8E3A"/>
                </a:solidFill>
              </a:rPr>
              <a:t> </a:t>
            </a:r>
            <a:r>
              <a:rPr lang="en-US" altLang="en-US" sz="3200" b="1" dirty="0" err="1">
                <a:solidFill>
                  <a:srgbClr val="5C8E3A"/>
                </a:solidFill>
              </a:rPr>
              <a:t>kiến</a:t>
            </a:r>
            <a:r>
              <a:rPr lang="en-US" altLang="en-US" sz="3200" b="1" dirty="0">
                <a:solidFill>
                  <a:srgbClr val="5C8E3A"/>
                </a:solidFill>
              </a:rPr>
              <a:t>” </a:t>
            </a:r>
            <a:r>
              <a:rPr lang="en-US" altLang="en-US" sz="3200" b="1" dirty="0" err="1">
                <a:solidFill>
                  <a:srgbClr val="5C8E3A"/>
                </a:solidFill>
              </a:rPr>
              <a:t>có</a:t>
            </a:r>
            <a:r>
              <a:rPr lang="en-US" altLang="en-US" sz="3200" b="1" dirty="0">
                <a:solidFill>
                  <a:srgbClr val="5C8E3A"/>
                </a:solidFill>
              </a:rPr>
              <a:t> </a:t>
            </a:r>
            <a:r>
              <a:rPr lang="en-US" altLang="en-US" sz="3200" b="1" dirty="0" err="1">
                <a:solidFill>
                  <a:srgbClr val="5C8E3A"/>
                </a:solidFill>
              </a:rPr>
              <a:t>nghĩa</a:t>
            </a:r>
            <a:r>
              <a:rPr lang="en-US" altLang="en-US" sz="3200" b="1" dirty="0">
                <a:solidFill>
                  <a:srgbClr val="5C8E3A"/>
                </a:solidFill>
              </a:rPr>
              <a:t> </a:t>
            </a:r>
            <a:r>
              <a:rPr lang="en-US" altLang="en-US" sz="3200" b="1" dirty="0" err="1">
                <a:solidFill>
                  <a:srgbClr val="5C8E3A"/>
                </a:solidFill>
              </a:rPr>
              <a:t>là</a:t>
            </a:r>
            <a:r>
              <a:rPr lang="en-US" altLang="en-US" sz="3200" b="1" dirty="0">
                <a:solidFill>
                  <a:srgbClr val="5C8E3A"/>
                </a:solidFill>
              </a:rPr>
              <a:t> </a:t>
            </a:r>
            <a:r>
              <a:rPr lang="en-US" altLang="en-US" sz="3200" b="1" dirty="0" err="1">
                <a:solidFill>
                  <a:srgbClr val="5C8E3A"/>
                </a:solidFill>
              </a:rPr>
              <a:t>đông</a:t>
            </a:r>
            <a:r>
              <a:rPr lang="en-US" altLang="en-US" sz="3200" b="1" dirty="0">
                <a:solidFill>
                  <a:srgbClr val="5C8E3A"/>
                </a:solidFill>
              </a:rPr>
              <a:t> </a:t>
            </a:r>
            <a:r>
              <a:rPr lang="en-US" altLang="en-US" sz="3200" b="1" dirty="0" err="1">
                <a:solidFill>
                  <a:srgbClr val="5C8E3A"/>
                </a:solidFill>
              </a:rPr>
              <a:t>đúc</a:t>
            </a:r>
            <a:r>
              <a:rPr lang="en-US" altLang="en-US" sz="3200" b="1" dirty="0">
                <a:solidFill>
                  <a:srgbClr val="5C8E3A"/>
                </a:solidFill>
              </a:rPr>
              <a:t> </a:t>
            </a:r>
            <a:r>
              <a:rPr lang="en-US" altLang="en-US" sz="3200" b="1" dirty="0" err="1">
                <a:solidFill>
                  <a:srgbClr val="5C8E3A"/>
                </a:solidFill>
              </a:rPr>
              <a:t>và</a:t>
            </a:r>
            <a:r>
              <a:rPr lang="en-US" altLang="en-US" sz="3200" b="1" dirty="0">
                <a:solidFill>
                  <a:srgbClr val="5C8E3A"/>
                </a:solidFill>
              </a:rPr>
              <a:t> </a:t>
            </a:r>
            <a:r>
              <a:rPr lang="en-US" altLang="en-US" sz="3200" b="1" dirty="0" err="1">
                <a:solidFill>
                  <a:srgbClr val="5C8E3A"/>
                </a:solidFill>
              </a:rPr>
              <a:t>chen</a:t>
            </a:r>
            <a:r>
              <a:rPr lang="en-US" altLang="en-US" sz="3200" b="1" dirty="0">
                <a:solidFill>
                  <a:srgbClr val="5C8E3A"/>
                </a:solidFill>
              </a:rPr>
              <a:t> </a:t>
            </a:r>
            <a:r>
              <a:rPr lang="en-US" altLang="en-US" sz="3200" b="1" dirty="0" err="1">
                <a:solidFill>
                  <a:srgbClr val="5C8E3A"/>
                </a:solidFill>
              </a:rPr>
              <a:t>chúc</a:t>
            </a:r>
            <a:r>
              <a:rPr lang="en-US" altLang="en-US" sz="3200" b="1" dirty="0">
                <a:solidFill>
                  <a:srgbClr val="5C8E3A"/>
                </a:solidFill>
              </a:rPr>
              <a:t> </a:t>
            </a:r>
          </a:p>
        </p:txBody>
      </p:sp>
    </p:spTree>
    <p:extLst>
      <p:ext uri="{BB962C8B-B14F-4D97-AF65-F5344CB8AC3E}">
        <p14:creationId xmlns:p14="http://schemas.microsoft.com/office/powerpoint/2010/main" val="2256782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additive="base">
                                        <p:cTn id="7" dur="5000" fill="hold"/>
                                        <p:tgtEl>
                                          <p:spTgt spid="63492"/>
                                        </p:tgtEl>
                                        <p:attrNameLst>
                                          <p:attrName>ppt_x</p:attrName>
                                        </p:attrNameLst>
                                      </p:cBhvr>
                                      <p:tavLst>
                                        <p:tav tm="0">
                                          <p:val>
                                            <p:strVal val="#ppt_x"/>
                                          </p:val>
                                        </p:tav>
                                        <p:tav tm="100000">
                                          <p:val>
                                            <p:strVal val="#ppt_x"/>
                                          </p:val>
                                        </p:tav>
                                      </p:tavLst>
                                    </p:anim>
                                    <p:anim calcmode="lin" valueType="num">
                                      <p:cBhvr additive="base">
                                        <p:cTn id="8" dur="5000" fill="hold"/>
                                        <p:tgtEl>
                                          <p:spTgt spid="634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3493"/>
                                        </p:tgtEl>
                                        <p:attrNameLst>
                                          <p:attrName>style.visibility</p:attrName>
                                        </p:attrNameLst>
                                      </p:cBhvr>
                                      <p:to>
                                        <p:strVal val="visible"/>
                                      </p:to>
                                    </p:set>
                                    <p:animEffect transition="in" filter="diamond(in)">
                                      <p:cBhvr>
                                        <p:cTn id="13" dur="2000"/>
                                        <p:tgtEl>
                                          <p:spTgt spid="6349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imagesCATA8Z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836" y="724363"/>
            <a:ext cx="7239000"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5"/>
          <p:cNvSpPr txBox="1">
            <a:spLocks noChangeArrowheads="1"/>
          </p:cNvSpPr>
          <p:nvPr/>
        </p:nvSpPr>
        <p:spPr bwMode="auto">
          <a:xfrm>
            <a:off x="1656736" y="4739150"/>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2800" b="1" dirty="0" err="1">
                <a:solidFill>
                  <a:srgbClr val="3333FF"/>
                </a:solidFill>
              </a:rPr>
              <a:t>Giải</a:t>
            </a:r>
            <a:r>
              <a:rPr lang="en-US" altLang="en-US" sz="2800" b="1" dirty="0">
                <a:solidFill>
                  <a:srgbClr val="3333FF"/>
                </a:solidFill>
              </a:rPr>
              <a:t> </a:t>
            </a:r>
            <a:r>
              <a:rPr lang="en-US" altLang="en-US" sz="2800" b="1" dirty="0" err="1">
                <a:solidFill>
                  <a:srgbClr val="3333FF"/>
                </a:solidFill>
              </a:rPr>
              <a:t>thích</a:t>
            </a:r>
            <a:r>
              <a:rPr lang="en-US" altLang="en-US" sz="2800" b="1" dirty="0">
                <a:solidFill>
                  <a:srgbClr val="3333FF"/>
                </a:solidFill>
              </a:rPr>
              <a:t> </a:t>
            </a:r>
            <a:r>
              <a:rPr lang="en-US" altLang="en-US" sz="2800" b="1" dirty="0" err="1">
                <a:solidFill>
                  <a:srgbClr val="3333FF"/>
                </a:solidFill>
              </a:rPr>
              <a:t>câu</a:t>
            </a:r>
            <a:r>
              <a:rPr lang="en-US" altLang="en-US" sz="2800" b="1" dirty="0">
                <a:solidFill>
                  <a:srgbClr val="3333FF"/>
                </a:solidFill>
              </a:rPr>
              <a:t> </a:t>
            </a:r>
            <a:r>
              <a:rPr lang="en-US" altLang="en-US" sz="2800" b="1" dirty="0" err="1">
                <a:solidFill>
                  <a:srgbClr val="3333FF"/>
                </a:solidFill>
              </a:rPr>
              <a:t>tục</a:t>
            </a:r>
            <a:r>
              <a:rPr lang="en-US" altLang="en-US" sz="2800" b="1" dirty="0">
                <a:solidFill>
                  <a:srgbClr val="3333FF"/>
                </a:solidFill>
              </a:rPr>
              <a:t> </a:t>
            </a:r>
            <a:r>
              <a:rPr lang="en-US" altLang="en-US" sz="2800" b="1" dirty="0" err="1">
                <a:solidFill>
                  <a:srgbClr val="3333FF"/>
                </a:solidFill>
              </a:rPr>
              <a:t>ngữ</a:t>
            </a:r>
            <a:r>
              <a:rPr lang="en-US" altLang="en-US" sz="2800" b="1" dirty="0">
                <a:solidFill>
                  <a:srgbClr val="3333FF"/>
                </a:solidFill>
              </a:rPr>
              <a:t> “</a:t>
            </a:r>
            <a:r>
              <a:rPr lang="en-US" altLang="en-US" sz="2800" b="1" dirty="0" err="1">
                <a:solidFill>
                  <a:srgbClr val="3333FF"/>
                </a:solidFill>
              </a:rPr>
              <a:t>gan</a:t>
            </a:r>
            <a:r>
              <a:rPr lang="en-US" altLang="en-US" sz="2800" b="1" dirty="0">
                <a:solidFill>
                  <a:srgbClr val="3333FF"/>
                </a:solidFill>
              </a:rPr>
              <a:t> </a:t>
            </a:r>
            <a:r>
              <a:rPr lang="en-US" altLang="en-US" sz="2800" b="1" dirty="0" err="1">
                <a:solidFill>
                  <a:srgbClr val="3333FF"/>
                </a:solidFill>
              </a:rPr>
              <a:t>như</a:t>
            </a:r>
            <a:r>
              <a:rPr lang="en-US" altLang="en-US" sz="2800" b="1" dirty="0">
                <a:solidFill>
                  <a:srgbClr val="3333FF"/>
                </a:solidFill>
              </a:rPr>
              <a:t> </a:t>
            </a:r>
            <a:r>
              <a:rPr lang="en-US" altLang="en-US" sz="2800" b="1" dirty="0" err="1">
                <a:solidFill>
                  <a:srgbClr val="3333FF"/>
                </a:solidFill>
              </a:rPr>
              <a:t>cóc</a:t>
            </a:r>
            <a:r>
              <a:rPr lang="en-US" altLang="en-US" sz="2800" b="1" dirty="0">
                <a:solidFill>
                  <a:srgbClr val="3333FF"/>
                </a:solidFill>
              </a:rPr>
              <a:t> </a:t>
            </a:r>
            <a:r>
              <a:rPr lang="en-US" altLang="en-US" sz="2800" b="1" dirty="0" err="1">
                <a:solidFill>
                  <a:srgbClr val="3333FF"/>
                </a:solidFill>
              </a:rPr>
              <a:t>tía</a:t>
            </a:r>
            <a:r>
              <a:rPr lang="en-US" altLang="en-US" sz="2800" b="1" dirty="0">
                <a:solidFill>
                  <a:srgbClr val="3333FF"/>
                </a:solidFill>
              </a:rPr>
              <a:t>” .</a:t>
            </a:r>
          </a:p>
        </p:txBody>
      </p:sp>
      <p:sp>
        <p:nvSpPr>
          <p:cNvPr id="4" name="Text Box 5">
            <a:extLst>
              <a:ext uri="{FF2B5EF4-FFF2-40B4-BE49-F238E27FC236}">
                <a16:creationId xmlns="" xmlns:a16="http://schemas.microsoft.com/office/drawing/2014/main" id="{F5FD8D1A-FE55-4915-B415-D22584195211}"/>
              </a:ext>
            </a:extLst>
          </p:cNvPr>
          <p:cNvSpPr txBox="1">
            <a:spLocks noChangeArrowheads="1"/>
          </p:cNvSpPr>
          <p:nvPr/>
        </p:nvSpPr>
        <p:spPr bwMode="auto">
          <a:xfrm>
            <a:off x="563880" y="5508328"/>
            <a:ext cx="110642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2800" b="1" dirty="0">
                <a:solidFill>
                  <a:srgbClr val="5C8E3A"/>
                </a:solidFill>
              </a:rPr>
              <a:t> “Gan </a:t>
            </a:r>
            <a:r>
              <a:rPr lang="en-US" altLang="en-US" sz="2800" b="1" dirty="0" err="1">
                <a:solidFill>
                  <a:srgbClr val="5C8E3A"/>
                </a:solidFill>
              </a:rPr>
              <a:t>như</a:t>
            </a:r>
            <a:r>
              <a:rPr lang="en-US" altLang="en-US" sz="2800" b="1" dirty="0">
                <a:solidFill>
                  <a:srgbClr val="5C8E3A"/>
                </a:solidFill>
              </a:rPr>
              <a:t> </a:t>
            </a:r>
            <a:r>
              <a:rPr lang="en-US" altLang="en-US" sz="2800" b="1" dirty="0" err="1">
                <a:solidFill>
                  <a:srgbClr val="5C8E3A"/>
                </a:solidFill>
              </a:rPr>
              <a:t>cóc</a:t>
            </a:r>
            <a:r>
              <a:rPr lang="en-US" altLang="en-US" sz="2800" b="1" dirty="0">
                <a:solidFill>
                  <a:srgbClr val="5C8E3A"/>
                </a:solidFill>
              </a:rPr>
              <a:t> </a:t>
            </a:r>
            <a:r>
              <a:rPr lang="en-US" altLang="en-US" sz="2800" b="1" dirty="0" err="1">
                <a:solidFill>
                  <a:srgbClr val="5C8E3A"/>
                </a:solidFill>
              </a:rPr>
              <a:t>tía</a:t>
            </a:r>
            <a:r>
              <a:rPr lang="en-US" altLang="en-US" sz="2800" b="1" dirty="0">
                <a:solidFill>
                  <a:srgbClr val="5C8E3A"/>
                </a:solidFill>
              </a:rPr>
              <a:t>” </a:t>
            </a:r>
            <a:r>
              <a:rPr lang="en-US" altLang="en-US" sz="2800" b="1" dirty="0" err="1">
                <a:solidFill>
                  <a:srgbClr val="5C8E3A"/>
                </a:solidFill>
              </a:rPr>
              <a:t>có</a:t>
            </a:r>
            <a:r>
              <a:rPr lang="en-US" altLang="en-US" sz="2800" b="1" dirty="0">
                <a:solidFill>
                  <a:srgbClr val="5C8E3A"/>
                </a:solidFill>
              </a:rPr>
              <a:t> </a:t>
            </a:r>
            <a:r>
              <a:rPr lang="en-US" altLang="en-US" sz="2800" b="1" dirty="0" err="1">
                <a:solidFill>
                  <a:srgbClr val="5C8E3A"/>
                </a:solidFill>
              </a:rPr>
              <a:t>nghĩa</a:t>
            </a:r>
            <a:r>
              <a:rPr lang="en-US" altLang="en-US" sz="2800" b="1" dirty="0">
                <a:solidFill>
                  <a:srgbClr val="5C8E3A"/>
                </a:solidFill>
              </a:rPr>
              <a:t> </a:t>
            </a:r>
            <a:r>
              <a:rPr lang="en-US" altLang="en-US" sz="2800" b="1" dirty="0" err="1">
                <a:solidFill>
                  <a:srgbClr val="5C8E3A"/>
                </a:solidFill>
              </a:rPr>
              <a:t>là</a:t>
            </a:r>
            <a:r>
              <a:rPr lang="en-US" altLang="en-US" sz="2800" b="1" dirty="0">
                <a:solidFill>
                  <a:srgbClr val="5C8E3A"/>
                </a:solidFill>
              </a:rPr>
              <a:t> </a:t>
            </a:r>
            <a:r>
              <a:rPr lang="en-US" altLang="en-US" sz="2800" b="1" dirty="0" err="1">
                <a:solidFill>
                  <a:srgbClr val="5C8E3A"/>
                </a:solidFill>
              </a:rPr>
              <a:t>gan</a:t>
            </a:r>
            <a:r>
              <a:rPr lang="en-US" altLang="en-US" sz="2800" b="1" dirty="0">
                <a:solidFill>
                  <a:srgbClr val="5C8E3A"/>
                </a:solidFill>
              </a:rPr>
              <a:t> </a:t>
            </a:r>
            <a:r>
              <a:rPr lang="en-US" altLang="en-US" sz="2800" b="1" dirty="0" err="1">
                <a:solidFill>
                  <a:srgbClr val="5C8E3A"/>
                </a:solidFill>
              </a:rPr>
              <a:t>góc</a:t>
            </a:r>
            <a:r>
              <a:rPr lang="en-US" altLang="en-US" sz="2800" b="1" dirty="0">
                <a:solidFill>
                  <a:srgbClr val="5C8E3A"/>
                </a:solidFill>
              </a:rPr>
              <a:t>, </a:t>
            </a:r>
            <a:r>
              <a:rPr lang="en-US" altLang="en-US" sz="2800" b="1" dirty="0" err="1">
                <a:solidFill>
                  <a:srgbClr val="5C8E3A"/>
                </a:solidFill>
              </a:rPr>
              <a:t>lì</a:t>
            </a:r>
            <a:r>
              <a:rPr lang="en-US" altLang="en-US" sz="2800" b="1" dirty="0">
                <a:solidFill>
                  <a:srgbClr val="5C8E3A"/>
                </a:solidFill>
              </a:rPr>
              <a:t> </a:t>
            </a:r>
            <a:r>
              <a:rPr lang="en-US" altLang="en-US" sz="2800" b="1" dirty="0" err="1">
                <a:solidFill>
                  <a:srgbClr val="5C8E3A"/>
                </a:solidFill>
              </a:rPr>
              <a:t>lợm</a:t>
            </a:r>
            <a:r>
              <a:rPr lang="en-US" altLang="en-US" sz="2800" b="1" dirty="0">
                <a:solidFill>
                  <a:srgbClr val="5C8E3A"/>
                </a:solidFill>
              </a:rPr>
              <a:t>, </a:t>
            </a:r>
            <a:r>
              <a:rPr lang="en-US" altLang="en-US" sz="2800" b="1" dirty="0" err="1">
                <a:solidFill>
                  <a:srgbClr val="5C8E3A"/>
                </a:solidFill>
              </a:rPr>
              <a:t>không</a:t>
            </a:r>
            <a:r>
              <a:rPr lang="en-US" altLang="en-US" sz="2800" b="1" dirty="0">
                <a:solidFill>
                  <a:srgbClr val="5C8E3A"/>
                </a:solidFill>
              </a:rPr>
              <a:t> </a:t>
            </a:r>
            <a:r>
              <a:rPr lang="en-US" altLang="en-US" sz="2800" b="1" dirty="0" err="1">
                <a:solidFill>
                  <a:srgbClr val="5C8E3A"/>
                </a:solidFill>
              </a:rPr>
              <a:t>biết</a:t>
            </a:r>
            <a:r>
              <a:rPr lang="en-US" altLang="en-US" sz="2800" b="1" dirty="0">
                <a:solidFill>
                  <a:srgbClr val="5C8E3A"/>
                </a:solidFill>
              </a:rPr>
              <a:t> </a:t>
            </a:r>
            <a:r>
              <a:rPr lang="en-US" altLang="en-US" sz="2800" b="1" dirty="0" err="1">
                <a:solidFill>
                  <a:srgbClr val="5C8E3A"/>
                </a:solidFill>
              </a:rPr>
              <a:t>sợ</a:t>
            </a:r>
            <a:r>
              <a:rPr lang="en-US" altLang="en-US" sz="2800" b="1" dirty="0">
                <a:solidFill>
                  <a:srgbClr val="5C8E3A"/>
                </a:solidFill>
              </a:rPr>
              <a:t>. </a:t>
            </a:r>
          </a:p>
        </p:txBody>
      </p:sp>
    </p:spTree>
    <p:extLst>
      <p:ext uri="{BB962C8B-B14F-4D97-AF65-F5344CB8AC3E}">
        <p14:creationId xmlns:p14="http://schemas.microsoft.com/office/powerpoint/2010/main" val="3672854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diamond(in)">
                                      <p:cBhvr>
                                        <p:cTn id="7" dur="2000"/>
                                        <p:tgtEl>
                                          <p:spTgt spid="64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517"/>
                                        </p:tgtEl>
                                        <p:attrNameLst>
                                          <p:attrName>style.visibility</p:attrName>
                                        </p:attrNameLst>
                                      </p:cBhvr>
                                      <p:to>
                                        <p:strVal val="visible"/>
                                      </p:to>
                                    </p:set>
                                    <p:animEffect transition="in" filter="blinds(horizontal)">
                                      <p:cBhvr>
                                        <p:cTn id="12" dur="500"/>
                                        <p:tgtEl>
                                          <p:spTgt spid="645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imagesCASXJL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
            <a:ext cx="6781800"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 Box 5"/>
          <p:cNvSpPr txBox="1">
            <a:spLocks noChangeArrowheads="1"/>
          </p:cNvSpPr>
          <p:nvPr/>
        </p:nvSpPr>
        <p:spPr bwMode="auto">
          <a:xfrm>
            <a:off x="1772264" y="4822724"/>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2800" b="1" dirty="0" err="1">
                <a:solidFill>
                  <a:srgbClr val="3333FF"/>
                </a:solidFill>
              </a:rPr>
              <a:t>Giải</a:t>
            </a:r>
            <a:r>
              <a:rPr lang="en-US" altLang="en-US" sz="2800" b="1" dirty="0">
                <a:solidFill>
                  <a:srgbClr val="3333FF"/>
                </a:solidFill>
              </a:rPr>
              <a:t> </a:t>
            </a:r>
            <a:r>
              <a:rPr lang="en-US" altLang="en-US" sz="2800" b="1" dirty="0" err="1">
                <a:solidFill>
                  <a:srgbClr val="3333FF"/>
                </a:solidFill>
              </a:rPr>
              <a:t>thích</a:t>
            </a:r>
            <a:r>
              <a:rPr lang="en-US" altLang="en-US" sz="2800" b="1" dirty="0">
                <a:solidFill>
                  <a:srgbClr val="3333FF"/>
                </a:solidFill>
              </a:rPr>
              <a:t> </a:t>
            </a:r>
            <a:r>
              <a:rPr lang="en-US" altLang="en-US" sz="2800" b="1" dirty="0" err="1">
                <a:solidFill>
                  <a:srgbClr val="3333FF"/>
                </a:solidFill>
              </a:rPr>
              <a:t>câu</a:t>
            </a:r>
            <a:r>
              <a:rPr lang="en-US" altLang="en-US" sz="2800" b="1" dirty="0">
                <a:solidFill>
                  <a:srgbClr val="3333FF"/>
                </a:solidFill>
              </a:rPr>
              <a:t> </a:t>
            </a:r>
            <a:r>
              <a:rPr lang="en-US" altLang="en-US" sz="2800" b="1" dirty="0" err="1">
                <a:solidFill>
                  <a:srgbClr val="3333FF"/>
                </a:solidFill>
              </a:rPr>
              <a:t>tục</a:t>
            </a:r>
            <a:r>
              <a:rPr lang="en-US" altLang="en-US" sz="2800" b="1" dirty="0">
                <a:solidFill>
                  <a:srgbClr val="3333FF"/>
                </a:solidFill>
              </a:rPr>
              <a:t> </a:t>
            </a:r>
            <a:r>
              <a:rPr lang="en-US" altLang="en-US" sz="2800" b="1" dirty="0" err="1">
                <a:solidFill>
                  <a:srgbClr val="3333FF"/>
                </a:solidFill>
              </a:rPr>
              <a:t>ngữ</a:t>
            </a:r>
            <a:r>
              <a:rPr lang="en-US" altLang="en-US" sz="2800" b="1" dirty="0">
                <a:solidFill>
                  <a:srgbClr val="3333FF"/>
                </a:solidFill>
              </a:rPr>
              <a:t> “</a:t>
            </a:r>
            <a:r>
              <a:rPr lang="en-US" altLang="en-US" sz="2800" b="1" dirty="0" err="1">
                <a:solidFill>
                  <a:srgbClr val="3333FF"/>
                </a:solidFill>
              </a:rPr>
              <a:t>ngọt</a:t>
            </a:r>
            <a:r>
              <a:rPr lang="en-US" altLang="en-US" sz="2800" b="1" dirty="0">
                <a:solidFill>
                  <a:srgbClr val="3333FF"/>
                </a:solidFill>
              </a:rPr>
              <a:t> </a:t>
            </a:r>
            <a:r>
              <a:rPr lang="en-US" altLang="en-US" sz="2800" b="1" dirty="0" err="1">
                <a:solidFill>
                  <a:srgbClr val="3333FF"/>
                </a:solidFill>
              </a:rPr>
              <a:t>như</a:t>
            </a:r>
            <a:r>
              <a:rPr lang="en-US" altLang="en-US" sz="2800" b="1" dirty="0">
                <a:solidFill>
                  <a:srgbClr val="3333FF"/>
                </a:solidFill>
              </a:rPr>
              <a:t> </a:t>
            </a:r>
            <a:r>
              <a:rPr lang="en-US" altLang="en-US" sz="2800" b="1" dirty="0" err="1">
                <a:solidFill>
                  <a:srgbClr val="3333FF"/>
                </a:solidFill>
              </a:rPr>
              <a:t>mía</a:t>
            </a:r>
            <a:r>
              <a:rPr lang="en-US" altLang="en-US" sz="2800" b="1" dirty="0">
                <a:solidFill>
                  <a:srgbClr val="3333FF"/>
                </a:solidFill>
              </a:rPr>
              <a:t> </a:t>
            </a:r>
            <a:r>
              <a:rPr lang="en-US" altLang="en-US" sz="2800" b="1" dirty="0" err="1">
                <a:solidFill>
                  <a:srgbClr val="3333FF"/>
                </a:solidFill>
              </a:rPr>
              <a:t>lùi</a:t>
            </a:r>
            <a:r>
              <a:rPr lang="en-US" altLang="en-US" sz="2800" b="1" dirty="0">
                <a:solidFill>
                  <a:srgbClr val="3333FF"/>
                </a:solidFill>
              </a:rPr>
              <a:t>”. </a:t>
            </a:r>
          </a:p>
        </p:txBody>
      </p:sp>
      <p:sp>
        <p:nvSpPr>
          <p:cNvPr id="4" name="Text Box 5">
            <a:extLst>
              <a:ext uri="{FF2B5EF4-FFF2-40B4-BE49-F238E27FC236}">
                <a16:creationId xmlns="" xmlns:a16="http://schemas.microsoft.com/office/drawing/2014/main" id="{D3A55D4E-DA87-4974-893D-64F4874CE6E2}"/>
              </a:ext>
            </a:extLst>
          </p:cNvPr>
          <p:cNvSpPr txBox="1">
            <a:spLocks noChangeArrowheads="1"/>
          </p:cNvSpPr>
          <p:nvPr/>
        </p:nvSpPr>
        <p:spPr bwMode="auto">
          <a:xfrm>
            <a:off x="1462548" y="5453731"/>
            <a:ext cx="1027225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en-US" sz="2800" b="1" dirty="0">
                <a:solidFill>
                  <a:srgbClr val="5C8E3A"/>
                </a:solidFill>
              </a:rPr>
              <a:t>“</a:t>
            </a:r>
            <a:r>
              <a:rPr lang="en-US" altLang="en-US" sz="2800" b="1" dirty="0" err="1">
                <a:solidFill>
                  <a:srgbClr val="5C8E3A"/>
                </a:solidFill>
              </a:rPr>
              <a:t>Ngọt</a:t>
            </a:r>
            <a:r>
              <a:rPr lang="en-US" altLang="en-US" sz="2800" b="1" dirty="0">
                <a:solidFill>
                  <a:srgbClr val="5C8E3A"/>
                </a:solidFill>
              </a:rPr>
              <a:t> </a:t>
            </a:r>
            <a:r>
              <a:rPr lang="en-US" altLang="en-US" sz="2800" b="1" dirty="0" err="1">
                <a:solidFill>
                  <a:srgbClr val="5C8E3A"/>
                </a:solidFill>
              </a:rPr>
              <a:t>như</a:t>
            </a:r>
            <a:r>
              <a:rPr lang="en-US" altLang="en-US" sz="2800" b="1" dirty="0">
                <a:solidFill>
                  <a:srgbClr val="5C8E3A"/>
                </a:solidFill>
              </a:rPr>
              <a:t> </a:t>
            </a:r>
            <a:r>
              <a:rPr lang="en-US" altLang="en-US" sz="2800" b="1" dirty="0" err="1">
                <a:solidFill>
                  <a:srgbClr val="5C8E3A"/>
                </a:solidFill>
              </a:rPr>
              <a:t>mía</a:t>
            </a:r>
            <a:r>
              <a:rPr lang="en-US" altLang="en-US" sz="2800" b="1" dirty="0">
                <a:solidFill>
                  <a:srgbClr val="5C8E3A"/>
                </a:solidFill>
              </a:rPr>
              <a:t> </a:t>
            </a:r>
            <a:r>
              <a:rPr lang="en-US" altLang="en-US" sz="2800" b="1" dirty="0" err="1">
                <a:solidFill>
                  <a:srgbClr val="5C8E3A"/>
                </a:solidFill>
              </a:rPr>
              <a:t>lùi</a:t>
            </a:r>
            <a:r>
              <a:rPr lang="en-US" altLang="en-US" sz="2800" b="1" dirty="0">
                <a:solidFill>
                  <a:srgbClr val="5C8E3A"/>
                </a:solidFill>
              </a:rPr>
              <a:t>” </a:t>
            </a:r>
            <a:r>
              <a:rPr lang="en-US" altLang="en-US" sz="2800" b="1" dirty="0" err="1">
                <a:solidFill>
                  <a:srgbClr val="5C8E3A"/>
                </a:solidFill>
              </a:rPr>
              <a:t>có</a:t>
            </a:r>
            <a:r>
              <a:rPr lang="en-US" altLang="en-US" sz="2800" b="1" dirty="0">
                <a:solidFill>
                  <a:srgbClr val="5C8E3A"/>
                </a:solidFill>
              </a:rPr>
              <a:t> </a:t>
            </a:r>
            <a:r>
              <a:rPr lang="en-US" altLang="en-US" sz="2800" b="1" dirty="0" err="1">
                <a:solidFill>
                  <a:srgbClr val="5C8E3A"/>
                </a:solidFill>
              </a:rPr>
              <a:t>nghĩa</a:t>
            </a:r>
            <a:r>
              <a:rPr lang="en-US" altLang="en-US" sz="2800" b="1" dirty="0">
                <a:solidFill>
                  <a:srgbClr val="5C8E3A"/>
                </a:solidFill>
              </a:rPr>
              <a:t> </a:t>
            </a:r>
            <a:r>
              <a:rPr lang="en-US" altLang="en-US" sz="2800" b="1" dirty="0" err="1">
                <a:solidFill>
                  <a:srgbClr val="5C8E3A"/>
                </a:solidFill>
              </a:rPr>
              <a:t>là</a:t>
            </a:r>
            <a:r>
              <a:rPr lang="en-US" altLang="en-US" sz="2800" b="1" dirty="0">
                <a:solidFill>
                  <a:srgbClr val="5C8E3A"/>
                </a:solidFill>
              </a:rPr>
              <a:t> </a:t>
            </a:r>
            <a:r>
              <a:rPr lang="en-US" altLang="en-US" sz="2800" b="1" dirty="0" err="1">
                <a:solidFill>
                  <a:srgbClr val="5C8E3A"/>
                </a:solidFill>
              </a:rPr>
              <a:t>ngọt</a:t>
            </a:r>
            <a:r>
              <a:rPr lang="en-US" altLang="en-US" sz="2800" b="1" dirty="0">
                <a:solidFill>
                  <a:srgbClr val="5C8E3A"/>
                </a:solidFill>
              </a:rPr>
              <a:t> </a:t>
            </a:r>
            <a:r>
              <a:rPr lang="en-US" altLang="en-US" sz="2800" b="1" dirty="0" err="1">
                <a:solidFill>
                  <a:srgbClr val="5C8E3A"/>
                </a:solidFill>
              </a:rPr>
              <a:t>như</a:t>
            </a:r>
            <a:r>
              <a:rPr lang="en-US" altLang="en-US" sz="2800" b="1" dirty="0">
                <a:solidFill>
                  <a:srgbClr val="5C8E3A"/>
                </a:solidFill>
              </a:rPr>
              <a:t> </a:t>
            </a:r>
            <a:r>
              <a:rPr lang="en-US" altLang="en-US" sz="2800" b="1" dirty="0" err="1">
                <a:solidFill>
                  <a:srgbClr val="5C8E3A"/>
                </a:solidFill>
              </a:rPr>
              <a:t>mía</a:t>
            </a:r>
            <a:r>
              <a:rPr lang="en-US" altLang="en-US" sz="2800" b="1" dirty="0">
                <a:solidFill>
                  <a:srgbClr val="5C8E3A"/>
                </a:solidFill>
              </a:rPr>
              <a:t> </a:t>
            </a:r>
            <a:r>
              <a:rPr lang="en-US" altLang="en-US" sz="2800" b="1" dirty="0" err="1">
                <a:solidFill>
                  <a:srgbClr val="5C8E3A"/>
                </a:solidFill>
              </a:rPr>
              <a:t>được</a:t>
            </a:r>
            <a:r>
              <a:rPr lang="en-US" altLang="en-US" sz="2800" b="1" dirty="0">
                <a:solidFill>
                  <a:srgbClr val="5C8E3A"/>
                </a:solidFill>
              </a:rPr>
              <a:t> </a:t>
            </a:r>
            <a:r>
              <a:rPr lang="en-US" altLang="en-US" sz="2800" b="1" dirty="0" err="1">
                <a:solidFill>
                  <a:srgbClr val="5C8E3A"/>
                </a:solidFill>
              </a:rPr>
              <a:t>vùi</a:t>
            </a:r>
            <a:r>
              <a:rPr lang="en-US" altLang="en-US" sz="2800" b="1" dirty="0">
                <a:solidFill>
                  <a:srgbClr val="5C8E3A"/>
                </a:solidFill>
              </a:rPr>
              <a:t>  </a:t>
            </a:r>
            <a:r>
              <a:rPr lang="en-US" altLang="en-US" sz="2800" b="1" dirty="0" err="1">
                <a:solidFill>
                  <a:srgbClr val="5C8E3A"/>
                </a:solidFill>
              </a:rPr>
              <a:t>trong</a:t>
            </a:r>
            <a:r>
              <a:rPr lang="en-US" altLang="en-US" sz="2800" b="1" dirty="0">
                <a:solidFill>
                  <a:srgbClr val="5C8E3A"/>
                </a:solidFill>
              </a:rPr>
              <a:t> than </a:t>
            </a:r>
            <a:r>
              <a:rPr lang="en-US" altLang="en-US" sz="2800" b="1" err="1">
                <a:solidFill>
                  <a:srgbClr val="5C8E3A"/>
                </a:solidFill>
              </a:rPr>
              <a:t>hồng</a:t>
            </a:r>
            <a:r>
              <a:rPr lang="en-US" altLang="en-US" sz="2800" b="1" smtClean="0">
                <a:solidFill>
                  <a:srgbClr val="5C8E3A"/>
                </a:solidFill>
              </a:rPr>
              <a:t>. Câu tục ngữ chỉ những người </a:t>
            </a:r>
            <a:r>
              <a:rPr lang="vi-VN" sz="2800" b="1">
                <a:solidFill>
                  <a:srgbClr val="5C8E3A"/>
                </a:solidFill>
              </a:rPr>
              <a:t>nói năng khéo léo, nhẹ nhàng, có sức thuyết phục</a:t>
            </a:r>
            <a:endParaRPr lang="en-US" altLang="en-US" sz="2800" b="1" dirty="0">
              <a:solidFill>
                <a:srgbClr val="5C8E3A"/>
              </a:solidFill>
            </a:endParaRPr>
          </a:p>
        </p:txBody>
      </p:sp>
    </p:spTree>
    <p:extLst>
      <p:ext uri="{BB962C8B-B14F-4D97-AF65-F5344CB8AC3E}">
        <p14:creationId xmlns:p14="http://schemas.microsoft.com/office/powerpoint/2010/main" val="3881389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diamond(in)">
                                      <p:cBhvr>
                                        <p:cTn id="7" dur="2000"/>
                                        <p:tgtEl>
                                          <p:spTgt spid="655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65541"/>
                                        </p:tgtEl>
                                        <p:attrNameLst>
                                          <p:attrName>style.visibility</p:attrName>
                                        </p:attrNameLst>
                                      </p:cBhvr>
                                      <p:to>
                                        <p:strVal val="visible"/>
                                      </p:to>
                                    </p:set>
                                    <p:animEffect transition="in" filter="plus(in)">
                                      <p:cBhvr>
                                        <p:cTn id="12" dur="2000"/>
                                        <p:tgtEl>
                                          <p:spTgt spid="6554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A2F120A8-062C-4937-869B-A468E63CF5F2}"/>
              </a:ext>
            </a:extLst>
          </p:cNvPr>
          <p:cNvSpPr txBox="1"/>
          <p:nvPr/>
        </p:nvSpPr>
        <p:spPr>
          <a:xfrm>
            <a:off x="850232" y="1184274"/>
            <a:ext cx="10138610" cy="954107"/>
          </a:xfrm>
          <a:prstGeom prst="rect">
            <a:avLst/>
          </a:prstGeom>
          <a:noFill/>
        </p:spPr>
        <p:txBody>
          <a:bodyPr wrap="square">
            <a:spAutoFit/>
          </a:bodyPr>
          <a:lstStyle/>
          <a:p>
            <a:r>
              <a:rPr lang="en-US" altLang="en-US" sz="2800" b="1" smtClean="0">
                <a:solidFill>
                  <a:srgbClr val="0000CC"/>
                </a:solidFill>
                <a:latin typeface="Arial" pitchFamily="34" charset="0"/>
                <a:cs typeface="Arial" pitchFamily="34" charset="0"/>
              </a:rPr>
              <a:t>Bài 2 trang 76. </a:t>
            </a:r>
            <a:r>
              <a:rPr lang="en-US" altLang="en-US" sz="2800" b="1" dirty="0" err="1">
                <a:solidFill>
                  <a:srgbClr val="0000CC"/>
                </a:solidFill>
                <a:latin typeface="Arial" pitchFamily="34" charset="0"/>
                <a:cs typeface="Arial" pitchFamily="34" charset="0"/>
              </a:rPr>
              <a:t>Tìm</a:t>
            </a:r>
            <a:r>
              <a:rPr lang="en-US" altLang="en-US" sz="2800" b="1" dirty="0">
                <a:solidFill>
                  <a:srgbClr val="0000CC"/>
                </a:solidFill>
                <a:latin typeface="Arial" pitchFamily="34" charset="0"/>
                <a:cs typeface="Arial" pitchFamily="34" charset="0"/>
              </a:rPr>
              <a:t> </a:t>
            </a:r>
            <a:r>
              <a:rPr lang="en-US" altLang="en-US" sz="2800" b="1" dirty="0" err="1">
                <a:solidFill>
                  <a:srgbClr val="0000CC"/>
                </a:solidFill>
                <a:latin typeface="Arial" pitchFamily="34" charset="0"/>
                <a:cs typeface="Arial" pitchFamily="34" charset="0"/>
              </a:rPr>
              <a:t>trong</a:t>
            </a:r>
            <a:r>
              <a:rPr lang="en-US" altLang="en-US" sz="2800" b="1" dirty="0">
                <a:solidFill>
                  <a:srgbClr val="0000CC"/>
                </a:solidFill>
                <a:latin typeface="Arial" pitchFamily="34" charset="0"/>
                <a:cs typeface="Arial" pitchFamily="34" charset="0"/>
              </a:rPr>
              <a:t> </a:t>
            </a:r>
            <a:r>
              <a:rPr lang="en-US" altLang="en-US" sz="2800" b="1" dirty="0" err="1">
                <a:solidFill>
                  <a:srgbClr val="0000CC"/>
                </a:solidFill>
                <a:latin typeface="Arial" pitchFamily="34" charset="0"/>
                <a:cs typeface="Arial" pitchFamily="34" charset="0"/>
              </a:rPr>
              <a:t>đoạn</a:t>
            </a:r>
            <a:r>
              <a:rPr lang="en-US" altLang="en-US" sz="2800" b="1" dirty="0">
                <a:solidFill>
                  <a:srgbClr val="0000CC"/>
                </a:solidFill>
                <a:latin typeface="Arial" pitchFamily="34" charset="0"/>
                <a:cs typeface="Arial" pitchFamily="34" charset="0"/>
              </a:rPr>
              <a:t> </a:t>
            </a:r>
            <a:r>
              <a:rPr lang="en-US" altLang="en-US" sz="2800" b="1" dirty="0" err="1">
                <a:solidFill>
                  <a:srgbClr val="0000CC"/>
                </a:solidFill>
                <a:latin typeface="Arial" pitchFamily="34" charset="0"/>
                <a:cs typeface="Arial" pitchFamily="34" charset="0"/>
              </a:rPr>
              <a:t>tả</a:t>
            </a:r>
            <a:r>
              <a:rPr lang="en-US" altLang="en-US" sz="2800" b="1" dirty="0">
                <a:solidFill>
                  <a:srgbClr val="0000CC"/>
                </a:solidFill>
                <a:latin typeface="Arial" pitchFamily="34" charset="0"/>
                <a:cs typeface="Arial" pitchFamily="34" charset="0"/>
              </a:rPr>
              <a:t> </a:t>
            </a:r>
            <a:r>
              <a:rPr lang="en-US" altLang="en-US" sz="2800" b="1" dirty="0" err="1">
                <a:solidFill>
                  <a:srgbClr val="0000CC"/>
                </a:solidFill>
                <a:latin typeface="Arial" pitchFamily="34" charset="0"/>
                <a:cs typeface="Arial" pitchFamily="34" charset="0"/>
              </a:rPr>
              <a:t>cảnh</a:t>
            </a:r>
            <a:r>
              <a:rPr lang="en-US" altLang="en-US" sz="2800" b="1" dirty="0">
                <a:solidFill>
                  <a:srgbClr val="0000CC"/>
                </a:solidFill>
                <a:latin typeface="Arial" pitchFamily="34" charset="0"/>
                <a:cs typeface="Arial" pitchFamily="34" charset="0"/>
              </a:rPr>
              <a:t> </a:t>
            </a:r>
            <a:r>
              <a:rPr lang="en-US" altLang="en-US" sz="2800" b="1" dirty="0" err="1">
                <a:solidFill>
                  <a:srgbClr val="0000CC"/>
                </a:solidFill>
                <a:latin typeface="Arial" pitchFamily="34" charset="0"/>
                <a:cs typeface="Arial" pitchFamily="34" charset="0"/>
              </a:rPr>
              <a:t>rừng</a:t>
            </a:r>
            <a:r>
              <a:rPr lang="en-US" altLang="en-US" sz="2800" b="1" dirty="0">
                <a:solidFill>
                  <a:srgbClr val="0000CC"/>
                </a:solidFill>
                <a:latin typeface="Arial" pitchFamily="34" charset="0"/>
                <a:cs typeface="Arial" pitchFamily="34" charset="0"/>
              </a:rPr>
              <a:t> </a:t>
            </a:r>
            <a:r>
              <a:rPr lang="en-US" altLang="en-US" sz="2800" b="1" dirty="0" err="1">
                <a:solidFill>
                  <a:srgbClr val="0000CC"/>
                </a:solidFill>
                <a:latin typeface="Arial" pitchFamily="34" charset="0"/>
                <a:cs typeface="Arial" pitchFamily="34" charset="0"/>
              </a:rPr>
              <a:t>khuya</a:t>
            </a:r>
            <a:r>
              <a:rPr lang="en-US" altLang="en-US" sz="2800" b="1" dirty="0">
                <a:solidFill>
                  <a:srgbClr val="0000CC"/>
                </a:solidFill>
                <a:latin typeface="Arial" pitchFamily="34" charset="0"/>
                <a:cs typeface="Arial" pitchFamily="34" charset="0"/>
              </a:rPr>
              <a:t> </a:t>
            </a:r>
            <a:r>
              <a:rPr lang="en-US" altLang="en-US" sz="2800" b="1" dirty="0" err="1">
                <a:solidFill>
                  <a:srgbClr val="0000CC"/>
                </a:solidFill>
                <a:latin typeface="Arial" pitchFamily="34" charset="0"/>
                <a:cs typeface="Arial" pitchFamily="34" charset="0"/>
              </a:rPr>
              <a:t>dưới</a:t>
            </a:r>
            <a:r>
              <a:rPr lang="en-US" altLang="en-US" sz="2800" b="1" dirty="0">
                <a:solidFill>
                  <a:srgbClr val="0000CC"/>
                </a:solidFill>
                <a:latin typeface="Arial" pitchFamily="34" charset="0"/>
                <a:cs typeface="Arial" pitchFamily="34" charset="0"/>
              </a:rPr>
              <a:t> </a:t>
            </a:r>
            <a:r>
              <a:rPr lang="en-US" altLang="en-US" sz="2800" b="1" dirty="0" err="1">
                <a:solidFill>
                  <a:srgbClr val="0000CC"/>
                </a:solidFill>
                <a:latin typeface="Arial" pitchFamily="34" charset="0"/>
                <a:cs typeface="Arial" pitchFamily="34" charset="0"/>
              </a:rPr>
              <a:t>đây</a:t>
            </a:r>
            <a:r>
              <a:rPr lang="en-US" altLang="en-US" sz="2800" b="1" dirty="0">
                <a:solidFill>
                  <a:srgbClr val="0000CC"/>
                </a:solidFill>
                <a:latin typeface="Arial" pitchFamily="34" charset="0"/>
                <a:cs typeface="Arial" pitchFamily="34" charset="0"/>
              </a:rPr>
              <a:t> </a:t>
            </a:r>
            <a:r>
              <a:rPr lang="en-US" altLang="en-US" sz="2800" b="1" dirty="0" err="1">
                <a:solidFill>
                  <a:srgbClr val="0000CC"/>
                </a:solidFill>
                <a:latin typeface="Arial" pitchFamily="34" charset="0"/>
                <a:cs typeface="Arial" pitchFamily="34" charset="0"/>
              </a:rPr>
              <a:t>những</a:t>
            </a:r>
            <a:r>
              <a:rPr lang="en-US" altLang="en-US" sz="2800" b="1" dirty="0">
                <a:solidFill>
                  <a:srgbClr val="0000CC"/>
                </a:solidFill>
                <a:latin typeface="Arial" pitchFamily="34" charset="0"/>
                <a:cs typeface="Arial" pitchFamily="34" charset="0"/>
              </a:rPr>
              <a:t> </a:t>
            </a:r>
            <a:r>
              <a:rPr lang="en-US" altLang="en-US" sz="2800" b="1" dirty="0" err="1">
                <a:solidFill>
                  <a:srgbClr val="0000CC"/>
                </a:solidFill>
                <a:latin typeface="Arial" pitchFamily="34" charset="0"/>
                <a:cs typeface="Arial" pitchFamily="34" charset="0"/>
              </a:rPr>
              <a:t>tiếng</a:t>
            </a:r>
            <a:r>
              <a:rPr lang="en-US" altLang="en-US" sz="2800" b="1" dirty="0">
                <a:solidFill>
                  <a:srgbClr val="0000CC"/>
                </a:solidFill>
                <a:latin typeface="Arial" pitchFamily="34" charset="0"/>
                <a:cs typeface="Arial" pitchFamily="34" charset="0"/>
              </a:rPr>
              <a:t> </a:t>
            </a:r>
            <a:r>
              <a:rPr lang="en-US" altLang="en-US" sz="2800" b="1" dirty="0" err="1">
                <a:solidFill>
                  <a:srgbClr val="0000CC"/>
                </a:solidFill>
                <a:latin typeface="Arial" pitchFamily="34" charset="0"/>
                <a:cs typeface="Arial" pitchFamily="34" charset="0"/>
              </a:rPr>
              <a:t>có</a:t>
            </a:r>
            <a:r>
              <a:rPr lang="en-US" altLang="en-US" sz="2800" b="1" dirty="0">
                <a:solidFill>
                  <a:srgbClr val="0000CC"/>
                </a:solidFill>
                <a:latin typeface="Arial" pitchFamily="34" charset="0"/>
                <a:cs typeface="Arial" pitchFamily="34" charset="0"/>
              </a:rPr>
              <a:t> </a:t>
            </a:r>
            <a:r>
              <a:rPr lang="en-US" altLang="en-US" sz="2800" b="1" dirty="0" err="1">
                <a:solidFill>
                  <a:srgbClr val="0000CC"/>
                </a:solidFill>
                <a:latin typeface="Arial" pitchFamily="34" charset="0"/>
                <a:cs typeface="Arial" pitchFamily="34" charset="0"/>
              </a:rPr>
              <a:t>chứa</a:t>
            </a:r>
            <a:r>
              <a:rPr lang="en-US" altLang="en-US" sz="2800" b="1" dirty="0">
                <a:solidFill>
                  <a:srgbClr val="0000CC"/>
                </a:solidFill>
                <a:latin typeface="Arial" pitchFamily="34" charset="0"/>
                <a:cs typeface="Arial" pitchFamily="34" charset="0"/>
              </a:rPr>
              <a:t> </a:t>
            </a:r>
            <a:r>
              <a:rPr lang="en-US" altLang="en-US" sz="2800" b="1" dirty="0" err="1">
                <a:solidFill>
                  <a:srgbClr val="0000CC"/>
                </a:solidFill>
                <a:latin typeface="Arial" pitchFamily="34" charset="0"/>
                <a:cs typeface="Arial" pitchFamily="34" charset="0"/>
              </a:rPr>
              <a:t>yê</a:t>
            </a:r>
            <a:r>
              <a:rPr lang="en-US" altLang="en-US" sz="2800" b="1" dirty="0">
                <a:solidFill>
                  <a:srgbClr val="0000CC"/>
                </a:solidFill>
                <a:latin typeface="Arial" pitchFamily="34" charset="0"/>
                <a:cs typeface="Arial" pitchFamily="34" charset="0"/>
              </a:rPr>
              <a:t> </a:t>
            </a:r>
            <a:r>
              <a:rPr lang="en-US" altLang="en-US" sz="2800" b="1" dirty="0" err="1">
                <a:solidFill>
                  <a:srgbClr val="0000CC"/>
                </a:solidFill>
                <a:latin typeface="Arial" pitchFamily="34" charset="0"/>
                <a:cs typeface="Arial" pitchFamily="34" charset="0"/>
              </a:rPr>
              <a:t>hoặc</a:t>
            </a:r>
            <a:r>
              <a:rPr lang="en-US" altLang="en-US" sz="2800" b="1" dirty="0">
                <a:solidFill>
                  <a:srgbClr val="0000CC"/>
                </a:solidFill>
                <a:latin typeface="Arial" pitchFamily="34" charset="0"/>
                <a:cs typeface="Arial" pitchFamily="34" charset="0"/>
              </a:rPr>
              <a:t> </a:t>
            </a:r>
            <a:r>
              <a:rPr lang="en-US" altLang="en-US" sz="2800" b="1" dirty="0" err="1">
                <a:solidFill>
                  <a:srgbClr val="0000CC"/>
                </a:solidFill>
                <a:latin typeface="Arial" pitchFamily="34" charset="0"/>
                <a:cs typeface="Arial" pitchFamily="34" charset="0"/>
              </a:rPr>
              <a:t>ya</a:t>
            </a:r>
            <a:r>
              <a:rPr lang="en-US" altLang="en-US" sz="2800" b="1" dirty="0">
                <a:solidFill>
                  <a:srgbClr val="0000CC"/>
                </a:solidFill>
                <a:latin typeface="Arial" pitchFamily="34" charset="0"/>
                <a:cs typeface="Arial" pitchFamily="34" charset="0"/>
              </a:rPr>
              <a:t> :</a:t>
            </a:r>
            <a:endParaRPr lang="en-US" sz="2800" b="1" dirty="0">
              <a:solidFill>
                <a:srgbClr val="0000CC"/>
              </a:solidFill>
              <a:latin typeface="Arial" pitchFamily="34" charset="0"/>
              <a:cs typeface="Arial" pitchFamily="34" charset="0"/>
            </a:endParaRPr>
          </a:p>
        </p:txBody>
      </p:sp>
      <p:sp>
        <p:nvSpPr>
          <p:cNvPr id="18" name="Text Box 5">
            <a:extLst>
              <a:ext uri="{FF2B5EF4-FFF2-40B4-BE49-F238E27FC236}">
                <a16:creationId xmlns="" xmlns:a16="http://schemas.microsoft.com/office/drawing/2014/main" id="{15DFA799-CE23-48EB-9B2E-0CA81719359D}"/>
              </a:ext>
            </a:extLst>
          </p:cNvPr>
          <p:cNvSpPr txBox="1">
            <a:spLocks noChangeArrowheads="1"/>
          </p:cNvSpPr>
          <p:nvPr/>
        </p:nvSpPr>
        <p:spPr bwMode="auto">
          <a:xfrm>
            <a:off x="697832" y="2590701"/>
            <a:ext cx="1044340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Chúng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tôi</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mải</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miết</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đi</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nhưng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chưa</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kịp</a:t>
            </a:r>
            <a:r>
              <a:rPr lang="en-US" altLang="en-US" sz="2800" dirty="0">
                <a:latin typeface="Arial" pitchFamily="34" charset="0"/>
                <a:cs typeface="Arial" pitchFamily="34" charset="0"/>
              </a:rPr>
              <a:t> qua </a:t>
            </a:r>
            <a:r>
              <a:rPr lang="en-US" altLang="en-US" sz="2800" dirty="0" err="1">
                <a:latin typeface="Arial" pitchFamily="34" charset="0"/>
                <a:cs typeface="Arial" pitchFamily="34" charset="0"/>
              </a:rPr>
              <a:t>hết</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cánh</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rừng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thì</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mặt</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trời</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đã</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xuống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khuất</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Màn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đêm</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dần</a:t>
            </a:r>
            <a:r>
              <a:rPr lang="en-US" altLang="en-US" sz="2800" dirty="0">
                <a:latin typeface="Arial" pitchFamily="34" charset="0"/>
                <a:cs typeface="Arial" pitchFamily="34" charset="0"/>
              </a:rPr>
              <a:t> bao </a:t>
            </a:r>
            <a:r>
              <a:rPr lang="en-US" altLang="en-US" sz="2800" dirty="0" err="1">
                <a:latin typeface="Arial" pitchFamily="34" charset="0"/>
                <a:cs typeface="Arial" pitchFamily="34" charset="0"/>
              </a:rPr>
              <a:t>trùm</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mỗi</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lúc</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một</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dày</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đặc</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trên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những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ngọn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cây</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Gió</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bắt</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đầu</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nổi</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lên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Rừng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khuya</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xào</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xạc</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như</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thì</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thào</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kể</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những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truyền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thuyết</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tự</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ngàn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xưa</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Tôi</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cố</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căng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mắt</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nhìn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xuyên</a:t>
            </a:r>
            <a:r>
              <a:rPr lang="en-US" altLang="en-US" sz="2800" dirty="0">
                <a:latin typeface="Arial" pitchFamily="34" charset="0"/>
                <a:cs typeface="Arial" pitchFamily="34" charset="0"/>
              </a:rPr>
              <a:t> qua </a:t>
            </a:r>
            <a:r>
              <a:rPr lang="en-US" altLang="en-US" sz="2800" dirty="0" err="1">
                <a:latin typeface="Arial" pitchFamily="34" charset="0"/>
                <a:cs typeface="Arial" pitchFamily="34" charset="0"/>
              </a:rPr>
              <a:t>màn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đêm</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thăm</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thẳm</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với</a:t>
            </a:r>
            <a:r>
              <a:rPr lang="en-US" altLang="en-US" sz="2800" dirty="0">
                <a:latin typeface="Arial" pitchFamily="34" charset="0"/>
                <a:cs typeface="Arial" pitchFamily="34" charset="0"/>
              </a:rPr>
              <a:t> hi </a:t>
            </a:r>
            <a:r>
              <a:rPr lang="en-US" altLang="en-US" sz="2800" dirty="0" err="1">
                <a:latin typeface="Arial" pitchFamily="34" charset="0"/>
                <a:cs typeface="Arial" pitchFamily="34" charset="0"/>
              </a:rPr>
              <a:t>vọng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tìm</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thấy</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một</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đốm</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lửa</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báo</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hiệu</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có</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một</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bản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làng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bình</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yên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phía</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xa</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đang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chờ</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đón</a:t>
            </a:r>
            <a:r>
              <a:rPr lang="en-US" altLang="en-US" sz="2800" dirty="0">
                <a:latin typeface="Arial" pitchFamily="34" charset="0"/>
                <a:cs typeface="Arial" pitchFamily="34" charset="0"/>
              </a:rPr>
              <a:t>.</a:t>
            </a:r>
          </a:p>
        </p:txBody>
      </p:sp>
      <p:cxnSp>
        <p:nvCxnSpPr>
          <p:cNvPr id="19" name="Straight Connector 18">
            <a:extLst>
              <a:ext uri="{FF2B5EF4-FFF2-40B4-BE49-F238E27FC236}">
                <a16:creationId xmlns="" xmlns:a16="http://schemas.microsoft.com/office/drawing/2014/main" id="{05ABAC57-293D-46F7-85B9-FB1A82BB2428}"/>
              </a:ext>
            </a:extLst>
          </p:cNvPr>
          <p:cNvCxnSpPr>
            <a:cxnSpLocks/>
          </p:cNvCxnSpPr>
          <p:nvPr/>
        </p:nvCxnSpPr>
        <p:spPr>
          <a:xfrm>
            <a:off x="9438373" y="3880228"/>
            <a:ext cx="93044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31A33EC1-9096-4074-8F87-1D599B6097A3}"/>
              </a:ext>
            </a:extLst>
          </p:cNvPr>
          <p:cNvCxnSpPr>
            <a:cxnSpLocks/>
          </p:cNvCxnSpPr>
          <p:nvPr/>
        </p:nvCxnSpPr>
        <p:spPr>
          <a:xfrm>
            <a:off x="5456722" y="4282528"/>
            <a:ext cx="9304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363E7DB1-212F-43CB-9979-7396D3602034}"/>
              </a:ext>
            </a:extLst>
          </p:cNvPr>
          <p:cNvCxnSpPr>
            <a:cxnSpLocks/>
          </p:cNvCxnSpPr>
          <p:nvPr/>
        </p:nvCxnSpPr>
        <p:spPr>
          <a:xfrm>
            <a:off x="6539564" y="4294203"/>
            <a:ext cx="9304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041B463D-A595-49F4-8052-56E485284CDA}"/>
              </a:ext>
            </a:extLst>
          </p:cNvPr>
          <p:cNvCxnSpPr>
            <a:cxnSpLocks/>
          </p:cNvCxnSpPr>
          <p:nvPr/>
        </p:nvCxnSpPr>
        <p:spPr>
          <a:xfrm>
            <a:off x="3223108" y="4758979"/>
            <a:ext cx="9304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A5FA8612-36C9-48DC-9665-B9D312DA7C15}"/>
              </a:ext>
            </a:extLst>
          </p:cNvPr>
          <p:cNvCxnSpPr>
            <a:cxnSpLocks/>
          </p:cNvCxnSpPr>
          <p:nvPr/>
        </p:nvCxnSpPr>
        <p:spPr>
          <a:xfrm>
            <a:off x="9141594" y="5171287"/>
            <a:ext cx="5935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39692342"/>
      </p:ext>
    </p:extLst>
  </p:cSld>
  <p:clrMapOvr>
    <a:masterClrMapping/>
  </p:clrMapOvr>
  <mc:AlternateContent xmlns:mc="http://schemas.openxmlformats.org/markup-compatibility/2006" xmlns:p14="http://schemas.microsoft.com/office/powerpoint/2010/main">
    <mc:Choice Requires="p14">
      <p:transition spd="slow" p14:dur="2000" advTm="109074">
        <p14:prism/>
      </p:transition>
    </mc:Choice>
    <mc:Fallback xmlns="">
      <p:transition spd="slow" advTm="10907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10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1000"/>
                                        <p:tgtEl>
                                          <p:spTgt spid="2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1000"/>
                                        <p:tgtEl>
                                          <p:spTgt spid="25"/>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1000"/>
                                        <p:tgtEl>
                                          <p:spTgt spid="28"/>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10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7"/>
          <p:cNvSpPr txBox="1">
            <a:spLocks noChangeArrowheads="1"/>
          </p:cNvSpPr>
          <p:nvPr/>
        </p:nvSpPr>
        <p:spPr bwMode="auto">
          <a:xfrm>
            <a:off x="1676400" y="990600"/>
            <a:ext cx="9753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3200" b="1">
                <a:solidFill>
                  <a:srgbClr val="3333FF"/>
                </a:solidFill>
              </a:rPr>
              <a:t> </a:t>
            </a:r>
            <a:r>
              <a:rPr lang="en-US" altLang="en-US" sz="3200" b="1" smtClean="0">
                <a:solidFill>
                  <a:srgbClr val="3333FF"/>
                </a:solidFill>
              </a:rPr>
              <a:t>*Nhận xét cách</a:t>
            </a:r>
            <a:r>
              <a:rPr lang="en-US" altLang="en-US" sz="3200" b="1">
                <a:solidFill>
                  <a:srgbClr val="3333FF"/>
                </a:solidFill>
              </a:rPr>
              <a:t> </a:t>
            </a:r>
            <a:r>
              <a:rPr lang="en-US" altLang="en-US" sz="3200" b="1" smtClean="0">
                <a:solidFill>
                  <a:srgbClr val="3333FF"/>
                </a:solidFill>
              </a:rPr>
              <a:t>ghi </a:t>
            </a:r>
            <a:r>
              <a:rPr lang="en-US" altLang="en-US" sz="3200" b="1" dirty="0" err="1">
                <a:solidFill>
                  <a:srgbClr val="3333FF"/>
                </a:solidFill>
              </a:rPr>
              <a:t>dấu</a:t>
            </a:r>
            <a:r>
              <a:rPr lang="en-US" altLang="en-US" sz="3200" b="1" dirty="0">
                <a:solidFill>
                  <a:srgbClr val="3333FF"/>
                </a:solidFill>
              </a:rPr>
              <a:t> </a:t>
            </a:r>
            <a:r>
              <a:rPr lang="en-US" altLang="en-US" sz="3200" b="1" err="1">
                <a:solidFill>
                  <a:srgbClr val="3333FF"/>
                </a:solidFill>
              </a:rPr>
              <a:t>thanh</a:t>
            </a:r>
            <a:r>
              <a:rPr lang="en-US" altLang="en-US" sz="3200" b="1">
                <a:solidFill>
                  <a:srgbClr val="3333FF"/>
                </a:solidFill>
              </a:rPr>
              <a:t> </a:t>
            </a:r>
            <a:r>
              <a:rPr lang="en-US" altLang="en-US" sz="3200" b="1" smtClean="0">
                <a:solidFill>
                  <a:srgbClr val="3333FF"/>
                </a:solidFill>
              </a:rPr>
              <a:t>ở những tiếng có </a:t>
            </a:r>
            <a:r>
              <a:rPr lang="en-US" altLang="en-US" sz="3200" b="1" dirty="0" err="1">
                <a:solidFill>
                  <a:srgbClr val="3333FF"/>
                </a:solidFill>
              </a:rPr>
              <a:t>nguyên</a:t>
            </a:r>
            <a:r>
              <a:rPr lang="en-US" altLang="en-US" sz="3200" b="1" dirty="0">
                <a:solidFill>
                  <a:srgbClr val="3333FF"/>
                </a:solidFill>
              </a:rPr>
              <a:t> </a:t>
            </a:r>
            <a:r>
              <a:rPr lang="en-US" altLang="en-US" sz="3200" b="1" dirty="0" err="1">
                <a:solidFill>
                  <a:srgbClr val="3333FF"/>
                </a:solidFill>
              </a:rPr>
              <a:t>âm</a:t>
            </a:r>
            <a:r>
              <a:rPr lang="en-US" altLang="en-US" sz="3200" b="1" dirty="0">
                <a:solidFill>
                  <a:srgbClr val="3333FF"/>
                </a:solidFill>
              </a:rPr>
              <a:t> </a:t>
            </a:r>
            <a:r>
              <a:rPr lang="en-US" altLang="en-US" sz="3200" b="1" err="1">
                <a:solidFill>
                  <a:srgbClr val="3333FF"/>
                </a:solidFill>
              </a:rPr>
              <a:t>đôi</a:t>
            </a:r>
            <a:r>
              <a:rPr lang="en-US" altLang="en-US" sz="3200" b="1">
                <a:solidFill>
                  <a:srgbClr val="3333FF"/>
                </a:solidFill>
              </a:rPr>
              <a:t> </a:t>
            </a:r>
            <a:r>
              <a:rPr lang="en-US" altLang="en-US" sz="3200" b="1" smtClean="0">
                <a:solidFill>
                  <a:srgbClr val="3333FF"/>
                </a:solidFill>
              </a:rPr>
              <a:t>yê/ya </a:t>
            </a:r>
            <a:r>
              <a:rPr lang="en-US" altLang="en-US" sz="3200" b="1" dirty="0">
                <a:solidFill>
                  <a:srgbClr val="3333FF"/>
                </a:solidFill>
              </a:rPr>
              <a:t>?</a:t>
            </a:r>
          </a:p>
        </p:txBody>
      </p:sp>
      <p:sp>
        <p:nvSpPr>
          <p:cNvPr id="16391" name="Text Box 8"/>
          <p:cNvSpPr txBox="1">
            <a:spLocks noChangeArrowheads="1"/>
          </p:cNvSpPr>
          <p:nvPr/>
        </p:nvSpPr>
        <p:spPr bwMode="auto">
          <a:xfrm>
            <a:off x="2514600" y="2057401"/>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6392" name="Text Box 11"/>
          <p:cNvSpPr txBox="1">
            <a:spLocks noChangeArrowheads="1"/>
          </p:cNvSpPr>
          <p:nvPr/>
        </p:nvSpPr>
        <p:spPr bwMode="auto">
          <a:xfrm>
            <a:off x="1828800" y="2420937"/>
            <a:ext cx="925068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3200" b="1" dirty="0">
                <a:solidFill>
                  <a:srgbClr val="5C8E3A"/>
                </a:solidFill>
              </a:rPr>
              <a:t>+ </a:t>
            </a:r>
            <a:r>
              <a:rPr lang="en-US" altLang="en-US" sz="3200" b="1" dirty="0" err="1">
                <a:solidFill>
                  <a:srgbClr val="5C8E3A"/>
                </a:solidFill>
              </a:rPr>
              <a:t>Nguyên</a:t>
            </a:r>
            <a:r>
              <a:rPr lang="en-US" altLang="en-US" sz="3200" b="1" dirty="0">
                <a:solidFill>
                  <a:srgbClr val="5C8E3A"/>
                </a:solidFill>
              </a:rPr>
              <a:t> </a:t>
            </a:r>
            <a:r>
              <a:rPr lang="en-US" altLang="en-US" sz="3200" b="1" dirty="0" err="1">
                <a:solidFill>
                  <a:srgbClr val="5C8E3A"/>
                </a:solidFill>
              </a:rPr>
              <a:t>âm</a:t>
            </a:r>
            <a:r>
              <a:rPr lang="en-US" altLang="en-US" sz="3200" b="1" dirty="0">
                <a:solidFill>
                  <a:srgbClr val="5C8E3A"/>
                </a:solidFill>
              </a:rPr>
              <a:t> </a:t>
            </a:r>
            <a:r>
              <a:rPr lang="en-US" altLang="en-US" sz="3200" b="1" err="1">
                <a:solidFill>
                  <a:srgbClr val="5C8E3A"/>
                </a:solidFill>
              </a:rPr>
              <a:t>đôi</a:t>
            </a:r>
            <a:r>
              <a:rPr lang="en-US" altLang="en-US" sz="3200" b="1">
                <a:solidFill>
                  <a:srgbClr val="5C8E3A"/>
                </a:solidFill>
              </a:rPr>
              <a:t> </a:t>
            </a:r>
            <a:r>
              <a:rPr lang="en-US" altLang="en-US" sz="3200" b="1" dirty="0" err="1">
                <a:solidFill>
                  <a:srgbClr val="5C8E3A"/>
                </a:solidFill>
              </a:rPr>
              <a:t>y</a:t>
            </a:r>
            <a:r>
              <a:rPr lang="en-US" altLang="en-US" sz="3200" b="1" smtClean="0">
                <a:solidFill>
                  <a:srgbClr val="5C8E3A"/>
                </a:solidFill>
              </a:rPr>
              <a:t>a </a:t>
            </a:r>
            <a:r>
              <a:rPr lang="en-US" altLang="en-US" sz="3200" b="1" dirty="0" err="1">
                <a:solidFill>
                  <a:srgbClr val="5C8E3A"/>
                </a:solidFill>
              </a:rPr>
              <a:t>không</a:t>
            </a:r>
            <a:r>
              <a:rPr lang="en-US" altLang="en-US" sz="3200" b="1" dirty="0">
                <a:solidFill>
                  <a:srgbClr val="5C8E3A"/>
                </a:solidFill>
              </a:rPr>
              <a:t> </a:t>
            </a:r>
            <a:r>
              <a:rPr lang="en-US" altLang="en-US" sz="3200" b="1" dirty="0" err="1">
                <a:solidFill>
                  <a:srgbClr val="5C8E3A"/>
                </a:solidFill>
              </a:rPr>
              <a:t>có</a:t>
            </a:r>
            <a:r>
              <a:rPr lang="en-US" altLang="en-US" sz="3200" b="1" dirty="0">
                <a:solidFill>
                  <a:srgbClr val="5C8E3A"/>
                </a:solidFill>
              </a:rPr>
              <a:t> </a:t>
            </a:r>
            <a:r>
              <a:rPr lang="en-US" altLang="en-US" sz="3200" b="1" err="1">
                <a:solidFill>
                  <a:srgbClr val="5C8E3A"/>
                </a:solidFill>
              </a:rPr>
              <a:t>âm</a:t>
            </a:r>
            <a:r>
              <a:rPr lang="en-US" altLang="en-US" sz="3200" b="1">
                <a:solidFill>
                  <a:srgbClr val="5C8E3A"/>
                </a:solidFill>
              </a:rPr>
              <a:t> </a:t>
            </a:r>
            <a:r>
              <a:rPr lang="en-US" altLang="en-US" sz="3200" b="1" smtClean="0">
                <a:solidFill>
                  <a:srgbClr val="5C8E3A"/>
                </a:solidFill>
              </a:rPr>
              <a:t>cuối, các tiếng có nguyên âm đôi </a:t>
            </a:r>
            <a:r>
              <a:rPr lang="en-US" altLang="en-US" sz="3200" b="1" smtClean="0">
                <a:solidFill>
                  <a:srgbClr val="FF0000"/>
                </a:solidFill>
              </a:rPr>
              <a:t>ya</a:t>
            </a:r>
            <a:r>
              <a:rPr lang="en-US" altLang="en-US" sz="3200" b="1" smtClean="0">
                <a:solidFill>
                  <a:srgbClr val="5C8E3A"/>
                </a:solidFill>
              </a:rPr>
              <a:t> mang thanh ngang.</a:t>
            </a:r>
            <a:endParaRPr lang="en-US" altLang="en-US" sz="3200" b="1" dirty="0">
              <a:solidFill>
                <a:srgbClr val="5C8E3A"/>
              </a:solidFill>
            </a:endParaRPr>
          </a:p>
          <a:p>
            <a:pPr algn="l" eaLnBrk="1" hangingPunct="1">
              <a:spcBef>
                <a:spcPct val="50000"/>
              </a:spcBef>
            </a:pPr>
            <a:r>
              <a:rPr lang="en-US" altLang="en-US" sz="3200" b="1" dirty="0">
                <a:solidFill>
                  <a:srgbClr val="5C8E3A"/>
                </a:solidFill>
              </a:rPr>
              <a:t>+ </a:t>
            </a:r>
            <a:r>
              <a:rPr lang="en-US" altLang="en-US" sz="3200" b="1" dirty="0" err="1">
                <a:solidFill>
                  <a:srgbClr val="5C8E3A"/>
                </a:solidFill>
              </a:rPr>
              <a:t>Nguyên</a:t>
            </a:r>
            <a:r>
              <a:rPr lang="en-US" altLang="en-US" sz="3200" b="1" dirty="0">
                <a:solidFill>
                  <a:srgbClr val="5C8E3A"/>
                </a:solidFill>
              </a:rPr>
              <a:t> </a:t>
            </a:r>
            <a:r>
              <a:rPr lang="en-US" altLang="en-US" sz="3200" b="1" dirty="0" err="1">
                <a:solidFill>
                  <a:srgbClr val="5C8E3A"/>
                </a:solidFill>
              </a:rPr>
              <a:t>âm</a:t>
            </a:r>
            <a:r>
              <a:rPr lang="en-US" altLang="en-US" sz="3200" b="1" dirty="0">
                <a:solidFill>
                  <a:srgbClr val="5C8E3A"/>
                </a:solidFill>
              </a:rPr>
              <a:t> </a:t>
            </a:r>
            <a:r>
              <a:rPr lang="en-US" altLang="en-US" sz="3200" b="1" err="1">
                <a:solidFill>
                  <a:srgbClr val="5C8E3A"/>
                </a:solidFill>
              </a:rPr>
              <a:t>đôi</a:t>
            </a:r>
            <a:r>
              <a:rPr lang="en-US" altLang="en-US" sz="3200" b="1">
                <a:solidFill>
                  <a:srgbClr val="5C8E3A"/>
                </a:solidFill>
              </a:rPr>
              <a:t> </a:t>
            </a:r>
            <a:r>
              <a:rPr lang="en-US" altLang="en-US" sz="3200" b="1" dirty="0" err="1">
                <a:solidFill>
                  <a:srgbClr val="FF0000"/>
                </a:solidFill>
              </a:rPr>
              <a:t>y</a:t>
            </a:r>
            <a:r>
              <a:rPr lang="en-US" altLang="en-US" sz="3200" b="1" smtClean="0">
                <a:solidFill>
                  <a:srgbClr val="FF0000"/>
                </a:solidFill>
              </a:rPr>
              <a:t>ê </a:t>
            </a:r>
            <a:r>
              <a:rPr lang="en-US" altLang="en-US" sz="3200" b="1" dirty="0" err="1">
                <a:solidFill>
                  <a:srgbClr val="5C8E3A"/>
                </a:solidFill>
              </a:rPr>
              <a:t>có</a:t>
            </a:r>
            <a:r>
              <a:rPr lang="en-US" altLang="en-US" sz="3200" b="1" dirty="0">
                <a:solidFill>
                  <a:srgbClr val="5C8E3A"/>
                </a:solidFill>
              </a:rPr>
              <a:t> </a:t>
            </a:r>
            <a:r>
              <a:rPr lang="en-US" altLang="en-US" sz="3200" b="1" dirty="0" err="1">
                <a:solidFill>
                  <a:srgbClr val="5C8E3A"/>
                </a:solidFill>
              </a:rPr>
              <a:t>âm</a:t>
            </a:r>
            <a:r>
              <a:rPr lang="en-US" altLang="en-US" sz="3200" b="1" dirty="0">
                <a:solidFill>
                  <a:srgbClr val="5C8E3A"/>
                </a:solidFill>
              </a:rPr>
              <a:t> </a:t>
            </a:r>
            <a:r>
              <a:rPr lang="en-US" altLang="en-US" sz="3200" b="1" dirty="0" err="1">
                <a:solidFill>
                  <a:srgbClr val="5C8E3A"/>
                </a:solidFill>
              </a:rPr>
              <a:t>cuối</a:t>
            </a:r>
            <a:r>
              <a:rPr lang="en-US" altLang="en-US" sz="3200" b="1" dirty="0">
                <a:solidFill>
                  <a:srgbClr val="5C8E3A"/>
                </a:solidFill>
              </a:rPr>
              <a:t> </a:t>
            </a:r>
            <a:r>
              <a:rPr lang="en-US" altLang="en-US" sz="3200" b="1" dirty="0" err="1">
                <a:solidFill>
                  <a:srgbClr val="5C8E3A"/>
                </a:solidFill>
              </a:rPr>
              <a:t>nên</a:t>
            </a:r>
            <a:r>
              <a:rPr lang="en-US" altLang="en-US" sz="3200" b="1" dirty="0">
                <a:solidFill>
                  <a:srgbClr val="5C8E3A"/>
                </a:solidFill>
              </a:rPr>
              <a:t> </a:t>
            </a:r>
            <a:r>
              <a:rPr lang="en-US" altLang="en-US" sz="3200" b="1" dirty="0" err="1">
                <a:solidFill>
                  <a:srgbClr val="5C8E3A"/>
                </a:solidFill>
              </a:rPr>
              <a:t>dấu</a:t>
            </a:r>
            <a:r>
              <a:rPr lang="en-US" altLang="en-US" sz="3200" b="1" dirty="0">
                <a:solidFill>
                  <a:srgbClr val="5C8E3A"/>
                </a:solidFill>
              </a:rPr>
              <a:t> </a:t>
            </a:r>
            <a:r>
              <a:rPr lang="en-US" altLang="en-US" sz="3200" b="1" dirty="0" err="1">
                <a:solidFill>
                  <a:srgbClr val="5C8E3A"/>
                </a:solidFill>
              </a:rPr>
              <a:t>thanh</a:t>
            </a:r>
            <a:r>
              <a:rPr lang="en-US" altLang="en-US" sz="3200" b="1" dirty="0">
                <a:solidFill>
                  <a:srgbClr val="5C8E3A"/>
                </a:solidFill>
              </a:rPr>
              <a:t> </a:t>
            </a:r>
            <a:r>
              <a:rPr lang="en-US" altLang="en-US" sz="3200" b="1" dirty="0" err="1">
                <a:solidFill>
                  <a:srgbClr val="5C8E3A"/>
                </a:solidFill>
              </a:rPr>
              <a:t>đặt</a:t>
            </a:r>
            <a:r>
              <a:rPr lang="en-US" altLang="en-US" sz="3200" b="1" dirty="0">
                <a:solidFill>
                  <a:srgbClr val="5C8E3A"/>
                </a:solidFill>
              </a:rPr>
              <a:t> </a:t>
            </a:r>
            <a:r>
              <a:rPr lang="en-US" altLang="en-US" sz="3200" b="1">
                <a:solidFill>
                  <a:srgbClr val="5C8E3A"/>
                </a:solidFill>
              </a:rPr>
              <a:t>ở </a:t>
            </a:r>
            <a:r>
              <a:rPr lang="en-US" altLang="en-US" sz="3200" b="1" smtClean="0">
                <a:solidFill>
                  <a:srgbClr val="5C8E3A"/>
                </a:solidFill>
              </a:rPr>
              <a:t>chữ cái thứ hai của âm </a:t>
            </a:r>
            <a:r>
              <a:rPr lang="en-US" altLang="en-US" sz="3200" b="1" err="1">
                <a:solidFill>
                  <a:srgbClr val="5C8E3A"/>
                </a:solidFill>
              </a:rPr>
              <a:t>chính</a:t>
            </a:r>
            <a:r>
              <a:rPr lang="en-US" altLang="en-US" sz="3200" b="1">
                <a:solidFill>
                  <a:srgbClr val="5C8E3A"/>
                </a:solidFill>
              </a:rPr>
              <a:t> </a:t>
            </a:r>
            <a:r>
              <a:rPr lang="en-US" altLang="en-US" sz="3200" b="1" smtClean="0">
                <a:solidFill>
                  <a:srgbClr val="5C8E3A"/>
                </a:solidFill>
              </a:rPr>
              <a:t>là chữ </a:t>
            </a:r>
            <a:r>
              <a:rPr lang="en-US" altLang="en-US" sz="3200" b="1" smtClean="0">
                <a:solidFill>
                  <a:srgbClr val="FF0000"/>
                </a:solidFill>
              </a:rPr>
              <a:t>ê</a:t>
            </a:r>
            <a:endParaRPr lang="en-US" altLang="en-US" sz="3200" b="1" dirty="0">
              <a:solidFill>
                <a:srgbClr val="FF0000"/>
              </a:solidFill>
            </a:endParaRPr>
          </a:p>
        </p:txBody>
      </p:sp>
    </p:spTree>
    <p:extLst>
      <p:ext uri="{BB962C8B-B14F-4D97-AF65-F5344CB8AC3E}">
        <p14:creationId xmlns:p14="http://schemas.microsoft.com/office/powerpoint/2010/main" val="1926798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 xmlns:a16="http://schemas.microsoft.com/office/drawing/2014/main" id="{BE1F1915-4FB5-4B5E-ABD4-1A7D4EB6521C}"/>
              </a:ext>
            </a:extLst>
          </p:cNvPr>
          <p:cNvSpPr txBox="1">
            <a:spLocks noChangeArrowheads="1"/>
          </p:cNvSpPr>
          <p:nvPr/>
        </p:nvSpPr>
        <p:spPr bwMode="auto">
          <a:xfrm>
            <a:off x="1460897" y="339336"/>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b="1" dirty="0">
                <a:solidFill>
                  <a:srgbClr val="0000CC"/>
                </a:solidFill>
              </a:rPr>
              <a:t>2. </a:t>
            </a:r>
            <a:r>
              <a:rPr lang="en-US" altLang="en-US" sz="2400" b="1" dirty="0" err="1">
                <a:solidFill>
                  <a:srgbClr val="0000CC"/>
                </a:solidFill>
              </a:rPr>
              <a:t>Tìm</a:t>
            </a:r>
            <a:r>
              <a:rPr lang="en-US" altLang="en-US" sz="2400" b="1" dirty="0">
                <a:solidFill>
                  <a:srgbClr val="0000CC"/>
                </a:solidFill>
              </a:rPr>
              <a:t> </a:t>
            </a:r>
            <a:r>
              <a:rPr lang="en-US" altLang="en-US" sz="2400" b="1" dirty="0" err="1">
                <a:solidFill>
                  <a:srgbClr val="0000CC"/>
                </a:solidFill>
              </a:rPr>
              <a:t>tiếng</a:t>
            </a:r>
            <a:r>
              <a:rPr lang="en-US" altLang="en-US" sz="2400" b="1" dirty="0">
                <a:solidFill>
                  <a:srgbClr val="0000CC"/>
                </a:solidFill>
              </a:rPr>
              <a:t> </a:t>
            </a:r>
            <a:r>
              <a:rPr lang="en-US" altLang="en-US" sz="2400" b="1" dirty="0" err="1">
                <a:solidFill>
                  <a:srgbClr val="0000CC"/>
                </a:solidFill>
              </a:rPr>
              <a:t>có</a:t>
            </a:r>
            <a:r>
              <a:rPr lang="en-US" altLang="en-US" sz="2400" b="1" dirty="0">
                <a:solidFill>
                  <a:srgbClr val="0000CC"/>
                </a:solidFill>
              </a:rPr>
              <a:t> </a:t>
            </a:r>
            <a:r>
              <a:rPr lang="en-US" altLang="en-US" sz="2400" b="1" dirty="0" err="1">
                <a:solidFill>
                  <a:srgbClr val="0000CC"/>
                </a:solidFill>
              </a:rPr>
              <a:t>vần</a:t>
            </a:r>
            <a:r>
              <a:rPr lang="en-US" altLang="en-US" sz="2400" b="1" dirty="0">
                <a:solidFill>
                  <a:srgbClr val="0000CC"/>
                </a:solidFill>
              </a:rPr>
              <a:t> </a:t>
            </a:r>
            <a:r>
              <a:rPr lang="en-US" altLang="en-US" sz="2400" b="1" dirty="0" err="1">
                <a:solidFill>
                  <a:srgbClr val="0000CC"/>
                </a:solidFill>
              </a:rPr>
              <a:t>uyên</a:t>
            </a:r>
            <a:r>
              <a:rPr lang="en-US" altLang="en-US" sz="2400" b="1" dirty="0">
                <a:solidFill>
                  <a:srgbClr val="0000CC"/>
                </a:solidFill>
              </a:rPr>
              <a:t> </a:t>
            </a:r>
            <a:r>
              <a:rPr lang="en-US" altLang="en-US" sz="2400" b="1" dirty="0" err="1">
                <a:solidFill>
                  <a:srgbClr val="0000CC"/>
                </a:solidFill>
              </a:rPr>
              <a:t>thích</a:t>
            </a:r>
            <a:r>
              <a:rPr lang="en-US" altLang="en-US" sz="2400" b="1" dirty="0">
                <a:solidFill>
                  <a:srgbClr val="0000CC"/>
                </a:solidFill>
              </a:rPr>
              <a:t> </a:t>
            </a:r>
            <a:r>
              <a:rPr lang="en-US" altLang="en-US" sz="2400" b="1" dirty="0" err="1">
                <a:solidFill>
                  <a:srgbClr val="0000CC"/>
                </a:solidFill>
              </a:rPr>
              <a:t>hợp</a:t>
            </a:r>
            <a:r>
              <a:rPr lang="en-US" altLang="en-US" sz="2400" b="1" dirty="0">
                <a:solidFill>
                  <a:srgbClr val="0000CC"/>
                </a:solidFill>
              </a:rPr>
              <a:t> </a:t>
            </a:r>
            <a:r>
              <a:rPr lang="en-US" altLang="en-US" sz="2400" b="1" dirty="0" err="1">
                <a:solidFill>
                  <a:srgbClr val="0000CC"/>
                </a:solidFill>
              </a:rPr>
              <a:t>với</a:t>
            </a:r>
            <a:r>
              <a:rPr lang="en-US" altLang="en-US" sz="2400" b="1" dirty="0">
                <a:solidFill>
                  <a:srgbClr val="0000CC"/>
                </a:solidFill>
              </a:rPr>
              <a:t> </a:t>
            </a:r>
            <a:r>
              <a:rPr lang="en-US" altLang="en-US" sz="2400" b="1" dirty="0" err="1">
                <a:solidFill>
                  <a:srgbClr val="0000CC"/>
                </a:solidFill>
              </a:rPr>
              <a:t>mỗi</a:t>
            </a:r>
            <a:r>
              <a:rPr lang="en-US" altLang="en-US" sz="2400" b="1" dirty="0">
                <a:solidFill>
                  <a:srgbClr val="0000CC"/>
                </a:solidFill>
              </a:rPr>
              <a:t> ô </a:t>
            </a:r>
            <a:r>
              <a:rPr lang="en-US" altLang="en-US" sz="2400" b="1" dirty="0" err="1">
                <a:solidFill>
                  <a:srgbClr val="0000CC"/>
                </a:solidFill>
              </a:rPr>
              <a:t>trống</a:t>
            </a:r>
            <a:r>
              <a:rPr lang="en-US" altLang="en-US" sz="2400" b="1" dirty="0">
                <a:solidFill>
                  <a:srgbClr val="0000CC"/>
                </a:solidFill>
              </a:rPr>
              <a:t> </a:t>
            </a:r>
            <a:r>
              <a:rPr lang="en-US" altLang="en-US" sz="2400" b="1" dirty="0" err="1">
                <a:solidFill>
                  <a:srgbClr val="0000CC"/>
                </a:solidFill>
              </a:rPr>
              <a:t>dưới</a:t>
            </a:r>
            <a:r>
              <a:rPr lang="en-US" altLang="en-US" sz="2400" b="1" dirty="0">
                <a:solidFill>
                  <a:srgbClr val="0000CC"/>
                </a:solidFill>
              </a:rPr>
              <a:t> </a:t>
            </a:r>
            <a:r>
              <a:rPr lang="en-US" altLang="en-US" sz="2400" b="1" dirty="0" err="1">
                <a:solidFill>
                  <a:srgbClr val="0000CC"/>
                </a:solidFill>
              </a:rPr>
              <a:t>đây</a:t>
            </a:r>
            <a:r>
              <a:rPr lang="en-US" altLang="en-US" sz="2400" b="1" dirty="0">
                <a:solidFill>
                  <a:srgbClr val="0000CC"/>
                </a:solidFill>
              </a:rPr>
              <a:t>:</a:t>
            </a:r>
          </a:p>
          <a:p>
            <a:pPr eaLnBrk="1" hangingPunct="1">
              <a:spcBef>
                <a:spcPct val="50000"/>
              </a:spcBef>
              <a:buFontTx/>
              <a:buAutoNum type="alphaLcParenR"/>
            </a:pPr>
            <a:r>
              <a:rPr lang="en-US" altLang="en-US" sz="2400" dirty="0" err="1"/>
              <a:t>Chỉ</a:t>
            </a:r>
            <a:r>
              <a:rPr lang="en-US" altLang="en-US" sz="2400" dirty="0"/>
              <a:t> </a:t>
            </a:r>
            <a:r>
              <a:rPr lang="en-US" altLang="en-US" sz="2400" dirty="0" err="1"/>
              <a:t>có</a:t>
            </a:r>
            <a:r>
              <a:rPr lang="en-US" altLang="en-US" sz="2400" dirty="0"/>
              <a:t>  </a:t>
            </a:r>
            <a:r>
              <a:rPr lang="en-US" altLang="en-US" sz="2400" dirty="0" err="1"/>
              <a:t>thuyền</a:t>
            </a:r>
            <a:r>
              <a:rPr lang="en-US" altLang="en-US" sz="2400" dirty="0"/>
              <a:t> </a:t>
            </a:r>
            <a:r>
              <a:rPr lang="en-US" altLang="en-US" sz="2400" dirty="0" err="1"/>
              <a:t>mới</a:t>
            </a:r>
            <a:r>
              <a:rPr lang="en-US" altLang="en-US" sz="2400" dirty="0"/>
              <a:t> </a:t>
            </a:r>
            <a:r>
              <a:rPr lang="en-US" altLang="en-US" sz="2400" dirty="0" err="1"/>
              <a:t>hiểu</a:t>
            </a:r>
            <a:endParaRPr lang="en-US" altLang="en-US" sz="2400" dirty="0"/>
          </a:p>
          <a:p>
            <a:pPr eaLnBrk="1" hangingPunct="1">
              <a:spcBef>
                <a:spcPct val="50000"/>
              </a:spcBef>
            </a:pPr>
            <a:r>
              <a:rPr lang="en-US" altLang="en-US" sz="2400" dirty="0"/>
              <a:t>    </a:t>
            </a:r>
            <a:r>
              <a:rPr lang="en-US" altLang="en-US" sz="2400" dirty="0" err="1"/>
              <a:t>Biển</a:t>
            </a:r>
            <a:r>
              <a:rPr lang="en-US" altLang="en-US" sz="2400" dirty="0"/>
              <a:t> </a:t>
            </a:r>
            <a:r>
              <a:rPr lang="en-US" altLang="en-US" sz="2400" dirty="0" err="1"/>
              <a:t>mênh</a:t>
            </a:r>
            <a:r>
              <a:rPr lang="en-US" altLang="en-US" sz="2400" dirty="0"/>
              <a:t> </a:t>
            </a:r>
            <a:r>
              <a:rPr lang="en-US" altLang="en-US" sz="2400" dirty="0" err="1"/>
              <a:t>mông</a:t>
            </a:r>
            <a:r>
              <a:rPr lang="en-US" altLang="en-US" sz="2400" dirty="0"/>
              <a:t> </a:t>
            </a:r>
            <a:r>
              <a:rPr lang="en-US" altLang="en-US" sz="2400" dirty="0" err="1"/>
              <a:t>nhường</a:t>
            </a:r>
            <a:r>
              <a:rPr lang="en-US" altLang="en-US" sz="2400" dirty="0"/>
              <a:t> </a:t>
            </a:r>
            <a:r>
              <a:rPr lang="en-US" altLang="en-US" sz="2400" dirty="0" err="1"/>
              <a:t>nào</a:t>
            </a:r>
            <a:endParaRPr lang="en-US" altLang="en-US" sz="2400" dirty="0"/>
          </a:p>
          <a:p>
            <a:pPr eaLnBrk="1" hangingPunct="1">
              <a:spcBef>
                <a:spcPct val="50000"/>
              </a:spcBef>
            </a:pPr>
            <a:r>
              <a:rPr lang="en-US" altLang="en-US" sz="2400" dirty="0"/>
              <a:t>    </a:t>
            </a:r>
            <a:r>
              <a:rPr lang="en-US" altLang="en-US" sz="2400" dirty="0" err="1"/>
              <a:t>Chỉ</a:t>
            </a:r>
            <a:r>
              <a:rPr lang="en-US" altLang="en-US" sz="2400" dirty="0"/>
              <a:t> </a:t>
            </a:r>
            <a:r>
              <a:rPr lang="en-US" altLang="en-US" sz="2400" dirty="0" err="1"/>
              <a:t>có</a:t>
            </a:r>
            <a:r>
              <a:rPr lang="en-US" altLang="en-US" sz="2400" dirty="0"/>
              <a:t> </a:t>
            </a:r>
            <a:r>
              <a:rPr lang="en-US" altLang="en-US" sz="2400" dirty="0" err="1"/>
              <a:t>biển</a:t>
            </a:r>
            <a:r>
              <a:rPr lang="en-US" altLang="en-US" sz="2400" dirty="0"/>
              <a:t> </a:t>
            </a:r>
            <a:r>
              <a:rPr lang="en-US" altLang="en-US" sz="2400" dirty="0" err="1"/>
              <a:t>mới</a:t>
            </a:r>
            <a:r>
              <a:rPr lang="en-US" altLang="en-US" sz="2400" dirty="0"/>
              <a:t> </a:t>
            </a:r>
            <a:r>
              <a:rPr lang="en-US" altLang="en-US" sz="2400" dirty="0" err="1"/>
              <a:t>biết</a:t>
            </a:r>
            <a:endParaRPr lang="en-US" altLang="en-US" sz="2400" dirty="0"/>
          </a:p>
          <a:p>
            <a:pPr eaLnBrk="1" hangingPunct="1">
              <a:spcBef>
                <a:spcPct val="50000"/>
              </a:spcBef>
            </a:pPr>
            <a:r>
              <a:rPr lang="en-US" altLang="en-US" sz="2400" dirty="0"/>
              <a:t>    </a:t>
            </a:r>
            <a:r>
              <a:rPr lang="en-US" altLang="en-US" sz="2400" dirty="0" err="1"/>
              <a:t>Thuyền</a:t>
            </a:r>
            <a:r>
              <a:rPr lang="en-US" altLang="en-US" sz="2400" dirty="0"/>
              <a:t>  </a:t>
            </a:r>
            <a:r>
              <a:rPr lang="en-US" altLang="en-US" sz="2400" dirty="0" err="1"/>
              <a:t>đi</a:t>
            </a:r>
            <a:r>
              <a:rPr lang="en-US" altLang="en-US" sz="2400" dirty="0"/>
              <a:t> </a:t>
            </a:r>
            <a:r>
              <a:rPr lang="en-US" altLang="en-US" sz="2400" dirty="0" err="1"/>
              <a:t>đâu</a:t>
            </a:r>
            <a:r>
              <a:rPr lang="en-US" altLang="en-US" sz="2400" dirty="0"/>
              <a:t> </a:t>
            </a:r>
            <a:r>
              <a:rPr lang="en-US" altLang="en-US" sz="2400" dirty="0" err="1"/>
              <a:t>về</a:t>
            </a:r>
            <a:r>
              <a:rPr lang="en-US" altLang="en-US" sz="2400" dirty="0"/>
              <a:t> </a:t>
            </a:r>
            <a:r>
              <a:rPr lang="en-US" altLang="en-US" sz="2400" dirty="0" err="1"/>
              <a:t>đâu</a:t>
            </a:r>
            <a:r>
              <a:rPr lang="en-US" altLang="en-US" sz="2400" dirty="0"/>
              <a:t>.</a:t>
            </a:r>
          </a:p>
          <a:p>
            <a:pPr eaLnBrk="1" hangingPunct="1">
              <a:spcBef>
                <a:spcPct val="50000"/>
              </a:spcBef>
            </a:pPr>
            <a:r>
              <a:rPr lang="en-US" altLang="en-US" sz="2400"/>
              <a:t>                                                   </a:t>
            </a:r>
            <a:r>
              <a:rPr lang="en-US" altLang="en-US" sz="2400" smtClean="0"/>
              <a:t>Xuân Quỳnh</a:t>
            </a:r>
            <a:endParaRPr lang="en-US" altLang="en-US" sz="2400" dirty="0"/>
          </a:p>
          <a:p>
            <a:pPr eaLnBrk="1" hangingPunct="1">
              <a:spcBef>
                <a:spcPct val="50000"/>
              </a:spcBef>
              <a:buFontTx/>
              <a:buAutoNum type="alphaLcParenR" startAt="2"/>
            </a:pPr>
            <a:r>
              <a:rPr lang="en-US" altLang="en-US" sz="2400" dirty="0" err="1"/>
              <a:t>Lích</a:t>
            </a:r>
            <a:r>
              <a:rPr lang="en-US" altLang="en-US" sz="2400" dirty="0"/>
              <a:t> cha </a:t>
            </a:r>
            <a:r>
              <a:rPr lang="en-US" altLang="en-US" sz="2400" dirty="0" err="1"/>
              <a:t>lích</a:t>
            </a:r>
            <a:r>
              <a:rPr lang="en-US" altLang="en-US" sz="2400" dirty="0"/>
              <a:t> </a:t>
            </a:r>
            <a:r>
              <a:rPr lang="en-US" altLang="en-US" sz="2400" dirty="0" err="1"/>
              <a:t>chích</a:t>
            </a:r>
            <a:r>
              <a:rPr lang="en-US" altLang="en-US" sz="2400" dirty="0"/>
              <a:t> </a:t>
            </a:r>
            <a:r>
              <a:rPr lang="en-US" altLang="en-US" sz="2400" dirty="0" err="1"/>
              <a:t>vành</a:t>
            </a:r>
            <a:r>
              <a:rPr lang="en-US" altLang="en-US" sz="2400" dirty="0"/>
              <a:t> </a:t>
            </a:r>
            <a:r>
              <a:rPr lang="en-US" altLang="en-US" sz="2400" dirty="0" err="1"/>
              <a:t>khuyên</a:t>
            </a:r>
            <a:endParaRPr lang="en-US" altLang="en-US" sz="2400" dirty="0"/>
          </a:p>
          <a:p>
            <a:pPr eaLnBrk="1" hangingPunct="1">
              <a:spcBef>
                <a:spcPct val="50000"/>
              </a:spcBef>
            </a:pPr>
            <a:r>
              <a:rPr lang="en-US" altLang="en-US" sz="2400" dirty="0" err="1"/>
              <a:t>Mổ</a:t>
            </a:r>
            <a:r>
              <a:rPr lang="en-US" altLang="en-US" sz="2400" dirty="0"/>
              <a:t> </a:t>
            </a:r>
            <a:r>
              <a:rPr lang="en-US" altLang="en-US" sz="2400" dirty="0" err="1"/>
              <a:t>từng</a:t>
            </a:r>
            <a:r>
              <a:rPr lang="en-US" altLang="en-US" sz="2400" dirty="0"/>
              <a:t> </a:t>
            </a:r>
            <a:r>
              <a:rPr lang="en-US" altLang="en-US" sz="2400" dirty="0" err="1"/>
              <a:t>hạt</a:t>
            </a:r>
            <a:r>
              <a:rPr lang="en-US" altLang="en-US" sz="2400" dirty="0"/>
              <a:t> </a:t>
            </a:r>
            <a:r>
              <a:rPr lang="en-US" altLang="en-US" sz="2400" dirty="0" err="1"/>
              <a:t>nắng</a:t>
            </a:r>
            <a:r>
              <a:rPr lang="en-US" altLang="en-US" sz="2400" dirty="0"/>
              <a:t> </a:t>
            </a:r>
            <a:r>
              <a:rPr lang="en-US" altLang="en-US" sz="2400" dirty="0" err="1"/>
              <a:t>đọng</a:t>
            </a:r>
            <a:r>
              <a:rPr lang="en-US" altLang="en-US" sz="2400" dirty="0"/>
              <a:t> </a:t>
            </a:r>
            <a:r>
              <a:rPr lang="en-US" altLang="en-US" sz="2400" dirty="0" err="1"/>
              <a:t>nguyên</a:t>
            </a:r>
            <a:r>
              <a:rPr lang="en-US" altLang="en-US" sz="2400" dirty="0"/>
              <a:t> </a:t>
            </a:r>
            <a:r>
              <a:rPr lang="en-US" altLang="en-US" sz="2400" dirty="0" err="1"/>
              <a:t>sắc</a:t>
            </a:r>
            <a:r>
              <a:rPr lang="en-US" altLang="en-US" sz="2400" dirty="0"/>
              <a:t> </a:t>
            </a:r>
            <a:r>
              <a:rPr lang="en-US" altLang="en-US" sz="2400" dirty="0" err="1"/>
              <a:t>vàng</a:t>
            </a:r>
            <a:r>
              <a:rPr lang="en-US" altLang="en-US" sz="2400" dirty="0"/>
              <a:t>.</a:t>
            </a:r>
          </a:p>
          <a:p>
            <a:pPr eaLnBrk="1" hangingPunct="1">
              <a:spcBef>
                <a:spcPct val="50000"/>
              </a:spcBef>
            </a:pPr>
            <a:r>
              <a:rPr lang="en-US" altLang="en-US" sz="2400"/>
              <a:t>                                              </a:t>
            </a:r>
            <a:r>
              <a:rPr lang="en-US" altLang="en-US" sz="2400" smtClean="0"/>
              <a:t>Bế Kiến Quốc</a:t>
            </a:r>
            <a:endParaRPr lang="en-US" altLang="en-US" sz="2400" dirty="0"/>
          </a:p>
        </p:txBody>
      </p:sp>
      <p:sp>
        <p:nvSpPr>
          <p:cNvPr id="5" name="Rectangle 17">
            <a:extLst>
              <a:ext uri="{FF2B5EF4-FFF2-40B4-BE49-F238E27FC236}">
                <a16:creationId xmlns="" xmlns:a16="http://schemas.microsoft.com/office/drawing/2014/main" id="{6F13F767-DA35-4C43-8494-8574B0A58389}"/>
              </a:ext>
            </a:extLst>
          </p:cNvPr>
          <p:cNvSpPr>
            <a:spLocks noChangeArrowheads="1"/>
          </p:cNvSpPr>
          <p:nvPr/>
        </p:nvSpPr>
        <p:spPr bwMode="auto">
          <a:xfrm>
            <a:off x="2839814" y="947308"/>
            <a:ext cx="815927" cy="34817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b="1">
              <a:solidFill>
                <a:srgbClr val="0000CC"/>
              </a:solidFill>
            </a:endParaRPr>
          </a:p>
        </p:txBody>
      </p:sp>
      <p:sp>
        <p:nvSpPr>
          <p:cNvPr id="6" name="Rectangle 17">
            <a:extLst>
              <a:ext uri="{FF2B5EF4-FFF2-40B4-BE49-F238E27FC236}">
                <a16:creationId xmlns="" xmlns:a16="http://schemas.microsoft.com/office/drawing/2014/main" id="{4F14EED8-48B8-4A75-93C1-8FF4D94F0D31}"/>
              </a:ext>
            </a:extLst>
          </p:cNvPr>
          <p:cNvSpPr>
            <a:spLocks noChangeArrowheads="1"/>
          </p:cNvSpPr>
          <p:nvPr/>
        </p:nvSpPr>
        <p:spPr bwMode="auto">
          <a:xfrm>
            <a:off x="1841848" y="2578904"/>
            <a:ext cx="1015219" cy="34817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b="1">
              <a:solidFill>
                <a:srgbClr val="0000CC"/>
              </a:solidFill>
            </a:endParaRPr>
          </a:p>
        </p:txBody>
      </p:sp>
      <p:sp>
        <p:nvSpPr>
          <p:cNvPr id="7" name="Rectangle 17">
            <a:extLst>
              <a:ext uri="{FF2B5EF4-FFF2-40B4-BE49-F238E27FC236}">
                <a16:creationId xmlns="" xmlns:a16="http://schemas.microsoft.com/office/drawing/2014/main" id="{99921A54-75C9-47B4-AC50-6A684DCEB2C4}"/>
              </a:ext>
            </a:extLst>
          </p:cNvPr>
          <p:cNvSpPr>
            <a:spLocks noChangeArrowheads="1"/>
          </p:cNvSpPr>
          <p:nvPr/>
        </p:nvSpPr>
        <p:spPr bwMode="auto">
          <a:xfrm>
            <a:off x="4909446" y="3708345"/>
            <a:ext cx="1015219" cy="34817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b="1">
              <a:solidFill>
                <a:srgbClr val="0000CC"/>
              </a:solidFill>
            </a:endParaRPr>
          </a:p>
        </p:txBody>
      </p:sp>
      <p:pic>
        <p:nvPicPr>
          <p:cNvPr id="8" name="Picture 11" descr="01">
            <a:extLst>
              <a:ext uri="{FF2B5EF4-FFF2-40B4-BE49-F238E27FC236}">
                <a16:creationId xmlns="" xmlns:a16="http://schemas.microsoft.com/office/drawing/2014/main" id="{D843302D-1E4A-46CB-8C48-53AB58FA73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9283" y="772498"/>
            <a:ext cx="2971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02">
            <a:extLst>
              <a:ext uri="{FF2B5EF4-FFF2-40B4-BE49-F238E27FC236}">
                <a16:creationId xmlns="" xmlns:a16="http://schemas.microsoft.com/office/drawing/2014/main" id="{3A360C86-5168-40D6-AFD7-BC2B2665EC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9283" y="3097491"/>
            <a:ext cx="2971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02266813"/>
      </p:ext>
    </p:extLst>
  </p:cSld>
  <p:clrMapOvr>
    <a:masterClrMapping/>
  </p:clrMapOvr>
  <mc:AlternateContent xmlns:mc="http://schemas.openxmlformats.org/markup-compatibility/2006" xmlns:p14="http://schemas.microsoft.com/office/powerpoint/2010/main">
    <mc:Choice Requires="p14">
      <p:transition spd="slow" p14:dur="2000" advTm="126976">
        <p14:prism/>
      </p:transition>
    </mc:Choice>
    <mc:Fallback xmlns="">
      <p:transition spd="slow" advTm="1269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TẬP TRUNG NGHE GIẢNG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05001"/>
            <a:ext cx="22860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648201" y="4114801"/>
            <a:ext cx="2667000" cy="954107"/>
          </a:xfrm>
          <a:prstGeom prst="rect">
            <a:avLst/>
          </a:prstGeom>
          <a:noFill/>
        </p:spPr>
        <p:txBody>
          <a:bodyPr>
            <a:spAutoFit/>
          </a:bodyPr>
          <a:lstStyle/>
          <a:p>
            <a:pPr algn="ctr" defTabSz="457200">
              <a:defRPr/>
            </a:pPr>
            <a:r>
              <a:rPr lang="en-US" sz="2800" dirty="0" err="1">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Tập</a:t>
            </a:r>
            <a:r>
              <a:rPr lang="en-US" sz="2800" dirty="0">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 </a:t>
            </a:r>
            <a:r>
              <a:rPr lang="en-US" sz="2800" dirty="0" err="1">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trung</a:t>
            </a:r>
            <a:r>
              <a:rPr lang="en-US" sz="2800" dirty="0">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 </a:t>
            </a:r>
            <a:r>
              <a:rPr lang="en-US" sz="2800" dirty="0" err="1">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nghe</a:t>
            </a:r>
            <a:r>
              <a:rPr lang="en-US" sz="2800" dirty="0">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 </a:t>
            </a:r>
            <a:r>
              <a:rPr lang="en-US" sz="2800" dirty="0" err="1">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giảng</a:t>
            </a:r>
            <a:endParaRPr lang="en-US" sz="2800" dirty="0">
              <a:ln w="22225">
                <a:solidFill>
                  <a:srgbClr val="C0504D"/>
                </a:solidFill>
                <a:prstDash val="solid"/>
              </a:ln>
              <a:solidFill>
                <a:prstClr val="black"/>
              </a:solidFill>
              <a:latin typeface="Times New Roman" panose="02020603050405020304" pitchFamily="18" charset="0"/>
              <a:cs typeface="Times New Roman" panose="02020603050405020304" pitchFamily="18" charset="0"/>
            </a:endParaRPr>
          </a:p>
        </p:txBody>
      </p:sp>
      <p:pic>
        <p:nvPicPr>
          <p:cNvPr id="4100" name="Picture 4" descr="Kết quả hình ảnh cho tắt mic khi muốn nói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00" y="205740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813068" y="4114801"/>
            <a:ext cx="2550133" cy="954107"/>
          </a:xfrm>
          <a:prstGeom prst="rect">
            <a:avLst/>
          </a:prstGeom>
          <a:noFill/>
        </p:spPr>
        <p:txBody>
          <a:bodyPr>
            <a:spAutoFit/>
          </a:bodyPr>
          <a:lstStyle/>
          <a:p>
            <a:pPr algn="ctr" defTabSz="457200">
              <a:defRPr/>
            </a:pPr>
            <a:r>
              <a:rPr lang="en-US" sz="2800" dirty="0" err="1">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Tắt</a:t>
            </a:r>
            <a:r>
              <a:rPr lang="en-US" sz="2800" dirty="0">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 mic </a:t>
            </a:r>
            <a:r>
              <a:rPr lang="en-US" sz="2800" dirty="0" err="1">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khi</a:t>
            </a:r>
            <a:r>
              <a:rPr lang="en-US" sz="2800" dirty="0">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 </a:t>
            </a:r>
            <a:r>
              <a:rPr lang="en-US" sz="2800" dirty="0" err="1">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người</a:t>
            </a:r>
            <a:r>
              <a:rPr lang="en-US" sz="2800" dirty="0">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 </a:t>
            </a:r>
            <a:r>
              <a:rPr lang="en-US" sz="2800" dirty="0" err="1">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khác</a:t>
            </a:r>
            <a:r>
              <a:rPr lang="en-US" sz="2800" dirty="0">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 </a:t>
            </a:r>
            <a:r>
              <a:rPr lang="en-US" sz="2800" dirty="0" err="1">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nói</a:t>
            </a:r>
            <a:r>
              <a:rPr lang="en-US" sz="2800" dirty="0">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 </a:t>
            </a:r>
          </a:p>
        </p:txBody>
      </p:sp>
      <p:pic>
        <p:nvPicPr>
          <p:cNvPr id="4102" name="Picture 2" descr="tu the ng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981200"/>
            <a:ext cx="24209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505415" y="4151294"/>
            <a:ext cx="2837985" cy="954107"/>
          </a:xfrm>
          <a:prstGeom prst="rect">
            <a:avLst/>
          </a:prstGeom>
          <a:noFill/>
        </p:spPr>
        <p:txBody>
          <a:bodyPr wrap="square">
            <a:spAutoFit/>
          </a:bodyPr>
          <a:lstStyle/>
          <a:p>
            <a:pPr algn="ctr" defTabSz="457200">
              <a:defRPr/>
            </a:pPr>
            <a:r>
              <a:rPr lang="en-US" sz="2800" dirty="0">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 </a:t>
            </a:r>
            <a:r>
              <a:rPr lang="vi-VN" sz="2800" dirty="0">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Ngồi </a:t>
            </a:r>
            <a:r>
              <a:rPr lang="en-US" sz="2800" dirty="0" err="1">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viết</a:t>
            </a:r>
            <a:r>
              <a:rPr lang="vi-VN" sz="2800" dirty="0">
                <a:ln w="22225">
                  <a:solidFill>
                    <a:srgbClr val="C0504D"/>
                  </a:solidFill>
                  <a:prstDash val="solid"/>
                </a:ln>
                <a:solidFill>
                  <a:prstClr val="black"/>
                </a:solidFill>
                <a:latin typeface="Times New Roman" panose="02020603050405020304" pitchFamily="18" charset="0"/>
                <a:cs typeface="Times New Roman" panose="02020603050405020304" pitchFamily="18" charset="0"/>
              </a:rPr>
              <a:t> đúng tư thế</a:t>
            </a:r>
            <a:endParaRPr lang="en-US" sz="2800" dirty="0">
              <a:ln w="22225">
                <a:solidFill>
                  <a:srgbClr val="C0504D"/>
                </a:solidFill>
                <a:prstDash val="solid"/>
              </a:ln>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590800" y="2836985"/>
            <a:ext cx="7326923" cy="1805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2"/>
          <p:cNvSpPr txBox="1">
            <a:spLocks noChangeArrowheads="1"/>
          </p:cNvSpPr>
          <p:nvPr/>
        </p:nvSpPr>
        <p:spPr>
          <a:xfrm>
            <a:off x="4898810" y="1816778"/>
            <a:ext cx="3559499" cy="9490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3600" b="1" dirty="0" err="1">
                <a:solidFill>
                  <a:srgbClr val="FF0000"/>
                </a:solidFill>
                <a:latin typeface="Times New Roman" panose="02020603050405020304" pitchFamily="18" charset="0"/>
                <a:cs typeface="Times New Roman" panose="02020603050405020304" pitchFamily="18" charset="0"/>
              </a:rPr>
              <a:t>Về</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nhà</a:t>
            </a:r>
            <a:r>
              <a:rPr lang="en-US" altLang="en-US" sz="3600" b="1" dirty="0">
                <a:solidFill>
                  <a:srgbClr val="FF0000"/>
                </a:solidFill>
                <a:latin typeface="Times New Roman" panose="02020603050405020304" pitchFamily="18" charset="0"/>
                <a:cs typeface="Times New Roman" panose="02020603050405020304" pitchFamily="18" charset="0"/>
              </a:rPr>
              <a:t>:</a:t>
            </a:r>
            <a:endParaRPr lang="vi-VN" altLang="en-US" sz="3600" dirty="0">
              <a:solidFill>
                <a:srgbClr val="FF0000"/>
              </a:solidFill>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1579864" y="2871899"/>
            <a:ext cx="968286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Ghi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nhớ</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quy</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tắc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ghi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dấu</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thanh</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0000CC"/>
                </a:solidFill>
                <a:latin typeface="Times New Roman" panose="02020603050405020304" pitchFamily="18" charset="0"/>
              </a:rPr>
              <a:t>ở </a:t>
            </a:r>
            <a:r>
              <a:rPr lang="en-US" sz="3600" b="1" dirty="0" err="1">
                <a:solidFill>
                  <a:srgbClr val="0000CC"/>
                </a:solidFill>
                <a:latin typeface="Times New Roman" panose="02020603050405020304" pitchFamily="18" charset="0"/>
              </a:rPr>
              <a:t>nguyên</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âm</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đôi</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ia</a:t>
            </a:r>
            <a:r>
              <a:rPr lang="en-US" sz="3600" b="1" dirty="0">
                <a:solidFill>
                  <a:srgbClr val="0000CC"/>
                </a:solidFill>
                <a:latin typeface="Times New Roman" panose="02020603050405020304" pitchFamily="18" charset="0"/>
              </a:rPr>
              <a:t> / </a:t>
            </a:r>
            <a:r>
              <a:rPr lang="en-US" sz="3600" b="1" dirty="0" err="1">
                <a:solidFill>
                  <a:srgbClr val="0000CC"/>
                </a:solidFill>
                <a:latin typeface="Times New Roman" panose="02020603050405020304" pitchFamily="18" charset="0"/>
              </a:rPr>
              <a:t>iê</a:t>
            </a:r>
            <a:r>
              <a:rPr lang="en-US" sz="3600" b="1" dirty="0">
                <a:solidFill>
                  <a:srgbClr val="0000CC"/>
                </a:solidFill>
                <a:latin typeface="Times New Roman" panose="02020603050405020304" pitchFamily="18" charset="0"/>
              </a:rPr>
              <a:t>, </a:t>
            </a:r>
            <a:r>
              <a:rPr lang="en-US" sz="3600" b="1" dirty="0" err="1">
                <a:solidFill>
                  <a:srgbClr val="0000CC"/>
                </a:solidFill>
                <a:latin typeface="Times New Roman" panose="02020603050405020304" pitchFamily="18" charset="0"/>
              </a:rPr>
              <a:t>yê</a:t>
            </a:r>
            <a:endParaRPr lang="en-US" sz="3600" b="1" dirty="0">
              <a:solidFill>
                <a:srgbClr val="0000CC"/>
              </a:solidFill>
              <a:latin typeface="Times New Roman" panose="02020603050405020304" pitchFamily="18" charset="0"/>
            </a:endParaRPr>
          </a:p>
          <a:p>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Chuẩn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bị</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bài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sau</a:t>
            </a:r>
            <a:r>
              <a:rPr lang="en-US" altLang="en-US" sz="3600" b="1">
                <a:solidFill>
                  <a:srgbClr val="0000CC"/>
                </a:solidFill>
                <a:latin typeface="Times New Roman" panose="02020603050405020304" pitchFamily="18" charset="0"/>
                <a:cs typeface="Times New Roman" panose="02020603050405020304" pitchFamily="18" charset="0"/>
              </a:rPr>
              <a:t>: </a:t>
            </a:r>
            <a:r>
              <a:rPr lang="en-US" altLang="en-US" sz="3600" b="1" smtClean="0">
                <a:solidFill>
                  <a:srgbClr val="0000CC"/>
                </a:solidFill>
                <a:latin typeface="Times New Roman" panose="02020603050405020304" pitchFamily="18" charset="0"/>
                <a:cs typeface="Times New Roman" panose="02020603050405020304" pitchFamily="18" charset="0"/>
              </a:rPr>
              <a:t>Nhớ viết: Tiếng </a:t>
            </a:r>
            <a:r>
              <a:rPr lang="en-US" altLang="en-US" sz="3600" b="1" dirty="0" err="1">
                <a:solidFill>
                  <a:srgbClr val="0000CC"/>
                </a:solidFill>
                <a:latin typeface="Times New Roman" panose="02020603050405020304" pitchFamily="18" charset="0"/>
                <a:cs typeface="Times New Roman" panose="02020603050405020304" pitchFamily="18" charset="0"/>
              </a:rPr>
              <a:t>đàn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ba</a:t>
            </a:r>
            <a:r>
              <a:rPr lang="en-US" altLang="en-US" sz="3600" b="1" dirty="0">
                <a:solidFill>
                  <a:srgbClr val="0000CC"/>
                </a:solidFill>
                <a:latin typeface="Times New Roman" panose="02020603050405020304" pitchFamily="18" charset="0"/>
                <a:cs typeface="Times New Roman" panose="02020603050405020304" pitchFamily="18" charset="0"/>
              </a:rPr>
              <a:t>-la-</a:t>
            </a:r>
            <a:r>
              <a:rPr lang="en-US" altLang="en-US" sz="3600" b="1" dirty="0" err="1">
                <a:solidFill>
                  <a:srgbClr val="0000CC"/>
                </a:solidFill>
                <a:latin typeface="Times New Roman" panose="02020603050405020304" pitchFamily="18" charset="0"/>
                <a:cs typeface="Times New Roman" panose="02020603050405020304" pitchFamily="18" charset="0"/>
              </a:rPr>
              <a:t>lai</a:t>
            </a:r>
            <a:r>
              <a:rPr lang="en-US" altLang="en-US" sz="3600" b="1" dirty="0">
                <a:solidFill>
                  <a:srgbClr val="0000CC"/>
                </a:solidFill>
                <a:latin typeface="Times New Roman" panose="02020603050405020304" pitchFamily="18" charset="0"/>
                <a:cs typeface="Times New Roman" panose="02020603050405020304" pitchFamily="18" charset="0"/>
              </a:rPr>
              <a:t>-ca </a:t>
            </a:r>
            <a:r>
              <a:rPr lang="en-US" altLang="en-US" sz="3600" b="1" dirty="0" err="1">
                <a:solidFill>
                  <a:srgbClr val="0000CC"/>
                </a:solidFill>
                <a:latin typeface="Times New Roman" panose="02020603050405020304" pitchFamily="18" charset="0"/>
                <a:cs typeface="Times New Roman" panose="02020603050405020304" pitchFamily="18" charset="0"/>
              </a:rPr>
              <a:t>trên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err="1">
                <a:solidFill>
                  <a:srgbClr val="0000CC"/>
                </a:solidFill>
                <a:latin typeface="Times New Roman" panose="02020603050405020304" pitchFamily="18" charset="0"/>
                <a:cs typeface="Times New Roman" panose="02020603050405020304" pitchFamily="18" charset="0"/>
              </a:rPr>
              <a:t>sông</a:t>
            </a:r>
            <a:r>
              <a:rPr lang="en-US" altLang="en-US" sz="3600" b="1">
                <a:solidFill>
                  <a:srgbClr val="0000CC"/>
                </a:solidFill>
                <a:latin typeface="Times New Roman" panose="02020603050405020304" pitchFamily="18" charset="0"/>
                <a:cs typeface="Times New Roman" panose="02020603050405020304" pitchFamily="18" charset="0"/>
              </a:rPr>
              <a:t> </a:t>
            </a:r>
            <a:r>
              <a:rPr lang="en-US" altLang="en-US" sz="3600" b="1" smtClean="0">
                <a:solidFill>
                  <a:srgbClr val="0000CC"/>
                </a:solidFill>
                <a:latin typeface="Times New Roman" panose="02020603050405020304" pitchFamily="18" charset="0"/>
                <a:cs typeface="Times New Roman" panose="02020603050405020304" pitchFamily="18" charset="0"/>
              </a:rPr>
              <a:t>Đà: Học thuộc cả bài để viết chính tả trí nhớ, tìm các ví dụ những trường hợp dễ lẫn âm đầu l-n</a:t>
            </a:r>
            <a:endParaRPr lang="en-US" altLang="en-US" sz="36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A69920-CA11-4CAF-AF51-80B43A48535F}"/>
              </a:ext>
            </a:extLst>
          </p:cNvPr>
          <p:cNvSpPr txBox="1">
            <a:spLocks/>
          </p:cNvSpPr>
          <p:nvPr/>
        </p:nvSpPr>
        <p:spPr>
          <a:xfrm>
            <a:off x="2733392" y="493355"/>
            <a:ext cx="6858000"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YÊU CẦU CẦN ĐẠT</a:t>
            </a:r>
          </a:p>
        </p:txBody>
      </p:sp>
      <p:sp>
        <p:nvSpPr>
          <p:cNvPr id="4" name="TextBox 3">
            <a:extLst>
              <a:ext uri="{FF2B5EF4-FFF2-40B4-BE49-F238E27FC236}">
                <a16:creationId xmlns="" xmlns:a16="http://schemas.microsoft.com/office/drawing/2014/main" id="{D643DD03-707A-4100-A91E-F38B2A0F0709}"/>
              </a:ext>
            </a:extLst>
          </p:cNvPr>
          <p:cNvSpPr txBox="1"/>
          <p:nvPr/>
        </p:nvSpPr>
        <p:spPr>
          <a:xfrm>
            <a:off x="1141141" y="1799044"/>
            <a:ext cx="10247971" cy="1136337"/>
          </a:xfrm>
          <a:prstGeom prst="rect">
            <a:avLst/>
          </a:prstGeom>
          <a:noFill/>
        </p:spPr>
        <p:txBody>
          <a:bodyPr wrap="square">
            <a:spAutoFit/>
          </a:bodyPr>
          <a:lstStyle/>
          <a:p>
            <a:pPr marL="0" marR="0">
              <a:lnSpc>
                <a:spcPct val="106000"/>
              </a:lnSpc>
              <a:spcBef>
                <a:spcPts val="0"/>
              </a:spcBef>
              <a:spcAft>
                <a:spcPts val="0"/>
              </a:spcAft>
            </a:pPr>
            <a:r>
              <a:rPr lang="en-US" sz="3200" b="1" smtClean="0">
                <a:effectLst/>
                <a:latin typeface="Times New Roman" panose="02020603050405020304" pitchFamily="18" charset="0"/>
                <a:ea typeface="Calibri" panose="020F0502020204030204" pitchFamily="34" charset="0"/>
                <a:cs typeface="Times New Roman" panose="02020603050405020304" pitchFamily="18" charset="0"/>
              </a:rPr>
              <a:t>Nghe viết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Dòng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kinh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quê</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3200" b="1">
                <a:latin typeface="Times New Roman" panose="02020603050405020304" pitchFamily="18" charset="0"/>
                <a:ea typeface="Calibri" panose="020F0502020204030204" pitchFamily="34" charset="0"/>
                <a:cs typeface="Times New Roman" panose="02020603050405020304" pitchFamily="18" charset="0"/>
              </a:rPr>
              <a:t>, </a:t>
            </a:r>
            <a:endParaRPr lang="en-US" sz="3200" b="1" smtClean="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en-US" sz="3200" b="1" smtClean="0">
                <a:latin typeface="Times New Roman" panose="02020603050405020304" pitchFamily="18" charset="0"/>
                <a:ea typeface="Calibri" panose="020F0502020204030204" pitchFamily="34" charset="0"/>
                <a:cs typeface="Times New Roman" panose="02020603050405020304" pitchFamily="18" charset="0"/>
              </a:rPr>
              <a:t>                                                K</a:t>
            </a:r>
            <a:r>
              <a:rPr lang="en-US" sz="3200" b="1" smtClean="0">
                <a:latin typeface="Times New Roman" panose="02020603050405020304" pitchFamily="18" charset="0"/>
                <a:ea typeface="Calibri" panose="020F0502020204030204" pitchFamily="34" charset="0"/>
                <a:cs typeface="Times New Roman" panose="02020603050405020304" pitchFamily="18" charset="0"/>
              </a:rPr>
              <a:t>ì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diệu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rừng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xanh</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 xmlns:a16="http://schemas.microsoft.com/office/drawing/2014/main" id="{61068C52-FDB0-47E7-AF3A-814B68ED1661}"/>
              </a:ext>
            </a:extLst>
          </p:cNvPr>
          <p:cNvSpPr/>
          <p:nvPr/>
        </p:nvSpPr>
        <p:spPr>
          <a:xfrm>
            <a:off x="1141141" y="2984389"/>
            <a:ext cx="10090739" cy="1077218"/>
          </a:xfrm>
          <a:prstGeom prst="rect">
            <a:avLst/>
          </a:prstGeom>
        </p:spPr>
        <p:txBody>
          <a:bodyPr wrap="square">
            <a:spAutoFit/>
          </a:bodyPr>
          <a:lstStyle/>
          <a:p>
            <a:pPr eaLnBrk="0" fontAlgn="base" hangingPunct="0">
              <a:spcBef>
                <a:spcPct val="0"/>
              </a:spcBef>
              <a:spcAft>
                <a:spcPct val="0"/>
              </a:spcAft>
            </a:pPr>
            <a:r>
              <a:rPr lang="en-US" sz="3200" b="1" dirty="0" err="1">
                <a:solidFill>
                  <a:srgbClr val="FF0000"/>
                </a:solidFill>
                <a:latin typeface="Times New Roman" panose="02020603050405020304" pitchFamily="18" charset="0"/>
              </a:rPr>
              <a:t>Làm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đúng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bài</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tập</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chính</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tả</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luyện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đánh</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dấu</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thanh</a:t>
            </a:r>
            <a:r>
              <a:rPr lang="en-US" sz="3200" b="1" dirty="0">
                <a:solidFill>
                  <a:srgbClr val="FF0000"/>
                </a:solidFill>
                <a:latin typeface="Times New Roman" panose="02020603050405020304" pitchFamily="18" charset="0"/>
              </a:rPr>
              <a:t> ở </a:t>
            </a:r>
            <a:r>
              <a:rPr lang="en-US" sz="3200" b="1" dirty="0" err="1">
                <a:solidFill>
                  <a:srgbClr val="FF0000"/>
                </a:solidFill>
                <a:latin typeface="Times New Roman" panose="02020603050405020304" pitchFamily="18" charset="0"/>
              </a:rPr>
              <a:t>nguyên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âm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đôi</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ia</a:t>
            </a:r>
            <a:r>
              <a:rPr lang="en-US" sz="3200" b="1" dirty="0">
                <a:solidFill>
                  <a:srgbClr val="FF0000"/>
                </a:solidFill>
                <a:latin typeface="Times New Roman" panose="02020603050405020304" pitchFamily="18" charset="0"/>
              </a:rPr>
              <a:t> / </a:t>
            </a:r>
            <a:r>
              <a:rPr lang="en-US" sz="3200" b="1" dirty="0" err="1">
                <a:solidFill>
                  <a:srgbClr val="FF0000"/>
                </a:solidFill>
                <a:latin typeface="Times New Roman" panose="02020603050405020304" pitchFamily="18" charset="0"/>
              </a:rPr>
              <a:t>iê</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yê</a:t>
            </a:r>
            <a:r>
              <a:rPr lang="en-US" sz="3200" b="1" dirty="0">
                <a:solidFill>
                  <a:srgbClr val="FF0000"/>
                </a:solidFill>
                <a:latin typeface="Times New Roman" panose="02020603050405020304" pitchFamily="18" charset="0"/>
              </a:rPr>
              <a:t>.</a:t>
            </a:r>
          </a:p>
        </p:txBody>
      </p:sp>
      <p:sp>
        <p:nvSpPr>
          <p:cNvPr id="8" name="Freeform 31">
            <a:extLst>
              <a:ext uri="{FF2B5EF4-FFF2-40B4-BE49-F238E27FC236}">
                <a16:creationId xmlns="" xmlns:a16="http://schemas.microsoft.com/office/drawing/2014/main" id="{CBE14A07-7387-4837-91D2-C06E5F36E53A}"/>
              </a:ext>
            </a:extLst>
          </p:cNvPr>
          <p:cNvSpPr/>
          <p:nvPr/>
        </p:nvSpPr>
        <p:spPr>
          <a:xfrm>
            <a:off x="438849" y="1866753"/>
            <a:ext cx="728077" cy="444611"/>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BBB59"/>
          </a:solidFill>
          <a:ln w="3175" cap="flat" cmpd="sng" algn="ctr">
            <a:noFill/>
            <a:prstDash val="solid"/>
          </a:ln>
          <a:effectLst/>
        </p:spPr>
        <p:txBody>
          <a:bodyPr anchor="ctr"/>
          <a:lstStyle/>
          <a:p>
            <a:pPr algn="ctr">
              <a:defRPr/>
            </a:pPr>
            <a:endParaRPr lang="en-US" kern="0">
              <a:solidFill>
                <a:prstClr val="white"/>
              </a:solidFill>
              <a:latin typeface="Calibri"/>
            </a:endParaRPr>
          </a:p>
        </p:txBody>
      </p:sp>
      <p:sp>
        <p:nvSpPr>
          <p:cNvPr id="9" name="Freeform 39">
            <a:extLst>
              <a:ext uri="{FF2B5EF4-FFF2-40B4-BE49-F238E27FC236}">
                <a16:creationId xmlns="" xmlns:a16="http://schemas.microsoft.com/office/drawing/2014/main" id="{A1E11AE0-5DE1-4BED-88F9-D196C3AA83E8}"/>
              </a:ext>
            </a:extLst>
          </p:cNvPr>
          <p:cNvSpPr/>
          <p:nvPr/>
        </p:nvSpPr>
        <p:spPr>
          <a:xfrm>
            <a:off x="356593" y="3204617"/>
            <a:ext cx="728078" cy="444611"/>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cap="flat" cmpd="sng" algn="ctr">
            <a:solidFill>
              <a:srgbClr val="FF0000"/>
            </a:solidFill>
            <a:prstDash val="solid"/>
          </a:ln>
          <a:effectLst/>
        </p:spPr>
        <p:txBody>
          <a:bodyPr anchor="ctr"/>
          <a:lstStyle/>
          <a:p>
            <a:pPr algn="ctr">
              <a:defRPr/>
            </a:pPr>
            <a:endParaRPr lang="en-US" kern="0">
              <a:solidFill>
                <a:prstClr val="white"/>
              </a:solidFill>
              <a:latin typeface="Calibri"/>
            </a:endParaRPr>
          </a:p>
        </p:txBody>
      </p:sp>
    </p:spTree>
    <p:extLst>
      <p:ext uri="{BB962C8B-B14F-4D97-AF65-F5344CB8AC3E}">
        <p14:creationId xmlns:p14="http://schemas.microsoft.com/office/powerpoint/2010/main" val="1258229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3"/>
          <p:cNvSpPr txBox="1">
            <a:spLocks noChangeArrowheads="1"/>
          </p:cNvSpPr>
          <p:nvPr/>
        </p:nvSpPr>
        <p:spPr bwMode="auto">
          <a:xfrm>
            <a:off x="157481" y="1062644"/>
            <a:ext cx="12192000" cy="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spcBef>
                <a:spcPct val="50000"/>
              </a:spcBef>
            </a:pPr>
            <a:r>
              <a:rPr lang="en-GB" altLang="en-US" sz="2400" b="1">
                <a:solidFill>
                  <a:srgbClr val="0B19C8"/>
                </a:solidFill>
                <a:latin typeface="Arial" pitchFamily="34" charset="0"/>
                <a:cs typeface="Arial" pitchFamily="34" charset="0"/>
              </a:rPr>
              <a:t>Chính tả</a:t>
            </a:r>
            <a:r>
              <a:rPr lang="vi-VN" altLang="en-US" sz="2400" b="1">
                <a:solidFill>
                  <a:srgbClr val="0B19C8"/>
                </a:solidFill>
                <a:latin typeface="Arial" pitchFamily="34" charset="0"/>
                <a:cs typeface="Arial" pitchFamily="34" charset="0"/>
              </a:rPr>
              <a:t> </a:t>
            </a:r>
            <a:r>
              <a:rPr lang="en-GB" altLang="en-US" sz="2400" b="1">
                <a:solidFill>
                  <a:srgbClr val="0B19C8"/>
                </a:solidFill>
                <a:latin typeface="Arial" pitchFamily="34" charset="0"/>
                <a:cs typeface="Arial" pitchFamily="34" charset="0"/>
              </a:rPr>
              <a:t>(nghe </a:t>
            </a:r>
            <a:r>
              <a:rPr lang="vi-VN" altLang="en-US" sz="2400" b="1">
                <a:solidFill>
                  <a:srgbClr val="0B19C8"/>
                </a:solidFill>
                <a:latin typeface="Arial" pitchFamily="34" charset="0"/>
                <a:cs typeface="Arial" pitchFamily="34" charset="0"/>
              </a:rPr>
              <a:t>-</a:t>
            </a:r>
            <a:r>
              <a:rPr lang="en-GB" altLang="en-US" sz="2400" b="1">
                <a:solidFill>
                  <a:srgbClr val="0B19C8"/>
                </a:solidFill>
                <a:latin typeface="Arial" pitchFamily="34" charset="0"/>
                <a:cs typeface="Arial" pitchFamily="34" charset="0"/>
              </a:rPr>
              <a:t> viết)</a:t>
            </a:r>
          </a:p>
        </p:txBody>
      </p:sp>
      <p:sp>
        <p:nvSpPr>
          <p:cNvPr id="6147" name="Text Box 8"/>
          <p:cNvSpPr txBox="1">
            <a:spLocks noChangeArrowheads="1"/>
          </p:cNvSpPr>
          <p:nvPr/>
        </p:nvSpPr>
        <p:spPr bwMode="auto">
          <a:xfrm>
            <a:off x="157481" y="1462693"/>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spcBef>
                <a:spcPct val="50000"/>
              </a:spcBef>
            </a:pPr>
            <a:r>
              <a:rPr lang="en-US" altLang="en-US" sz="2800" b="1">
                <a:solidFill>
                  <a:srgbClr val="FF0000"/>
                </a:solidFill>
                <a:latin typeface="Arial" pitchFamily="34" charset="0"/>
                <a:cs typeface="Arial" pitchFamily="34" charset="0"/>
              </a:rPr>
              <a:t>Dòng kinh quê hương.</a:t>
            </a:r>
          </a:p>
        </p:txBody>
      </p:sp>
      <p:sp>
        <p:nvSpPr>
          <p:cNvPr id="6148" name="Text Box 9"/>
          <p:cNvSpPr txBox="1">
            <a:spLocks noChangeArrowheads="1"/>
          </p:cNvSpPr>
          <p:nvPr/>
        </p:nvSpPr>
        <p:spPr bwMode="auto">
          <a:xfrm>
            <a:off x="189232" y="2075468"/>
            <a:ext cx="11582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eaLnBrk="1" hangingPunct="1">
              <a:spcBef>
                <a:spcPct val="50000"/>
              </a:spcBef>
            </a:pPr>
            <a:r>
              <a:rPr lang="en-US" altLang="en-US" sz="2400" b="1">
                <a:solidFill>
                  <a:srgbClr val="0B19C8"/>
                </a:solidFill>
                <a:latin typeface="Arial" pitchFamily="34" charset="0"/>
                <a:cs typeface="Arial" pitchFamily="34" charset="0"/>
              </a:rPr>
              <a:t>       Cũng như mọi màu xanh trên khắp đất nước, màu xanh của dòng kinh quê hương gợi lên những điều quen thuộc ... Vẫn như có một giọng hò đang ngân lên trong không gian có mùi quả chín, một mái xuồng vừa cập bến có tiếng trẻ reo mừng, và sau lưng tôi, tiếng giã bàng vừa ngưng lại thì một giọng đưa em bỗng cất lên... Dễ thương làm sao giọng đưa em lảnh lót của miền Nam vút lên đưa trẻ thơ vào giấc ngủ, đưa con người vào niềm vui.</a:t>
            </a:r>
          </a:p>
        </p:txBody>
      </p:sp>
      <p:sp>
        <p:nvSpPr>
          <p:cNvPr id="6149" name="Text Box 10"/>
          <p:cNvSpPr txBox="1">
            <a:spLocks noChangeArrowheads="1"/>
          </p:cNvSpPr>
          <p:nvPr/>
        </p:nvSpPr>
        <p:spPr bwMode="auto">
          <a:xfrm>
            <a:off x="7707632" y="5049809"/>
            <a:ext cx="447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spcBef>
                <a:spcPct val="20000"/>
              </a:spcBef>
            </a:pPr>
            <a:r>
              <a:rPr lang="en-US" altLang="en-US" sz="2400" b="1" i="1">
                <a:solidFill>
                  <a:srgbClr val="0B19C8"/>
                </a:solidFill>
                <a:latin typeface="Arial" pitchFamily="34" charset="0"/>
                <a:cs typeface="Arial" pitchFamily="34" charset="0"/>
              </a:rPr>
              <a:t>Theo </a:t>
            </a:r>
            <a:r>
              <a:rPr lang="en-US" altLang="en-US" sz="2400" b="1">
                <a:solidFill>
                  <a:srgbClr val="0B19C8"/>
                </a:solidFill>
                <a:latin typeface="Arial" pitchFamily="34" charset="0"/>
                <a:cs typeface="Arial" pitchFamily="34" charset="0"/>
              </a:rPr>
              <a:t>Nguyễn Thi	</a:t>
            </a:r>
          </a:p>
        </p:txBody>
      </p:sp>
      <p:sp>
        <p:nvSpPr>
          <p:cNvPr id="31755" name="Text Box 11"/>
          <p:cNvSpPr txBox="1">
            <a:spLocks noChangeArrowheads="1"/>
          </p:cNvSpPr>
          <p:nvPr/>
        </p:nvSpPr>
        <p:spPr bwMode="auto">
          <a:xfrm>
            <a:off x="189232" y="5549871"/>
            <a:ext cx="1198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b="1">
                <a:solidFill>
                  <a:srgbClr val="FF0000"/>
                </a:solidFill>
                <a:latin typeface="Arial" pitchFamily="34" charset="0"/>
                <a:cs typeface="Arial" pitchFamily="34" charset="0"/>
              </a:rPr>
              <a:t>* Những hình ảnh nào cho thấy dòng kinh rất quen thuộc với tác giả?</a:t>
            </a:r>
          </a:p>
        </p:txBody>
      </p:sp>
      <p:pic>
        <p:nvPicPr>
          <p:cNvPr id="6151" name="Picture 7" descr="sun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50832" y="-12729"/>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descr="sun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4199" y="-12729"/>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10"/>
          <p:cNvSpPr txBox="1">
            <a:spLocks noChangeArrowheads="1"/>
          </p:cNvSpPr>
          <p:nvPr/>
        </p:nvSpPr>
        <p:spPr bwMode="auto">
          <a:xfrm>
            <a:off x="51648" y="678469"/>
            <a:ext cx="12192000"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spcBef>
                <a:spcPct val="50000"/>
              </a:spcBef>
            </a:pPr>
            <a:r>
              <a:rPr lang="en-US" altLang="en-US" sz="2400" smtClean="0">
                <a:solidFill>
                  <a:srgbClr val="0000CC"/>
                </a:solidFill>
                <a:latin typeface="Arial" pitchFamily="34" charset="0"/>
                <a:cs typeface="Arial" pitchFamily="34" charset="0"/>
              </a:rPr>
              <a:t>Thứ sáu </a:t>
            </a:r>
            <a:r>
              <a:rPr lang="en-US" altLang="en-US" sz="2400">
                <a:solidFill>
                  <a:srgbClr val="0000CC"/>
                </a:solidFill>
                <a:latin typeface="Arial" pitchFamily="34" charset="0"/>
                <a:cs typeface="Arial" pitchFamily="34" charset="0"/>
              </a:rPr>
              <a:t>ngày </a:t>
            </a:r>
            <a:r>
              <a:rPr lang="en-US" altLang="en-US" sz="2400" smtClean="0">
                <a:solidFill>
                  <a:srgbClr val="0000CC"/>
                </a:solidFill>
                <a:latin typeface="Arial" pitchFamily="34" charset="0"/>
                <a:cs typeface="Arial" pitchFamily="34" charset="0"/>
              </a:rPr>
              <a:t>15 </a:t>
            </a:r>
            <a:r>
              <a:rPr lang="en-US" altLang="en-US" sz="2400">
                <a:solidFill>
                  <a:srgbClr val="0000CC"/>
                </a:solidFill>
                <a:latin typeface="Arial" pitchFamily="34" charset="0"/>
                <a:cs typeface="Arial" pitchFamily="34" charset="0"/>
              </a:rPr>
              <a:t>tháng </a:t>
            </a:r>
            <a:r>
              <a:rPr lang="vi-VN" altLang="en-US" sz="2400">
                <a:solidFill>
                  <a:srgbClr val="0000CC"/>
                </a:solidFill>
                <a:latin typeface="Arial" pitchFamily="34" charset="0"/>
                <a:cs typeface="Arial" pitchFamily="34" charset="0"/>
              </a:rPr>
              <a:t>10</a:t>
            </a:r>
            <a:r>
              <a:rPr lang="en-US" altLang="en-US" sz="2400">
                <a:solidFill>
                  <a:srgbClr val="0000CC"/>
                </a:solidFill>
                <a:latin typeface="Arial" pitchFamily="34" charset="0"/>
                <a:cs typeface="Arial" pitchFamily="34" charset="0"/>
              </a:rPr>
              <a:t> năm 2021</a:t>
            </a:r>
          </a:p>
        </p:txBody>
      </p:sp>
      <p:sp>
        <p:nvSpPr>
          <p:cNvPr id="10" name="Text Box 11"/>
          <p:cNvSpPr txBox="1">
            <a:spLocks noChangeArrowheads="1"/>
          </p:cNvSpPr>
          <p:nvPr/>
        </p:nvSpPr>
        <p:spPr bwMode="auto">
          <a:xfrm>
            <a:off x="189232" y="6073091"/>
            <a:ext cx="1198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b="1">
                <a:solidFill>
                  <a:srgbClr val="FF0000"/>
                </a:solidFill>
                <a:latin typeface="Arial" pitchFamily="34" charset="0"/>
                <a:cs typeface="Arial" pitchFamily="34" charset="0"/>
              </a:rPr>
              <a:t>* </a:t>
            </a:r>
            <a:r>
              <a:rPr lang="en-US" altLang="en-US" sz="2400" b="1" smtClean="0">
                <a:solidFill>
                  <a:srgbClr val="7030A0"/>
                </a:solidFill>
                <a:latin typeface="Arial" pitchFamily="34" charset="0"/>
                <a:cs typeface="Arial" pitchFamily="34" charset="0"/>
              </a:rPr>
              <a:t>giọng hò, mái xuồng cập bến, tiếng trẻ reo, tiếng giã bàng, giọng ru em</a:t>
            </a:r>
            <a:endParaRPr lang="en-US" altLang="en-US" sz="2400" b="1">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215722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1755"/>
                                        </p:tgtEl>
                                        <p:attrNameLst>
                                          <p:attrName>style.visibility</p:attrName>
                                        </p:attrNameLst>
                                      </p:cBhvr>
                                      <p:to>
                                        <p:strVal val="visible"/>
                                      </p:to>
                                    </p:set>
                                    <p:anim calcmode="discrete" valueType="clr">
                                      <p:cBhvr override="childStyle">
                                        <p:cTn id="7" dur="80"/>
                                        <p:tgtEl>
                                          <p:spTgt spid="317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55"/>
                                        </p:tgtEl>
                                        <p:attrNameLst>
                                          <p:attrName>fillcolor</p:attrName>
                                        </p:attrNameLst>
                                      </p:cBhvr>
                                      <p:tavLst>
                                        <p:tav tm="0">
                                          <p:val>
                                            <p:clrVal>
                                              <a:schemeClr val="accent2"/>
                                            </p:clrVal>
                                          </p:val>
                                        </p:tav>
                                        <p:tav tm="50000">
                                          <p:val>
                                            <p:clrVal>
                                              <a:schemeClr val="hlink"/>
                                            </p:clrVal>
                                          </p:val>
                                        </p:tav>
                                      </p:tavLst>
                                    </p:anim>
                                    <p:set>
                                      <p:cBhvr>
                                        <p:cTn id="9" dur="80"/>
                                        <p:tgtEl>
                                          <p:spTgt spid="3175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51553" descr="trendongkinhx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110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8" name="WordArt 10"/>
          <p:cNvSpPr>
            <a:spLocks noChangeArrowheads="1" noChangeShapeType="1" noTextEdit="1"/>
          </p:cNvSpPr>
          <p:nvPr/>
        </p:nvSpPr>
        <p:spPr bwMode="auto">
          <a:xfrm>
            <a:off x="2473960" y="1708786"/>
            <a:ext cx="4267200" cy="523875"/>
          </a:xfrm>
          <a:prstGeom prst="rect">
            <a:avLst/>
          </a:prstGeom>
        </p:spPr>
        <p:txBody>
          <a:bodyPr wrap="none" fromWordArt="1">
            <a:prstTxWarp prst="textPlain">
              <a:avLst>
                <a:gd name="adj" fmla="val 50000"/>
              </a:avLst>
            </a:prstTxWarp>
          </a:bodyPr>
          <a:lstStyle/>
          <a:p>
            <a:pPr marL="571500" indent="-571500" algn="ctr" eaLnBrk="1" hangingPunct="1">
              <a:buFont typeface="Wingdings" pitchFamily="2" charset="2"/>
              <a:buChar char="v"/>
              <a:defRPr/>
            </a:pPr>
            <a:r>
              <a:rPr lang="vi-VN" sz="3600" b="1" kern="10" dirty="0">
                <a:ln w="9525">
                  <a:solidFill>
                    <a:srgbClr val="FF0000"/>
                  </a:solidFill>
                  <a:round/>
                  <a:headEnd/>
                  <a:tailEnd/>
                </a:ln>
                <a:solidFill>
                  <a:srgbClr val="FF0000"/>
                </a:solidFill>
                <a:effectLst>
                  <a:outerShdw dist="45791" dir="2021404" algn="ctr" rotWithShape="0">
                    <a:srgbClr val="B2B2B2">
                      <a:alpha val="79999"/>
                    </a:srgbClr>
                  </a:outerShdw>
                </a:effectLst>
                <a:cs typeface="Times New Roman"/>
              </a:rPr>
              <a:t>VIẾT ĐÚNG :</a:t>
            </a:r>
          </a:p>
        </p:txBody>
      </p:sp>
      <p:sp>
        <p:nvSpPr>
          <p:cNvPr id="32779" name="Text Box 11"/>
          <p:cNvSpPr txBox="1">
            <a:spLocks noChangeArrowheads="1"/>
          </p:cNvSpPr>
          <p:nvPr/>
        </p:nvSpPr>
        <p:spPr bwMode="auto">
          <a:xfrm>
            <a:off x="3424767" y="2427288"/>
            <a:ext cx="965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3200" b="1">
                <a:solidFill>
                  <a:srgbClr val="FF0000"/>
                </a:solidFill>
                <a:latin typeface="Arial" pitchFamily="34" charset="0"/>
                <a:cs typeface="Arial" pitchFamily="34" charset="0"/>
              </a:rPr>
              <a:t>gi</a:t>
            </a:r>
            <a:r>
              <a:rPr lang="en-US" altLang="en-US" sz="3200" b="1">
                <a:solidFill>
                  <a:schemeClr val="tx1">
                    <a:lumMod val="95000"/>
                    <a:lumOff val="5000"/>
                  </a:schemeClr>
                </a:solidFill>
                <a:latin typeface="Arial" pitchFamily="34" charset="0"/>
                <a:cs typeface="Arial" pitchFamily="34" charset="0"/>
              </a:rPr>
              <a:t>ọng</a:t>
            </a:r>
            <a:r>
              <a:rPr lang="en-US" altLang="en-US" sz="3200" b="1">
                <a:latin typeface="Arial" pitchFamily="34" charset="0"/>
                <a:cs typeface="Arial" pitchFamily="34" charset="0"/>
              </a:rPr>
              <a:t> </a:t>
            </a:r>
            <a:r>
              <a:rPr lang="en-US" altLang="en-US" sz="3200" b="1" smtClean="0">
                <a:latin typeface="Arial" pitchFamily="34" charset="0"/>
                <a:cs typeface="Arial" pitchFamily="34" charset="0"/>
              </a:rPr>
              <a:t>hò</a:t>
            </a:r>
            <a:endParaRPr lang="en-US" altLang="en-US" sz="3200" b="1">
              <a:latin typeface="Arial" pitchFamily="34" charset="0"/>
              <a:cs typeface="Arial" pitchFamily="34" charset="0"/>
            </a:endParaRPr>
          </a:p>
        </p:txBody>
      </p:sp>
      <p:pic>
        <p:nvPicPr>
          <p:cNvPr id="7172" name="Picture 7" descr="sun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99184" y="55563"/>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sun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551" y="55563"/>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3388360" y="2957514"/>
            <a:ext cx="6123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altLang="en-US" sz="3200" b="1">
                <a:solidFill>
                  <a:schemeClr val="tx1">
                    <a:lumMod val="95000"/>
                    <a:lumOff val="5000"/>
                  </a:schemeClr>
                </a:solidFill>
                <a:latin typeface="Arial" pitchFamily="34" charset="0"/>
                <a:cs typeface="Arial" pitchFamily="34" charset="0"/>
              </a:rPr>
              <a:t>mái</a:t>
            </a:r>
            <a:r>
              <a:rPr lang="en-US" altLang="en-US" sz="3200" b="1">
                <a:latin typeface="Arial" pitchFamily="34" charset="0"/>
                <a:cs typeface="Arial" pitchFamily="34" charset="0"/>
              </a:rPr>
              <a:t> </a:t>
            </a:r>
            <a:r>
              <a:rPr lang="vi-VN" altLang="en-US" sz="3200" b="1" smtClean="0">
                <a:solidFill>
                  <a:srgbClr val="FF0000"/>
                </a:solidFill>
                <a:latin typeface="Arial" pitchFamily="34" charset="0"/>
                <a:cs typeface="Arial" pitchFamily="34" charset="0"/>
              </a:rPr>
              <a:t>x</a:t>
            </a:r>
            <a:r>
              <a:rPr lang="vi-VN" altLang="en-US" sz="3200" b="1" smtClean="0">
                <a:solidFill>
                  <a:schemeClr val="tx1">
                    <a:lumMod val="95000"/>
                    <a:lumOff val="5000"/>
                  </a:schemeClr>
                </a:solidFill>
                <a:latin typeface="Arial" pitchFamily="34" charset="0"/>
                <a:cs typeface="Arial" pitchFamily="34" charset="0"/>
              </a:rPr>
              <a:t>uồng</a:t>
            </a:r>
            <a:endParaRPr lang="en-US" sz="3200">
              <a:solidFill>
                <a:schemeClr val="tx1">
                  <a:lumMod val="95000"/>
                  <a:lumOff val="5000"/>
                </a:schemeClr>
              </a:solidFill>
              <a:latin typeface="Arial" pitchFamily="34" charset="0"/>
              <a:cs typeface="Arial" pitchFamily="34" charset="0"/>
            </a:endParaRPr>
          </a:p>
        </p:txBody>
      </p:sp>
      <p:sp>
        <p:nvSpPr>
          <p:cNvPr id="14" name="TextBox 13"/>
          <p:cNvSpPr txBox="1">
            <a:spLocks noChangeArrowheads="1"/>
          </p:cNvSpPr>
          <p:nvPr/>
        </p:nvSpPr>
        <p:spPr bwMode="auto">
          <a:xfrm>
            <a:off x="3388360" y="3543301"/>
            <a:ext cx="61235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altLang="en-US" sz="3600" b="1">
                <a:solidFill>
                  <a:srgbClr val="FF0000"/>
                </a:solidFill>
                <a:latin typeface="Arial" pitchFamily="34" charset="0"/>
                <a:cs typeface="Arial" pitchFamily="34" charset="0"/>
              </a:rPr>
              <a:t>gi</a:t>
            </a:r>
            <a:r>
              <a:rPr lang="en-US" altLang="en-US" sz="3600" b="1">
                <a:latin typeface="Arial" pitchFamily="34" charset="0"/>
                <a:cs typeface="Arial" pitchFamily="34" charset="0"/>
              </a:rPr>
              <a:t>ã </a:t>
            </a:r>
            <a:r>
              <a:rPr lang="en-US" altLang="en-US" sz="3600" b="1" smtClean="0">
                <a:latin typeface="Arial" pitchFamily="34" charset="0"/>
                <a:cs typeface="Arial" pitchFamily="34" charset="0"/>
              </a:rPr>
              <a:t>bàng</a:t>
            </a:r>
            <a:endParaRPr lang="en-US" sz="3600">
              <a:latin typeface="Arial" pitchFamily="34" charset="0"/>
              <a:cs typeface="Arial" pitchFamily="34" charset="0"/>
            </a:endParaRPr>
          </a:p>
        </p:txBody>
      </p:sp>
      <p:sp>
        <p:nvSpPr>
          <p:cNvPr id="16" name="TextBox 15"/>
          <p:cNvSpPr txBox="1">
            <a:spLocks noChangeArrowheads="1"/>
          </p:cNvSpPr>
          <p:nvPr/>
        </p:nvSpPr>
        <p:spPr bwMode="auto">
          <a:xfrm>
            <a:off x="3388359" y="4130675"/>
            <a:ext cx="6123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altLang="en-US" sz="3200" b="1">
                <a:solidFill>
                  <a:srgbClr val="FF0000"/>
                </a:solidFill>
                <a:latin typeface="Arial" pitchFamily="34" charset="0"/>
                <a:cs typeface="Arial" pitchFamily="34" charset="0"/>
              </a:rPr>
              <a:t>D</a:t>
            </a:r>
            <a:r>
              <a:rPr lang="en-US" altLang="en-US" sz="3200" b="1">
                <a:latin typeface="Arial" pitchFamily="34" charset="0"/>
                <a:cs typeface="Arial" pitchFamily="34" charset="0"/>
              </a:rPr>
              <a:t>ễ thương</a:t>
            </a:r>
            <a:endParaRPr lang="en-US" sz="3200">
              <a:latin typeface="Arial" pitchFamily="34" charset="0"/>
              <a:cs typeface="Arial" pitchFamily="34" charset="0"/>
            </a:endParaRPr>
          </a:p>
        </p:txBody>
      </p:sp>
    </p:spTree>
    <p:extLst>
      <p:ext uri="{BB962C8B-B14F-4D97-AF65-F5344CB8AC3E}">
        <p14:creationId xmlns:p14="http://schemas.microsoft.com/office/powerpoint/2010/main" val="3086168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779"/>
                                        </p:tgtEl>
                                        <p:attrNameLst>
                                          <p:attrName>style.visibility</p:attrName>
                                        </p:attrNameLst>
                                      </p:cBhvr>
                                      <p:to>
                                        <p:strVal val="visible"/>
                                      </p:to>
                                    </p:set>
                                    <p:anim calcmode="discrete" valueType="clr">
                                      <p:cBhvr override="childStyle">
                                        <p:cTn id="7" dur="80"/>
                                        <p:tgtEl>
                                          <p:spTgt spid="327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9"/>
                                        </p:tgtEl>
                                        <p:attrNameLst>
                                          <p:attrName>fillcolor</p:attrName>
                                        </p:attrNameLst>
                                      </p:cBhvr>
                                      <p:tavLst>
                                        <p:tav tm="0">
                                          <p:val>
                                            <p:clrVal>
                                              <a:schemeClr val="accent2"/>
                                            </p:clrVal>
                                          </p:val>
                                        </p:tav>
                                        <p:tav tm="50000">
                                          <p:val>
                                            <p:clrVal>
                                              <a:schemeClr val="hlink"/>
                                            </p:clrVal>
                                          </p:val>
                                        </p:tav>
                                      </p:tavLst>
                                    </p:anim>
                                    <p:set>
                                      <p:cBhvr>
                                        <p:cTn id="9" dur="80"/>
                                        <p:tgtEl>
                                          <p:spTgt spid="3277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p:bldP spid="12"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352800" y="2438401"/>
            <a:ext cx="660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en-US" altLang="en-US">
              <a:latin typeface="Arial" pitchFamily="34" charset="0"/>
              <a:cs typeface="Arial" pitchFamily="34" charset="0"/>
            </a:endParaRPr>
          </a:p>
        </p:txBody>
      </p:sp>
      <p:sp>
        <p:nvSpPr>
          <p:cNvPr id="8197" name="Text Box 5"/>
          <p:cNvSpPr txBox="1">
            <a:spLocks noChangeArrowheads="1"/>
          </p:cNvSpPr>
          <p:nvPr/>
        </p:nvSpPr>
        <p:spPr bwMode="auto">
          <a:xfrm>
            <a:off x="335280" y="1689735"/>
            <a:ext cx="1164336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3200">
                <a:solidFill>
                  <a:srgbClr val="3333FF"/>
                </a:solidFill>
                <a:latin typeface="Arial" pitchFamily="34" charset="0"/>
                <a:cs typeface="Arial" pitchFamily="34" charset="0"/>
              </a:rPr>
              <a:t>     </a:t>
            </a:r>
            <a:r>
              <a:rPr lang="en-US" altLang="en-US" sz="3200" smtClean="0">
                <a:solidFill>
                  <a:srgbClr val="3333FF"/>
                </a:solidFill>
                <a:latin typeface="Arial" pitchFamily="34" charset="0"/>
                <a:cs typeface="Arial" pitchFamily="34" charset="0"/>
              </a:rPr>
              <a:t>  Nắng </a:t>
            </a:r>
            <a:r>
              <a:rPr lang="en-US" altLang="en-US" sz="3200">
                <a:solidFill>
                  <a:srgbClr val="3333FF"/>
                </a:solidFill>
                <a:latin typeface="Arial" pitchFamily="34" charset="0"/>
                <a:cs typeface="Arial" pitchFamily="34" charset="0"/>
              </a:rPr>
              <a:t>trưa đã rọi xuống đỉnh đầu mà rừng sâu vẫn ẩm lạnh, ánh nắng lọt qua lá trong xanh. Chúng tôi đi đến đâu</a:t>
            </a:r>
            <a:r>
              <a:rPr lang="en-US" altLang="en-US" sz="3200" smtClean="0">
                <a:solidFill>
                  <a:srgbClr val="3333FF"/>
                </a:solidFill>
                <a:latin typeface="Arial" pitchFamily="34" charset="0"/>
                <a:cs typeface="Arial" pitchFamily="34" charset="0"/>
              </a:rPr>
              <a:t>, rừng </a:t>
            </a:r>
            <a:r>
              <a:rPr lang="en-US" altLang="en-US" sz="3200">
                <a:solidFill>
                  <a:srgbClr val="3333FF"/>
                </a:solidFill>
                <a:latin typeface="Arial" pitchFamily="34" charset="0"/>
                <a:cs typeface="Arial" pitchFamily="34" charset="0"/>
              </a:rPr>
              <a:t>rào rào chuyển động đến đấy</a:t>
            </a:r>
            <a:r>
              <a:rPr lang="en-US" altLang="en-US" sz="3200" smtClean="0">
                <a:solidFill>
                  <a:srgbClr val="3333FF"/>
                </a:solidFill>
                <a:latin typeface="Arial" pitchFamily="34" charset="0"/>
                <a:cs typeface="Arial" pitchFamily="34" charset="0"/>
              </a:rPr>
              <a:t>. Những </a:t>
            </a:r>
            <a:r>
              <a:rPr lang="en-US" altLang="en-US" sz="3200">
                <a:solidFill>
                  <a:srgbClr val="3333FF"/>
                </a:solidFill>
                <a:latin typeface="Arial" pitchFamily="34" charset="0"/>
                <a:cs typeface="Arial" pitchFamily="34" charset="0"/>
              </a:rPr>
              <a:t>con vượn bạc má ôm con gọn ghẽ chuyền nhanh như tia chớp.Những con chồn sóc với chùm lông đuôi to đẹp vút qua không kịp đưa mắt nhìn theo.</a:t>
            </a:r>
          </a:p>
          <a:p>
            <a:pPr eaLnBrk="1" hangingPunct="1">
              <a:spcBef>
                <a:spcPct val="50000"/>
              </a:spcBef>
            </a:pPr>
            <a:r>
              <a:rPr lang="en-US" altLang="en-US" sz="3200">
                <a:solidFill>
                  <a:srgbClr val="3333FF"/>
                </a:solidFill>
                <a:latin typeface="Arial" pitchFamily="34" charset="0"/>
                <a:cs typeface="Arial" pitchFamily="34" charset="0"/>
              </a:rPr>
              <a:t>     Sau một hồi len lách mải miết, rẽ bụi rậm, chúng tôi nhìn thấy một bãi cây khộp</a:t>
            </a:r>
            <a:r>
              <a:rPr lang="en-US" altLang="en-US" sz="3200" smtClean="0">
                <a:solidFill>
                  <a:srgbClr val="3333FF"/>
                </a:solidFill>
                <a:latin typeface="Arial" pitchFamily="34" charset="0"/>
                <a:cs typeface="Arial" pitchFamily="34" charset="0"/>
              </a:rPr>
              <a:t>. Rừng </a:t>
            </a:r>
            <a:r>
              <a:rPr lang="en-US" altLang="en-US" sz="3200">
                <a:solidFill>
                  <a:srgbClr val="3333FF"/>
                </a:solidFill>
                <a:latin typeface="Arial" pitchFamily="34" charset="0"/>
                <a:cs typeface="Arial" pitchFamily="34" charset="0"/>
              </a:rPr>
              <a:t>khộp hiện ra trước mắt chúng tôi, lá úa vàng như cảnh mùa thu.</a:t>
            </a:r>
          </a:p>
        </p:txBody>
      </p:sp>
      <p:sp>
        <p:nvSpPr>
          <p:cNvPr id="4100" name="Rectangle 4"/>
          <p:cNvSpPr>
            <a:spLocks noChangeArrowheads="1"/>
          </p:cNvSpPr>
          <p:nvPr/>
        </p:nvSpPr>
        <p:spPr bwMode="auto">
          <a:xfrm>
            <a:off x="0" y="213360"/>
            <a:ext cx="1219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3200">
                <a:solidFill>
                  <a:srgbClr val="0033CC"/>
                </a:solidFill>
              </a:rPr>
              <a:t>Thứ </a:t>
            </a:r>
            <a:r>
              <a:rPr lang="en-US" altLang="en-US" sz="3200" smtClean="0">
                <a:solidFill>
                  <a:srgbClr val="0033CC"/>
                </a:solidFill>
              </a:rPr>
              <a:t>sáu </a:t>
            </a:r>
            <a:r>
              <a:rPr lang="en-US" altLang="en-US" sz="3200">
                <a:solidFill>
                  <a:srgbClr val="0033CC"/>
                </a:solidFill>
              </a:rPr>
              <a:t>ngày </a:t>
            </a:r>
            <a:r>
              <a:rPr lang="en-US" altLang="en-US" sz="3200" smtClean="0">
                <a:solidFill>
                  <a:srgbClr val="0033CC"/>
                </a:solidFill>
              </a:rPr>
              <a:t>15 </a:t>
            </a:r>
            <a:r>
              <a:rPr lang="en-US" altLang="en-US" sz="3200">
                <a:solidFill>
                  <a:srgbClr val="0033CC"/>
                </a:solidFill>
              </a:rPr>
              <a:t>tháng 10 năm </a:t>
            </a:r>
            <a:r>
              <a:rPr lang="vi-VN" altLang="en-US" sz="3200">
                <a:solidFill>
                  <a:srgbClr val="0033CC"/>
                </a:solidFill>
              </a:rPr>
              <a:t>2021</a:t>
            </a:r>
            <a:endParaRPr lang="en-US" altLang="en-US" sz="3200">
              <a:solidFill>
                <a:srgbClr val="0033CC"/>
              </a:solidFill>
            </a:endParaRPr>
          </a:p>
          <a:p>
            <a:pPr algn="ctr" eaLnBrk="1" hangingPunct="1"/>
            <a:r>
              <a:rPr lang="en-US" altLang="en-US" sz="3200" b="1">
                <a:solidFill>
                  <a:srgbClr val="FF3300"/>
                </a:solidFill>
              </a:rPr>
              <a:t>Chính tả</a:t>
            </a:r>
            <a:r>
              <a:rPr lang="vi-VN" altLang="en-US" sz="3200" b="1">
                <a:solidFill>
                  <a:srgbClr val="FF3300"/>
                </a:solidFill>
              </a:rPr>
              <a:t> (</a:t>
            </a:r>
            <a:r>
              <a:rPr lang="en-US" altLang="en-US" sz="3200" b="1">
                <a:solidFill>
                  <a:srgbClr val="FF0000"/>
                </a:solidFill>
                <a:sym typeface="Wingdings" pitchFamily="2" charset="2"/>
              </a:rPr>
              <a:t>Nghe –</a:t>
            </a:r>
            <a:r>
              <a:rPr lang="vi-VN" altLang="en-US" sz="3200" b="1">
                <a:solidFill>
                  <a:srgbClr val="FF0000"/>
                </a:solidFill>
                <a:sym typeface="Wingdings" pitchFamily="2" charset="2"/>
              </a:rPr>
              <a:t>viết)</a:t>
            </a:r>
            <a:endParaRPr lang="en-US" altLang="en-US" sz="3200" b="1">
              <a:solidFill>
                <a:srgbClr val="FF3300"/>
              </a:solidFill>
            </a:endParaRPr>
          </a:p>
          <a:p>
            <a:pPr algn="ctr" eaLnBrk="1" hangingPunct="1"/>
            <a:r>
              <a:rPr lang="en-US" altLang="en-US" sz="3200" b="1">
                <a:solidFill>
                  <a:srgbClr val="FF0000"/>
                </a:solidFill>
                <a:sym typeface="Wingdings" pitchFamily="2" charset="2"/>
              </a:rPr>
              <a:t>Kì diệu rừng xanh</a:t>
            </a:r>
          </a:p>
        </p:txBody>
      </p:sp>
      <p:sp>
        <p:nvSpPr>
          <p:cNvPr id="5" name="Text Box 10"/>
          <p:cNvSpPr txBox="1">
            <a:spLocks noChangeArrowheads="1"/>
          </p:cNvSpPr>
          <p:nvPr/>
        </p:nvSpPr>
        <p:spPr bwMode="auto">
          <a:xfrm>
            <a:off x="6991352" y="6386464"/>
            <a:ext cx="447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spcBef>
                <a:spcPct val="20000"/>
              </a:spcBef>
            </a:pPr>
            <a:r>
              <a:rPr lang="en-US" altLang="en-US" sz="2400" b="1" i="1">
                <a:solidFill>
                  <a:srgbClr val="0B19C8"/>
                </a:solidFill>
                <a:latin typeface="Arial" pitchFamily="34" charset="0"/>
                <a:cs typeface="Arial" pitchFamily="34" charset="0"/>
              </a:rPr>
              <a:t>Theo </a:t>
            </a:r>
            <a:r>
              <a:rPr lang="en-US" altLang="en-US" sz="2400" b="1">
                <a:solidFill>
                  <a:srgbClr val="0B19C8"/>
                </a:solidFill>
                <a:latin typeface="Arial" pitchFamily="34" charset="0"/>
                <a:cs typeface="Arial" pitchFamily="34" charset="0"/>
              </a:rPr>
              <a:t>Nguyễn </a:t>
            </a:r>
            <a:r>
              <a:rPr lang="en-US" altLang="en-US" sz="2400" b="1" smtClean="0">
                <a:solidFill>
                  <a:srgbClr val="0B19C8"/>
                </a:solidFill>
                <a:latin typeface="Arial" pitchFamily="34" charset="0"/>
                <a:cs typeface="Arial" pitchFamily="34" charset="0"/>
              </a:rPr>
              <a:t>Phan Hách</a:t>
            </a:r>
            <a:r>
              <a:rPr lang="en-US" altLang="en-US" sz="2400" b="1">
                <a:solidFill>
                  <a:srgbClr val="0B19C8"/>
                </a:solidFill>
                <a:latin typeface="Arial" pitchFamily="34" charset="0"/>
                <a:cs typeface="Arial" pitchFamily="34" charset="0"/>
              </a:rPr>
              <a:t>	</a:t>
            </a:r>
          </a:p>
        </p:txBody>
      </p:sp>
    </p:spTree>
    <p:extLst>
      <p:ext uri="{BB962C8B-B14F-4D97-AF65-F5344CB8AC3E}">
        <p14:creationId xmlns:p14="http://schemas.microsoft.com/office/powerpoint/2010/main" val="53293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slide(fromBottom)">
                                      <p:cBhvr>
                                        <p:cTn id="7" dur="500"/>
                                        <p:tgtEl>
                                          <p:spTgt spid="8197">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8197">
                                            <p:txEl>
                                              <p:pRg st="1" end="1"/>
                                            </p:txEl>
                                          </p:spTgt>
                                        </p:tgtEl>
                                        <p:attrNameLst>
                                          <p:attrName>style.visibility</p:attrName>
                                        </p:attrNameLst>
                                      </p:cBhvr>
                                      <p:to>
                                        <p:strVal val="visible"/>
                                      </p:to>
                                    </p:set>
                                    <p:animEffect transition="in" filter="slide(fromBottom)">
                                      <p:cBhvr>
                                        <p:cTn id="10" dur="500"/>
                                        <p:tgtEl>
                                          <p:spTgt spid="81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9"/>
          <p:cNvSpPr txBox="1">
            <a:spLocks noChangeArrowheads="1"/>
          </p:cNvSpPr>
          <p:nvPr/>
        </p:nvSpPr>
        <p:spPr bwMode="auto">
          <a:xfrm>
            <a:off x="243840" y="1828801"/>
            <a:ext cx="1167384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3200">
                <a:solidFill>
                  <a:srgbClr val="FF0000"/>
                </a:solidFill>
                <a:latin typeface="Arial" pitchFamily="34" charset="0"/>
                <a:cs typeface="Arial" pitchFamily="34" charset="0"/>
              </a:rPr>
              <a:t> </a:t>
            </a:r>
            <a:r>
              <a:rPr lang="en-US" altLang="en-US" sz="3200" smtClean="0">
                <a:solidFill>
                  <a:srgbClr val="FF0000"/>
                </a:solidFill>
                <a:latin typeface="Arial" pitchFamily="34" charset="0"/>
                <a:cs typeface="Arial" pitchFamily="34" charset="0"/>
              </a:rPr>
              <a:t>   Những </a:t>
            </a:r>
            <a:r>
              <a:rPr lang="en-US" altLang="en-US" sz="3200">
                <a:solidFill>
                  <a:srgbClr val="FF0000"/>
                </a:solidFill>
                <a:latin typeface="Arial" pitchFamily="34" charset="0"/>
                <a:cs typeface="Arial" pitchFamily="34" charset="0"/>
              </a:rPr>
              <a:t>muông thú trong rừng được miêu tả như thế nào? Sự có mặt của chúng mang lại vẻ đẹp gì cho cảnh rừng?</a:t>
            </a:r>
          </a:p>
          <a:p>
            <a:pPr eaLnBrk="1" hangingPunct="1">
              <a:spcBef>
                <a:spcPct val="50000"/>
              </a:spcBef>
            </a:pPr>
            <a:r>
              <a:rPr lang="en-US" altLang="en-US" sz="3200">
                <a:solidFill>
                  <a:srgbClr val="3333FF"/>
                </a:solidFill>
                <a:latin typeface="Arial" pitchFamily="34" charset="0"/>
                <a:cs typeface="Arial" pitchFamily="34" charset="0"/>
              </a:rPr>
              <a:t>     Những con vượn bạc má ôm con gọn ghẽ chuyền nhanh như tia chớp</a:t>
            </a:r>
            <a:r>
              <a:rPr lang="en-US" altLang="en-US" sz="3200" smtClean="0">
                <a:solidFill>
                  <a:srgbClr val="3333FF"/>
                </a:solidFill>
                <a:latin typeface="Arial" pitchFamily="34" charset="0"/>
                <a:cs typeface="Arial" pitchFamily="34" charset="0"/>
              </a:rPr>
              <a:t>. Những </a:t>
            </a:r>
            <a:r>
              <a:rPr lang="en-US" altLang="en-US" sz="3200">
                <a:solidFill>
                  <a:srgbClr val="3333FF"/>
                </a:solidFill>
                <a:latin typeface="Arial" pitchFamily="34" charset="0"/>
                <a:cs typeface="Arial" pitchFamily="34" charset="0"/>
              </a:rPr>
              <a:t>con chồn sóc với chùm lông đuôi to đẹp vút qua không kịp đưa mắt nhìn theo.</a:t>
            </a:r>
          </a:p>
          <a:p>
            <a:pPr eaLnBrk="1" hangingPunct="1">
              <a:spcBef>
                <a:spcPct val="50000"/>
              </a:spcBef>
            </a:pPr>
            <a:r>
              <a:rPr lang="en-US" altLang="en-US" sz="3200">
                <a:latin typeface="Arial" pitchFamily="34" charset="0"/>
                <a:cs typeface="Arial" pitchFamily="34" charset="0"/>
              </a:rPr>
              <a:t>   </a:t>
            </a:r>
            <a:r>
              <a:rPr lang="en-US" altLang="en-US" sz="3200">
                <a:solidFill>
                  <a:srgbClr val="3333FF"/>
                </a:solidFill>
                <a:latin typeface="Arial" pitchFamily="34" charset="0"/>
                <a:cs typeface="Arial" pitchFamily="34" charset="0"/>
              </a:rPr>
              <a:t>Sự có mặt của chúng làm cho cảnh rừng càng thêm sống động,đầy những điều bất ngờ và kì thú</a:t>
            </a:r>
          </a:p>
        </p:txBody>
      </p:sp>
    </p:spTree>
    <p:extLst>
      <p:ext uri="{BB962C8B-B14F-4D97-AF65-F5344CB8AC3E}">
        <p14:creationId xmlns:p14="http://schemas.microsoft.com/office/powerpoint/2010/main" val="1912587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53">
                                            <p:txEl>
                                              <p:pRg st="0" end="0"/>
                                            </p:txEl>
                                          </p:spTgt>
                                        </p:tgtEl>
                                        <p:attrNameLst>
                                          <p:attrName>style.visibility</p:attrName>
                                        </p:attrNameLst>
                                      </p:cBhvr>
                                      <p:to>
                                        <p:strVal val="visible"/>
                                      </p:to>
                                    </p:set>
                                    <p:animEffect transition="in" filter="blinds(horizontal)">
                                      <p:cBhvr>
                                        <p:cTn id="7" dur="500"/>
                                        <p:tgtEl>
                                          <p:spTgt spid="61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3" presetClass="entr" presetSubtype="0" fill="hold" nodeType="clickEffect">
                                  <p:stCondLst>
                                    <p:cond delay="0"/>
                                  </p:stCondLst>
                                  <p:childTnLst>
                                    <p:set>
                                      <p:cBhvr>
                                        <p:cTn id="11" dur="1" fill="hold">
                                          <p:stCondLst>
                                            <p:cond delay="0"/>
                                          </p:stCondLst>
                                        </p:cTn>
                                        <p:tgtEl>
                                          <p:spTgt spid="6153">
                                            <p:txEl>
                                              <p:pRg st="1" end="1"/>
                                            </p:txEl>
                                          </p:spTgt>
                                        </p:tgtEl>
                                        <p:attrNameLst>
                                          <p:attrName>style.visibility</p:attrName>
                                        </p:attrNameLst>
                                      </p:cBhvr>
                                      <p:to>
                                        <p:strVal val="visible"/>
                                      </p:to>
                                    </p:set>
                                    <p:animEffect transition="in" filter="fade">
                                      <p:cBhvr>
                                        <p:cTn id="12" dur="100"/>
                                        <p:tgtEl>
                                          <p:spTgt spid="6153">
                                            <p:txEl>
                                              <p:pRg st="1" end="1"/>
                                            </p:txEl>
                                          </p:spTgt>
                                        </p:tgtEl>
                                      </p:cBhvr>
                                    </p:animEffect>
                                    <p:anim calcmode="lin" valueType="num">
                                      <p:cBhvr>
                                        <p:cTn id="13" dur="400" fill="hold"/>
                                        <p:tgtEl>
                                          <p:spTgt spid="6153">
                                            <p:txEl>
                                              <p:pRg st="1" end="1"/>
                                            </p:txEl>
                                          </p:spTgt>
                                        </p:tgtEl>
                                        <p:attrNameLst>
                                          <p:attrName>ppt_x</p:attrName>
                                        </p:attrNameLst>
                                      </p:cBhvr>
                                      <p:tavLst>
                                        <p:tav tm="0">
                                          <p:val>
                                            <p:strVal val="#ppt_x"/>
                                          </p:val>
                                        </p:tav>
                                        <p:tav tm="100000">
                                          <p:val>
                                            <p:strVal val="#ppt_x"/>
                                          </p:val>
                                        </p:tav>
                                      </p:tavLst>
                                    </p:anim>
                                    <p:anim calcmode="lin" valueType="num">
                                      <p:cBhvr>
                                        <p:cTn id="14" dur="400" fill="hold"/>
                                        <p:tgtEl>
                                          <p:spTgt spid="6153">
                                            <p:txEl>
                                              <p:pRg st="1" end="1"/>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615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615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7" presetID="43" presetClass="entr" presetSubtype="0" fill="hold" nodeType="withEffect">
                                  <p:stCondLst>
                                    <p:cond delay="0"/>
                                  </p:stCondLst>
                                  <p:childTnLst>
                                    <p:set>
                                      <p:cBhvr>
                                        <p:cTn id="18" dur="1" fill="hold">
                                          <p:stCondLst>
                                            <p:cond delay="0"/>
                                          </p:stCondLst>
                                        </p:cTn>
                                        <p:tgtEl>
                                          <p:spTgt spid="6153">
                                            <p:txEl>
                                              <p:pRg st="2" end="2"/>
                                            </p:txEl>
                                          </p:spTgt>
                                        </p:tgtEl>
                                        <p:attrNameLst>
                                          <p:attrName>style.visibility</p:attrName>
                                        </p:attrNameLst>
                                      </p:cBhvr>
                                      <p:to>
                                        <p:strVal val="visible"/>
                                      </p:to>
                                    </p:set>
                                    <p:animEffect transition="in" filter="fade">
                                      <p:cBhvr>
                                        <p:cTn id="19" dur="100"/>
                                        <p:tgtEl>
                                          <p:spTgt spid="6153">
                                            <p:txEl>
                                              <p:pRg st="2" end="2"/>
                                            </p:txEl>
                                          </p:spTgt>
                                        </p:tgtEl>
                                      </p:cBhvr>
                                    </p:animEffect>
                                    <p:anim calcmode="lin" valueType="num">
                                      <p:cBhvr>
                                        <p:cTn id="20" dur="400" fill="hold"/>
                                        <p:tgtEl>
                                          <p:spTgt spid="6153">
                                            <p:txEl>
                                              <p:pRg st="2" end="2"/>
                                            </p:txEl>
                                          </p:spTgt>
                                        </p:tgtEl>
                                        <p:attrNameLst>
                                          <p:attrName>ppt_x</p:attrName>
                                        </p:attrNameLst>
                                      </p:cBhvr>
                                      <p:tavLst>
                                        <p:tav tm="0">
                                          <p:val>
                                            <p:strVal val="#ppt_x"/>
                                          </p:val>
                                        </p:tav>
                                        <p:tav tm="100000">
                                          <p:val>
                                            <p:strVal val="#ppt_x"/>
                                          </p:val>
                                        </p:tav>
                                      </p:tavLst>
                                    </p:anim>
                                    <p:anim calcmode="lin" valueType="num">
                                      <p:cBhvr>
                                        <p:cTn id="21" dur="400" fill="hold"/>
                                        <p:tgtEl>
                                          <p:spTgt spid="6153">
                                            <p:txEl>
                                              <p:pRg st="2" end="2"/>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615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615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9040" y="2194560"/>
            <a:ext cx="6797040" cy="4114800"/>
          </a:xfrm>
        </p:spPr>
        <p:txBody>
          <a:bodyPr rtlCol="0">
            <a:noAutofit/>
          </a:bodyPr>
          <a:lstStyle/>
          <a:p>
            <a:pPr algn="l">
              <a:lnSpc>
                <a:spcPct val="100000"/>
              </a:lnSpc>
              <a:defRPr/>
            </a:pPr>
            <a:r>
              <a:rPr lang="en-US" sz="3200" u="sng" dirty="0">
                <a:latin typeface="Arial" pitchFamily="34" charset="0"/>
                <a:cs typeface="Arial" pitchFamily="34" charset="0"/>
              </a:rPr>
              <a:t/>
            </a:r>
            <a:br>
              <a:rPr lang="en-US" sz="3200" u="sng" dirty="0">
                <a:latin typeface="Arial" pitchFamily="34" charset="0"/>
                <a:cs typeface="Arial" pitchFamily="34" charset="0"/>
              </a:rPr>
            </a:br>
            <a:r>
              <a:rPr lang="en-US" sz="3200" u="sng">
                <a:latin typeface="Arial" pitchFamily="34" charset="0"/>
                <a:cs typeface="Arial" pitchFamily="34" charset="0"/>
              </a:rPr>
              <a:t/>
            </a:r>
            <a:br>
              <a:rPr lang="en-US" sz="3200" u="sng">
                <a:latin typeface="Arial" pitchFamily="34" charset="0"/>
                <a:cs typeface="Arial" pitchFamily="34" charset="0"/>
              </a:rPr>
            </a:br>
            <a:r>
              <a:rPr lang="en-US" sz="3200" smtClean="0">
                <a:latin typeface="Arial" pitchFamily="34" charset="0"/>
                <a:cs typeface="Arial" pitchFamily="34" charset="0"/>
              </a:rPr>
              <a:t>nắng </a:t>
            </a:r>
            <a:r>
              <a:rPr lang="en-US" sz="3200" smtClean="0">
                <a:solidFill>
                  <a:srgbClr val="FF0000"/>
                </a:solidFill>
                <a:latin typeface="Arial" pitchFamily="34" charset="0"/>
                <a:cs typeface="Arial" pitchFamily="34" charset="0"/>
              </a:rPr>
              <a:t>tr</a:t>
            </a:r>
            <a:r>
              <a:rPr lang="en-US" sz="3200" smtClean="0">
                <a:latin typeface="Arial" pitchFamily="34" charset="0"/>
                <a:cs typeface="Arial" pitchFamily="34" charset="0"/>
              </a:rPr>
              <a:t>ưa</a:t>
            </a:r>
            <a:br>
              <a:rPr lang="en-US" sz="3200" smtClean="0">
                <a:latin typeface="Arial" pitchFamily="34" charset="0"/>
                <a:cs typeface="Arial" pitchFamily="34" charset="0"/>
              </a:rPr>
            </a:br>
            <a:r>
              <a:rPr lang="en-US" altLang="en-US" sz="3200" smtClean="0">
                <a:solidFill>
                  <a:srgbClr val="FF0000"/>
                </a:solidFill>
                <a:latin typeface="Arial" pitchFamily="34" charset="0"/>
                <a:cs typeface="Arial" pitchFamily="34" charset="0"/>
              </a:rPr>
              <a:t>r</a:t>
            </a:r>
            <a:r>
              <a:rPr lang="en-US" altLang="en-US" sz="3200" smtClean="0">
                <a:latin typeface="Arial" pitchFamily="34" charset="0"/>
                <a:cs typeface="Arial" pitchFamily="34" charset="0"/>
              </a:rPr>
              <a:t>ọi xuống</a:t>
            </a:r>
            <a:r>
              <a:rPr lang="en-US" sz="3200" smtClean="0">
                <a:latin typeface="Arial" pitchFamily="34" charset="0"/>
                <a:cs typeface="Arial" pitchFamily="34" charset="0"/>
              </a:rPr>
              <a:t/>
            </a:r>
            <a:br>
              <a:rPr lang="en-US" sz="3200" smtClean="0">
                <a:latin typeface="Arial" pitchFamily="34" charset="0"/>
                <a:cs typeface="Arial" pitchFamily="34" charset="0"/>
              </a:rPr>
            </a:br>
            <a:r>
              <a:rPr lang="en-US" sz="3200" smtClean="0">
                <a:solidFill>
                  <a:srgbClr val="FF0000"/>
                </a:solidFill>
                <a:latin typeface="Arial" pitchFamily="34" charset="0"/>
                <a:cs typeface="Arial" pitchFamily="34" charset="0"/>
              </a:rPr>
              <a:t>g</a:t>
            </a:r>
            <a:r>
              <a:rPr lang="en-US" sz="3200" smtClean="0">
                <a:latin typeface="Arial" pitchFamily="34" charset="0"/>
                <a:cs typeface="Arial" pitchFamily="34" charset="0"/>
              </a:rPr>
              <a:t>ọn </a:t>
            </a:r>
            <a:r>
              <a:rPr lang="en-US" sz="3200" smtClean="0">
                <a:solidFill>
                  <a:srgbClr val="FF0000"/>
                </a:solidFill>
                <a:latin typeface="Arial" pitchFamily="34" charset="0"/>
                <a:cs typeface="Arial" pitchFamily="34" charset="0"/>
              </a:rPr>
              <a:t>gh</a:t>
            </a:r>
            <a:r>
              <a:rPr lang="en-US" sz="3200" smtClean="0">
                <a:latin typeface="Arial" pitchFamily="34" charset="0"/>
                <a:cs typeface="Arial" pitchFamily="34" charset="0"/>
              </a:rPr>
              <a:t>ẽ</a:t>
            </a:r>
            <a:br>
              <a:rPr lang="en-US" sz="3200" smtClean="0">
                <a:latin typeface="Arial" pitchFamily="34" charset="0"/>
                <a:cs typeface="Arial" pitchFamily="34" charset="0"/>
              </a:rPr>
            </a:br>
            <a:r>
              <a:rPr lang="en-US" altLang="en-US" sz="3200" smtClean="0">
                <a:solidFill>
                  <a:srgbClr val="FF0000"/>
                </a:solidFill>
                <a:latin typeface="Arial" pitchFamily="34" charset="0"/>
                <a:cs typeface="Arial" pitchFamily="34" charset="0"/>
              </a:rPr>
              <a:t>ch</a:t>
            </a:r>
            <a:r>
              <a:rPr lang="en-US" altLang="en-US" sz="3200" smtClean="0">
                <a:latin typeface="Arial" pitchFamily="34" charset="0"/>
                <a:cs typeface="Arial" pitchFamily="34" charset="0"/>
              </a:rPr>
              <a:t>uyền</a:t>
            </a:r>
            <a:br>
              <a:rPr lang="en-US" altLang="en-US" sz="3200" smtClean="0">
                <a:latin typeface="Arial" pitchFamily="34" charset="0"/>
                <a:cs typeface="Arial" pitchFamily="34" charset="0"/>
              </a:rPr>
            </a:br>
            <a:r>
              <a:rPr lang="en-US" altLang="en-US" sz="3200">
                <a:solidFill>
                  <a:srgbClr val="FF0000"/>
                </a:solidFill>
                <a:latin typeface="Arial" pitchFamily="34" charset="0"/>
                <a:cs typeface="Arial" pitchFamily="34" charset="0"/>
              </a:rPr>
              <a:t>ch</a:t>
            </a:r>
            <a:r>
              <a:rPr lang="en-US" altLang="en-US" sz="3200">
                <a:latin typeface="Arial" pitchFamily="34" charset="0"/>
                <a:cs typeface="Arial" pitchFamily="34" charset="0"/>
              </a:rPr>
              <a:t>ồn </a:t>
            </a:r>
            <a:r>
              <a:rPr lang="en-US" altLang="en-US" sz="3200" smtClean="0">
                <a:solidFill>
                  <a:srgbClr val="FF0000"/>
                </a:solidFill>
                <a:latin typeface="Arial" pitchFamily="34" charset="0"/>
                <a:cs typeface="Arial" pitchFamily="34" charset="0"/>
              </a:rPr>
              <a:t>s</a:t>
            </a:r>
            <a:r>
              <a:rPr lang="en-US" altLang="en-US" sz="3200" smtClean="0">
                <a:latin typeface="Arial" pitchFamily="34" charset="0"/>
                <a:cs typeface="Arial" pitchFamily="34" charset="0"/>
              </a:rPr>
              <a:t>óc</a:t>
            </a:r>
            <a:br>
              <a:rPr lang="en-US" altLang="en-US" sz="3200" smtClean="0">
                <a:latin typeface="Arial" pitchFamily="34" charset="0"/>
                <a:cs typeface="Arial" pitchFamily="34" charset="0"/>
              </a:rPr>
            </a:br>
            <a:r>
              <a:rPr lang="en-US" altLang="en-US" sz="3200">
                <a:solidFill>
                  <a:srgbClr val="FF0000"/>
                </a:solidFill>
                <a:latin typeface="Arial" pitchFamily="34" charset="0"/>
                <a:cs typeface="Arial" pitchFamily="34" charset="0"/>
              </a:rPr>
              <a:t>r</a:t>
            </a:r>
            <a:r>
              <a:rPr lang="en-US" altLang="en-US" sz="3200">
                <a:latin typeface="Arial" pitchFamily="34" charset="0"/>
                <a:cs typeface="Arial" pitchFamily="34" charset="0"/>
              </a:rPr>
              <a:t>ẽ bụi </a:t>
            </a:r>
            <a:r>
              <a:rPr lang="en-US" altLang="en-US" sz="3200" smtClean="0">
                <a:solidFill>
                  <a:srgbClr val="FF0000"/>
                </a:solidFill>
                <a:latin typeface="Arial" pitchFamily="34" charset="0"/>
                <a:cs typeface="Arial" pitchFamily="34" charset="0"/>
              </a:rPr>
              <a:t>r</a:t>
            </a:r>
            <a:r>
              <a:rPr lang="en-US" altLang="en-US" sz="3200" smtClean="0">
                <a:latin typeface="Arial" pitchFamily="34" charset="0"/>
                <a:cs typeface="Arial" pitchFamily="34" charset="0"/>
              </a:rPr>
              <a:t>ậm</a:t>
            </a:r>
            <a:br>
              <a:rPr lang="en-US" altLang="en-US" sz="3200" smtClean="0">
                <a:latin typeface="Arial" pitchFamily="34" charset="0"/>
                <a:cs typeface="Arial" pitchFamily="34" charset="0"/>
              </a:rPr>
            </a:br>
            <a:r>
              <a:rPr lang="en-US" altLang="en-US" sz="3200">
                <a:latin typeface="Arial" pitchFamily="34" charset="0"/>
                <a:cs typeface="Arial" pitchFamily="34" charset="0"/>
              </a:rPr>
              <a:t>Rừng kh</a:t>
            </a:r>
            <a:r>
              <a:rPr lang="en-US" altLang="en-US" sz="3200">
                <a:solidFill>
                  <a:srgbClr val="FF0000"/>
                </a:solidFill>
                <a:latin typeface="Arial" pitchFamily="34" charset="0"/>
                <a:cs typeface="Arial" pitchFamily="34" charset="0"/>
              </a:rPr>
              <a:t>ộp</a:t>
            </a:r>
            <a:r>
              <a:rPr lang="en-US" sz="3200" u="sng" dirty="0">
                <a:solidFill>
                  <a:srgbClr val="FF0000"/>
                </a:solidFill>
                <a:latin typeface="Arial" pitchFamily="34" charset="0"/>
                <a:cs typeface="Arial" pitchFamily="34" charset="0"/>
              </a:rPr>
              <a:t/>
            </a:r>
            <a:br>
              <a:rPr lang="en-US" sz="3200" u="sng" dirty="0">
                <a:solidFill>
                  <a:srgbClr val="FF0000"/>
                </a:solidFill>
                <a:latin typeface="Arial" pitchFamily="34" charset="0"/>
                <a:cs typeface="Arial" pitchFamily="34" charset="0"/>
              </a:rPr>
            </a:br>
            <a:r>
              <a:rPr lang="en-US" sz="3200" u="sng" dirty="0">
                <a:latin typeface="Arial" pitchFamily="34" charset="0"/>
                <a:cs typeface="Arial" pitchFamily="34" charset="0"/>
              </a:rPr>
              <a:t/>
            </a:r>
            <a:br>
              <a:rPr lang="en-US" sz="3200" u="sng" dirty="0">
                <a:latin typeface="Arial" pitchFamily="34" charset="0"/>
                <a:cs typeface="Arial" pitchFamily="34" charset="0"/>
              </a:rPr>
            </a:br>
            <a:endParaRPr lang="en-US" sz="3200" u="sng" dirty="0">
              <a:latin typeface="Arial" pitchFamily="34" charset="0"/>
              <a:cs typeface="Arial" pitchFamily="34" charset="0"/>
            </a:endParaRPr>
          </a:p>
        </p:txBody>
      </p:sp>
      <p:sp>
        <p:nvSpPr>
          <p:cNvPr id="8" name="WordArt 10"/>
          <p:cNvSpPr>
            <a:spLocks noChangeArrowheads="1" noChangeShapeType="1" noTextEdit="1"/>
          </p:cNvSpPr>
          <p:nvPr/>
        </p:nvSpPr>
        <p:spPr bwMode="auto">
          <a:xfrm>
            <a:off x="3754120" y="855346"/>
            <a:ext cx="4267200" cy="523875"/>
          </a:xfrm>
          <a:prstGeom prst="rect">
            <a:avLst/>
          </a:prstGeom>
        </p:spPr>
        <p:txBody>
          <a:bodyPr wrap="none" fromWordArt="1">
            <a:prstTxWarp prst="textPlain">
              <a:avLst>
                <a:gd name="adj" fmla="val 50000"/>
              </a:avLst>
            </a:prstTxWarp>
          </a:bodyPr>
          <a:lstStyle/>
          <a:p>
            <a:pPr marL="571500" indent="-571500" algn="ctr" eaLnBrk="1" hangingPunct="1">
              <a:buFont typeface="Wingdings" pitchFamily="2" charset="2"/>
              <a:buChar char="v"/>
              <a:defRPr/>
            </a:pPr>
            <a:r>
              <a:rPr lang="vi-VN"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VIẾT ĐÚNG :</a:t>
            </a:r>
          </a:p>
        </p:txBody>
      </p:sp>
    </p:spTree>
    <p:extLst>
      <p:ext uri="{BB962C8B-B14F-4D97-AF65-F5344CB8AC3E}">
        <p14:creationId xmlns:p14="http://schemas.microsoft.com/office/powerpoint/2010/main" val="36503704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28243997"/>
</p:tagLst>
</file>

<file path=ppt/tags/tag2.xml><?xml version="1.0" encoding="utf-8"?>
<p:tagLst xmlns:a="http://schemas.openxmlformats.org/drawingml/2006/main" xmlns:r="http://schemas.openxmlformats.org/officeDocument/2006/relationships" xmlns:p="http://schemas.openxmlformats.org/presentationml/2006/main">
  <p:tag name="TIMING" val="|16.2|69.6|9.6"/>
</p:tagLst>
</file>

<file path=ppt/tags/tag3.xml><?xml version="1.0" encoding="utf-8"?>
<p:tagLst xmlns:a="http://schemas.openxmlformats.org/drawingml/2006/main" xmlns:r="http://schemas.openxmlformats.org/officeDocument/2006/relationships" xmlns:p="http://schemas.openxmlformats.org/presentationml/2006/main">
  <p:tag name="TIMING" val="|76.6|7.7|8.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1041</Words>
  <Application>Microsoft Office PowerPoint</Application>
  <PresentationFormat>Custom</PresentationFormat>
  <Paragraphs>83</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nắng trưa rọi xuống gọn ghẽ chuyền chồn sóc rẽ bụi rậm Rừng khộp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cp:lastModifiedBy>
  <cp:revision>253</cp:revision>
  <cp:lastPrinted>2021-04-06T22:48:00Z</cp:lastPrinted>
  <dcterms:created xsi:type="dcterms:W3CDTF">2021-04-05T03:43:00Z</dcterms:created>
  <dcterms:modified xsi:type="dcterms:W3CDTF">2021-10-12T03:03:27Z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CA703A232F464501BBB7A4C45D1AFA76</vt:lpwstr>
  </property>
  <property fmtid="{D5CDD505-2E9C-101B-9397-08002B2CF9AE}" pid="3" name="KSOProductBuildVer">
    <vt:lpwstr>1033-11.2.0.10296</vt:lpwstr>
  </property>
</Properties>
</file>