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29"/>
  </p:notesMasterIdLst>
  <p:sldIdLst>
    <p:sldId id="390" r:id="rId2"/>
    <p:sldId id="421" r:id="rId3"/>
    <p:sldId id="422" r:id="rId4"/>
    <p:sldId id="407" r:id="rId5"/>
    <p:sldId id="408" r:id="rId6"/>
    <p:sldId id="424" r:id="rId7"/>
    <p:sldId id="423" r:id="rId8"/>
    <p:sldId id="391" r:id="rId9"/>
    <p:sldId id="410" r:id="rId10"/>
    <p:sldId id="411" r:id="rId11"/>
    <p:sldId id="393" r:id="rId12"/>
    <p:sldId id="425" r:id="rId13"/>
    <p:sldId id="426" r:id="rId14"/>
    <p:sldId id="427" r:id="rId15"/>
    <p:sldId id="406" r:id="rId16"/>
    <p:sldId id="438" r:id="rId17"/>
    <p:sldId id="428" r:id="rId18"/>
    <p:sldId id="435" r:id="rId19"/>
    <p:sldId id="437" r:id="rId20"/>
    <p:sldId id="414" r:id="rId21"/>
    <p:sldId id="415" r:id="rId22"/>
    <p:sldId id="416" r:id="rId23"/>
    <p:sldId id="417" r:id="rId24"/>
    <p:sldId id="418" r:id="rId25"/>
    <p:sldId id="434" r:id="rId26"/>
    <p:sldId id="436" r:id="rId27"/>
    <p:sldId id="41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8B"/>
    <a:srgbClr val="CBDDBD"/>
    <a:srgbClr val="A9C793"/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4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27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7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107809" y="169818"/>
            <a:ext cx="7976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PHÒNG GIÁO DỤC &amp; ĐÀO TẠO LONG </a:t>
            </a:r>
            <a:r>
              <a:rPr lang="vi-VN" sz="2800" b="1" dirty="0" smtClean="0"/>
              <a:t>BIÊN</a:t>
            </a:r>
          </a:p>
          <a:p>
            <a:pPr algn="ctr"/>
            <a:r>
              <a:rPr lang="vi-VN" sz="2800" b="1" dirty="0" smtClean="0"/>
              <a:t>TRƯỜNG TIỂU HỌC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 GIANG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2221021" y="2050187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+mj-lt"/>
                <a:cs typeface="Arial-SGK-TV" pitchFamily="2" charset="0"/>
              </a:rPr>
              <a:t>Bài 20 :  Ôn tập và kể chuyện</a:t>
            </a:r>
            <a:endParaRPr lang="vi-VN" sz="4000" b="1" dirty="0"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7576" y="5865223"/>
            <a:ext cx="23807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5400" b="1" dirty="0" smtClean="0">
                <a:latin typeface="Arial-SGK-TV" pitchFamily="2" charset="0"/>
                <a:cs typeface="Arial-SGK-TV" pitchFamily="2" charset="0"/>
              </a:rPr>
              <a:t>hà ga</a:t>
            </a:r>
            <a:endParaRPr lang="vi-VN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AutoShape 2" descr="Ngán ngẩm cảnh nhà ga nghìn tỷ vắng như... &quot;chùa Bà Đanh&quot; | Báo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150" name="Picture 6" descr="Xúc tiến di dời nhà ga đường sắt ra phía Tây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20" y="101158"/>
            <a:ext cx="8615941" cy="576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182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127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21576" y="1436914"/>
            <a:ext cx="6244046" cy="1476103"/>
          </a:xfrm>
          <a:prstGeom prst="rect">
            <a:avLst/>
          </a:prstGeom>
          <a:solidFill>
            <a:srgbClr val="FFF78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600" b="1" dirty="0" smtClean="0">
                <a:solidFill>
                  <a:schemeClr val="tx1"/>
                </a:solidFill>
              </a:rPr>
              <a:t>Mẹ ghé nhà bà.</a:t>
            </a:r>
            <a:endParaRPr lang="vi-VN" sz="66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21575" y="3979816"/>
            <a:ext cx="6723477" cy="1389018"/>
          </a:xfrm>
          <a:prstGeom prst="rect">
            <a:avLst/>
          </a:prstGeom>
          <a:solidFill>
            <a:srgbClr val="FFF78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600" b="1" dirty="0" smtClean="0">
                <a:solidFill>
                  <a:schemeClr val="tx1"/>
                </a:solidFill>
              </a:rPr>
              <a:t>Nhà bà </a:t>
            </a:r>
            <a:r>
              <a:rPr lang="vi-VN" sz="6600" b="1" smtClean="0">
                <a:solidFill>
                  <a:schemeClr val="tx1"/>
                </a:solidFill>
              </a:rPr>
              <a:t>ở ngõ</a:t>
            </a:r>
            <a:r>
              <a:rPr lang="en-US" sz="6600" b="1" smtClean="0">
                <a:solidFill>
                  <a:schemeClr val="tx1"/>
                </a:solidFill>
              </a:rPr>
              <a:t> </a:t>
            </a:r>
            <a:r>
              <a:rPr lang="vi-VN" sz="6600" b="1" smtClean="0">
                <a:solidFill>
                  <a:schemeClr val="tx1"/>
                </a:solidFill>
              </a:rPr>
              <a:t>nhỏ</a:t>
            </a:r>
            <a:r>
              <a:rPr lang="vi-VN" sz="6600" b="1" dirty="0" smtClean="0">
                <a:solidFill>
                  <a:schemeClr val="tx1"/>
                </a:solidFill>
              </a:rPr>
              <a:t>.</a:t>
            </a:r>
            <a:endParaRPr lang="vi-VN" sz="6600" b="1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300239" y="2584613"/>
            <a:ext cx="992740" cy="134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778902" y="2584613"/>
            <a:ext cx="992740" cy="134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921802" y="5090160"/>
            <a:ext cx="1153847" cy="43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313980" y="5088269"/>
            <a:ext cx="992740" cy="134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861187" y="5074861"/>
            <a:ext cx="992740" cy="134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26372" y="249429"/>
            <a:ext cx="3121707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ụ cà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26371" y="1560956"/>
            <a:ext cx="3121707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5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ga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326371" y="2810237"/>
            <a:ext cx="3208421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ỉ hè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26371" y="4087002"/>
            <a:ext cx="3208421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ủ mơ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637521" y="4086673"/>
            <a:ext cx="3108158" cy="9193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r>
              <a:rPr lang="en-US" sz="52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đỗ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14793" y="2810237"/>
            <a:ext cx="3108158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ế 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ỗ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587806" y="1560956"/>
            <a:ext cx="3108158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5200" b="1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52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ỏ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614792" y="249429"/>
            <a:ext cx="3108159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ỡ 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ỡ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11201" y="5478636"/>
            <a:ext cx="5169416" cy="94246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ẹ </a:t>
            </a: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é </a:t>
            </a: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bà.</a:t>
            </a:r>
            <a:endParaRPr lang="en-US" sz="44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87806" y="5447366"/>
            <a:ext cx="5296067" cy="94246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bà </a:t>
            </a:r>
            <a:r>
              <a:rPr lang="en-US" sz="44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ở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õ </a:t>
            </a: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ỏ.</a:t>
            </a:r>
            <a:endParaRPr lang="en-US" sz="44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3619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851" y="2133599"/>
            <a:ext cx="5186035" cy="186204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115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Giải lao</a:t>
            </a:r>
            <a:endParaRPr lang="en-US" sz="1150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5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38200" y="104777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atin typeface=".VnAvant" pitchFamily="34" charset="0"/>
              </a:rPr>
              <a:t>ViÕt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57200" y="180977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1905000" y="1981201"/>
            <a:ext cx="10058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800">
                <a:latin typeface="HP001 4 hàng" panose="020B0603050302020204" pitchFamily="34" charset="0"/>
              </a:rPr>
              <a:t>ǯǯǯǯǯǯǯǯǯ</a:t>
            </a: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1905000" y="2949576"/>
            <a:ext cx="998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800">
                <a:latin typeface="HP001 4 hàng" panose="020B0603050302020204" pitchFamily="34" charset="0"/>
              </a:rPr>
              <a:t>ǯǯǯǯǯǯǯǯǯ</a:t>
            </a:r>
          </a:p>
        </p:txBody>
      </p:sp>
      <p:sp>
        <p:nvSpPr>
          <p:cNvPr id="12294" name="TextBox 9"/>
          <p:cNvSpPr txBox="1">
            <a:spLocks noChangeArrowheads="1"/>
          </p:cNvSpPr>
          <p:nvPr/>
        </p:nvSpPr>
        <p:spPr bwMode="auto">
          <a:xfrm>
            <a:off x="1773816" y="2501462"/>
            <a:ext cx="77957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9600">
                <a:latin typeface="HP001 4 hàng" panose="020B0603050302020204" pitchFamily="34" charset="0"/>
              </a:rPr>
              <a:t> </a:t>
            </a:r>
            <a:r>
              <a:rPr lang="en-US" altLang="en-US" sz="9600" smtClean="0">
                <a:latin typeface="HP001 4 hàng" panose="020B0603050302020204" pitchFamily="34" charset="0"/>
              </a:rPr>
              <a:t>wgõ           </a:t>
            </a:r>
            <a:endParaRPr lang="en-US" altLang="en-US" sz="96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295" name="TextBox 12"/>
          <p:cNvSpPr txBox="1">
            <a:spLocks noChangeArrowheads="1"/>
          </p:cNvSpPr>
          <p:nvPr/>
        </p:nvSpPr>
        <p:spPr bwMode="auto">
          <a:xfrm>
            <a:off x="1905000" y="3925888"/>
            <a:ext cx="9982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800">
                <a:latin typeface="HP001 4 hàng" panose="020B0603050302020204" pitchFamily="34" charset="0"/>
              </a:rPr>
              <a:t>ǯǯǯǯǯǯǯǯǯ</a:t>
            </a:r>
          </a:p>
        </p:txBody>
      </p:sp>
      <p:sp>
        <p:nvSpPr>
          <p:cNvPr id="12297" name="TextBox 14"/>
          <p:cNvSpPr txBox="1">
            <a:spLocks noChangeArrowheads="1"/>
          </p:cNvSpPr>
          <p:nvPr/>
        </p:nvSpPr>
        <p:spPr bwMode="auto">
          <a:xfrm>
            <a:off x="4365625" y="2398714"/>
            <a:ext cx="25479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l-GR" altLang="en-US" sz="9600">
                <a:latin typeface="HP001 4 hàng" panose="020B0603050302020204" pitchFamily="34" charset="0"/>
              </a:rPr>
              <a:t>η</a:t>
            </a:r>
            <a:r>
              <a:rPr lang="en-US" altLang="en-US" sz="9600">
                <a:latin typeface="HP001 4 hàng" panose="020B0603050302020204" pitchFamily="34" charset="0"/>
              </a:rPr>
              <a:t>ỏ </a:t>
            </a:r>
            <a:endParaRPr lang="en-US" altLang="en-US" sz="9600"/>
          </a:p>
        </p:txBody>
      </p:sp>
      <p:sp>
        <p:nvSpPr>
          <p:cNvPr id="12298" name="Rectangle 15"/>
          <p:cNvSpPr>
            <a:spLocks noChangeArrowheads="1"/>
          </p:cNvSpPr>
          <p:nvPr/>
        </p:nvSpPr>
        <p:spPr bwMode="auto">
          <a:xfrm>
            <a:off x="6553201" y="2401889"/>
            <a:ext cx="22971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l-GR" altLang="en-US" sz="9600">
                <a:latin typeface="HP001 4 hàng" panose="020B0603050302020204" pitchFamily="34" charset="0"/>
              </a:rPr>
              <a:t>η</a:t>
            </a:r>
            <a:r>
              <a:rPr lang="en-US" altLang="en-US" sz="9600">
                <a:latin typeface="HP001 4 hàng" panose="020B0603050302020204" pitchFamily="34" charset="0"/>
              </a:rPr>
              <a:t>à</a:t>
            </a:r>
            <a:endParaRPr lang="en-US" altLang="en-US" sz="9600"/>
          </a:p>
        </p:txBody>
      </p:sp>
      <p:sp>
        <p:nvSpPr>
          <p:cNvPr id="12299" name="Rectangle 16"/>
          <p:cNvSpPr>
            <a:spLocks noChangeArrowheads="1"/>
          </p:cNvSpPr>
          <p:nvPr/>
        </p:nvSpPr>
        <p:spPr bwMode="auto">
          <a:xfrm>
            <a:off x="8839200" y="2455864"/>
            <a:ext cx="13906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9600">
                <a:latin typeface="HP001 4 hàng" panose="020B0603050302020204" pitchFamily="34" charset="0"/>
              </a:rPr>
              <a:t>bà</a:t>
            </a:r>
            <a:endParaRPr lang="en-US" altLang="en-US" sz="9600"/>
          </a:p>
        </p:txBody>
      </p:sp>
    </p:spTree>
    <p:extLst>
      <p:ext uri="{BB962C8B-B14F-4D97-AF65-F5344CB8AC3E}">
        <p14:creationId xmlns:p14="http://schemas.microsoft.com/office/powerpoint/2010/main" val="341655479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3" grpId="0"/>
      <p:bldP spid="12294" grpId="0"/>
      <p:bldP spid="12295" grpId="0"/>
      <p:bldP spid="12297" grpId="0"/>
      <p:bldP spid="12298" grpId="0"/>
      <p:bldP spid="122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052"/>
            <a:ext cx="12197101" cy="60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5681" r="37429" b="2318"/>
          <a:stretch/>
        </p:blipFill>
        <p:spPr>
          <a:xfrm rot="16200000">
            <a:off x="3162303" y="-2731226"/>
            <a:ext cx="5943600" cy="122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18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93557" y="297691"/>
            <a:ext cx="3208422" cy="85734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.VnAvant" pitchFamily="34" charset="0"/>
              </a:rPr>
              <a:t>KÓ </a:t>
            </a:r>
            <a:r>
              <a:rPr lang="en-US" sz="4000" b="1" dirty="0" err="1">
                <a:latin typeface=".VnAvant" pitchFamily="34" charset="0"/>
              </a:rPr>
              <a:t>chuyÖn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5289" y="288757"/>
            <a:ext cx="651009" cy="92865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.VnAvant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035809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47" b="58043"/>
          <a:stretch/>
        </p:blipFill>
        <p:spPr bwMode="auto">
          <a:xfrm>
            <a:off x="1021499" y="791152"/>
            <a:ext cx="4818476" cy="309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2" b="58043"/>
          <a:stretch/>
        </p:blipFill>
        <p:spPr bwMode="auto">
          <a:xfrm>
            <a:off x="6268315" y="791152"/>
            <a:ext cx="4876801" cy="309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1" r="50664" b="6009"/>
          <a:stretch/>
        </p:blipFill>
        <p:spPr bwMode="auto">
          <a:xfrm>
            <a:off x="1025646" y="3716437"/>
            <a:ext cx="4836423" cy="330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2" t="50224" b="6495"/>
          <a:stretch/>
        </p:blipFill>
        <p:spPr bwMode="auto">
          <a:xfrm>
            <a:off x="6304546" y="3750983"/>
            <a:ext cx="4876801" cy="319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38400" y="105352"/>
            <a:ext cx="7315200" cy="6858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C«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chñ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kh«ng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biÕt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quý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t×nh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>
                <a:solidFill>
                  <a:schemeClr val="tx1"/>
                </a:solidFill>
                <a:latin typeface=".VnAvant" pitchFamily="34" charset="0"/>
              </a:rPr>
              <a:t>b¹n </a:t>
            </a:r>
            <a:endParaRPr lang="en-US" sz="36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3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ể chuyện lớp 1] Cô chủ không biết quý tình bạn - Bài 20 - Sách Kết nối tri thức với cuộc sống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2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6"/>
          <p:cNvSpPr txBox="1">
            <a:spLocks noChangeArrowheads="1"/>
          </p:cNvSpPr>
          <p:nvPr/>
        </p:nvSpPr>
        <p:spPr bwMode="auto">
          <a:xfrm>
            <a:off x="2283822" y="535578"/>
            <a:ext cx="800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6000">
                <a:solidFill>
                  <a:srgbClr val="0000FF"/>
                </a:solidFill>
                <a:latin typeface="+mj-lt"/>
              </a:rPr>
              <a:t>             </a:t>
            </a:r>
            <a:r>
              <a:rPr lang="en-US" altLang="en-US" sz="5400" b="1" smtClean="0">
                <a:solidFill>
                  <a:srgbClr val="0000FF"/>
                </a:solidFill>
                <a:latin typeface="+mj-lt"/>
              </a:rPr>
              <a:t>ÔN BÀI CŨ</a:t>
            </a:r>
            <a:endParaRPr lang="vi-VN" altLang="en-US" sz="5400" b="1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4114" y="2112946"/>
            <a:ext cx="22813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6000" smtClean="0">
                <a:latin typeface="Arial-SGK-TV" pitchFamily="2" charset="0"/>
                <a:cs typeface="Arial-SGK-TV" pitchFamily="2" charset="0"/>
              </a:rPr>
              <a:t>á ngô</a:t>
            </a:r>
            <a:endParaRPr lang="en-US" sz="6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9977" y="2112946"/>
            <a:ext cx="2452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smtClean="0">
                <a:latin typeface="Arial-SGK-TV" pitchFamily="2" charset="0"/>
                <a:cs typeface="Arial-SGK-TV" pitchFamily="2" charset="0"/>
              </a:rPr>
              <a:t>ghi lễ</a:t>
            </a:r>
            <a:endParaRPr lang="en-US" sz="6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5988" y="2201148"/>
            <a:ext cx="25378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smtClean="0">
                <a:latin typeface="Arial-SGK-TV" pitchFamily="2" charset="0"/>
                <a:cs typeface="Arial-SGK-TV" pitchFamily="2" charset="0"/>
              </a:rPr>
              <a:t>gã ba</a:t>
            </a:r>
            <a:endParaRPr lang="en-US" sz="6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1369" y="4402296"/>
            <a:ext cx="6546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-SGK-TV" pitchFamily="2" charset="0"/>
                <a:cs typeface="Arial-SGK-TV" pitchFamily="2" charset="0"/>
              </a:rPr>
              <a:t>Nhà bà ở ngõ nhỏ.</a:t>
            </a:r>
            <a:endParaRPr lang="en-US" sz="60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6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13" y="0"/>
            <a:ext cx="5693355" cy="5444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2318" y="5467588"/>
            <a:ext cx="100315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/>
              <a:t>Cô bé nuôi con vật gì</a:t>
            </a:r>
            <a:r>
              <a:rPr lang="vi-VN" sz="4400" smtClean="0"/>
              <a:t>? </a:t>
            </a:r>
            <a:endParaRPr lang="en-US" sz="4400" smtClean="0"/>
          </a:p>
          <a:p>
            <a:pPr algn="ctr"/>
            <a:r>
              <a:rPr lang="vi-VN" sz="4400" smtClean="0"/>
              <a:t>Cô </a:t>
            </a:r>
            <a:r>
              <a:rPr lang="vi-VN" sz="4400" dirty="0" smtClean="0"/>
              <a:t>bé muốn đổi con vật đó lấy con vật nào?</a:t>
            </a:r>
            <a:endParaRPr lang="vi-VN" sz="4400" dirty="0"/>
          </a:p>
        </p:txBody>
      </p:sp>
      <p:pic>
        <p:nvPicPr>
          <p:cNvPr id="2" name="Đoạn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307" y="4430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44" y="0"/>
            <a:ext cx="5968758" cy="57822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6513" y="5757228"/>
            <a:ext cx="8534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Cô bé đổi gà mái lấy con vật nào?</a:t>
            </a:r>
            <a:endParaRPr lang="vi-VN" sz="4400" dirty="0"/>
          </a:p>
        </p:txBody>
      </p:sp>
      <p:pic>
        <p:nvPicPr>
          <p:cNvPr id="2" name="Đoạn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0672" y="4325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7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93" y="5368"/>
            <a:ext cx="6136461" cy="59255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7972" y="5930887"/>
            <a:ext cx="10659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Thấy chú chó nhỏ xinh xắn, cô bé đã làm gì?</a:t>
            </a:r>
            <a:endParaRPr lang="vi-VN" sz="4400" dirty="0"/>
          </a:p>
        </p:txBody>
      </p:sp>
      <p:pic>
        <p:nvPicPr>
          <p:cNvPr id="2" name="Đoạn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683" y="4430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2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15" y="1"/>
            <a:ext cx="5826153" cy="5543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1615" y="5461402"/>
            <a:ext cx="103457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Cuối cùng, có con vật nào ở bên cô không? Vì sao?</a:t>
            </a:r>
            <a:endParaRPr lang="vi-VN" sz="4400" dirty="0"/>
          </a:p>
        </p:txBody>
      </p:sp>
      <p:pic>
        <p:nvPicPr>
          <p:cNvPr id="2" name="Đoạn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5015" y="3440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4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47" b="58043"/>
          <a:stretch/>
        </p:blipFill>
        <p:spPr bwMode="auto">
          <a:xfrm>
            <a:off x="849183" y="135438"/>
            <a:ext cx="5214732" cy="335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2" b="58043"/>
          <a:stretch/>
        </p:blipFill>
        <p:spPr bwMode="auto">
          <a:xfrm>
            <a:off x="6095999" y="135438"/>
            <a:ext cx="5277853" cy="335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1" r="50664" b="6009"/>
          <a:stretch/>
        </p:blipFill>
        <p:spPr bwMode="auto">
          <a:xfrm>
            <a:off x="817099" y="3396763"/>
            <a:ext cx="5234154" cy="357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2" t="50224" b="6495"/>
          <a:stretch/>
        </p:blipFill>
        <p:spPr bwMode="auto">
          <a:xfrm>
            <a:off x="6095999" y="3440163"/>
            <a:ext cx="5277853" cy="345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06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24200" y="838201"/>
            <a:ext cx="5867400" cy="8286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latin typeface=".VnAvant" panose="020B7200000000000000" pitchFamily="34" charset="0"/>
              </a:rPr>
              <a:t>ý </a:t>
            </a:r>
            <a:r>
              <a:rPr lang="en-US" sz="4400" b="1" dirty="0" err="1">
                <a:latin typeface=".VnAvant" panose="020B7200000000000000" pitchFamily="34" charset="0"/>
              </a:rPr>
              <a:t>nghÜa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c©u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chuyÖn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33500" y="2505076"/>
            <a:ext cx="9525000" cy="2323598"/>
          </a:xfrm>
          <a:prstGeom prst="round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khuyên chúng </a:t>
            </a:r>
            <a:r>
              <a:rPr lang="en-US" sz="4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yêu </a:t>
            </a:r>
            <a:r>
              <a:rPr lang="en-US" sz="4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trân trọng những thứ mình 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 có. </a:t>
            </a:r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25970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930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6621" y="408567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126" y="2604967"/>
            <a:ext cx="78454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 bài 20</a:t>
            </a:r>
          </a:p>
          <a:p>
            <a:pPr marL="285750" indent="-285750">
              <a:buFontTx/>
              <a:buChar char="-"/>
            </a:pPr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21: R r S s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02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 txBox="1">
            <a:spLocks noChangeArrowheads="1"/>
          </p:cNvSpPr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mtClean="0"/>
              <a:t> </a:t>
            </a:r>
            <a:endParaRPr lang="en-US" altLang="vi-VN"/>
          </a:p>
        </p:txBody>
      </p:sp>
      <p:pic>
        <p:nvPicPr>
          <p:cNvPr id="11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6"/>
          <p:cNvSpPr txBox="1">
            <a:spLocks noChangeArrowheads="1"/>
          </p:cNvSpPr>
          <p:nvPr/>
        </p:nvSpPr>
        <p:spPr bwMode="auto">
          <a:xfrm>
            <a:off x="2283822" y="535578"/>
            <a:ext cx="800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6000">
                <a:solidFill>
                  <a:srgbClr val="0000FF"/>
                </a:solidFill>
                <a:latin typeface="+mn-lt"/>
              </a:rPr>
              <a:t>             </a:t>
            </a:r>
            <a:r>
              <a:rPr lang="en-US" altLang="en-US" sz="5400" b="1" smtClean="0">
                <a:solidFill>
                  <a:srgbClr val="0000FF"/>
                </a:solidFill>
                <a:latin typeface="+mn-lt"/>
              </a:rPr>
              <a:t>ÔN BÀI CŨ</a:t>
            </a:r>
            <a:endParaRPr lang="vi-VN" altLang="en-US" sz="5400" b="1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4114" y="2112946"/>
            <a:ext cx="27093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smtClean="0">
                <a:latin typeface="Arial-SGK-TV" pitchFamily="2" charset="0"/>
                <a:cs typeface="Arial-SGK-TV" pitchFamily="2" charset="0"/>
              </a:rPr>
              <a:t>ghỉ hè</a:t>
            </a:r>
            <a:endParaRPr lang="en-US" sz="6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9977" y="2112946"/>
            <a:ext cx="25026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smtClean="0">
                <a:latin typeface="Arial-SGK-TV" pitchFamily="2" charset="0"/>
                <a:cs typeface="Arial-SGK-TV" pitchFamily="2" charset="0"/>
              </a:rPr>
              <a:t>á ngừ</a:t>
            </a:r>
            <a:endParaRPr lang="en-US" sz="6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5988" y="2201148"/>
            <a:ext cx="27093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-SGK-TV" pitchFamily="2" charset="0"/>
                <a:cs typeface="Arial-SGK-TV" pitchFamily="2" charset="0"/>
              </a:rPr>
              <a:t>đề nghị</a:t>
            </a:r>
            <a:endParaRPr lang="en-US" sz="6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1369" y="4402296"/>
            <a:ext cx="74558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-SGK-TV" pitchFamily="2" charset="0"/>
                <a:cs typeface="Arial-SGK-TV" pitchFamily="2" charset="0"/>
              </a:rPr>
              <a:t>Nghỉ lễ, bé đi nhà bà.</a:t>
            </a:r>
            <a:endParaRPr lang="en-US" sz="60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2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inbow Pastel Gradient Ombre Background (Graphic) by AM Digita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3" y="-78378"/>
            <a:ext cx="12333663" cy="82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089822"/>
              </p:ext>
            </p:extLst>
          </p:nvPr>
        </p:nvGraphicFramePr>
        <p:xfrm>
          <a:off x="2032000" y="719666"/>
          <a:ext cx="8128000" cy="4910425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82096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314985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51947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18451156"/>
                    </a:ext>
                  </a:extLst>
                </a:gridCol>
              </a:tblGrid>
              <a:tr h="982085"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u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5699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82176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75827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0180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gi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6175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58937" y="1711234"/>
            <a:ext cx="10743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me</a:t>
            </a:r>
            <a:endParaRPr lang="vi-VN" sz="5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79326" y="1711234"/>
            <a:ext cx="10743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mê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99714" y="1667640"/>
            <a:ext cx="11739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smtClean="0">
                <a:latin typeface="Arial-SGK-TV" pitchFamily="2" charset="0"/>
                <a:cs typeface="Arial-SGK-TV" pitchFamily="2" charset="0"/>
              </a:rPr>
              <a:t>mu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42382" y="2652133"/>
            <a:ext cx="896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nu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69238" y="2702802"/>
            <a:ext cx="896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nê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96094" y="2702802"/>
            <a:ext cx="896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e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71047" y="3636626"/>
            <a:ext cx="896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g</a:t>
            </a:r>
            <a:r>
              <a:rPr lang="vi-VN" sz="5000" dirty="0"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58937" y="4765186"/>
            <a:ext cx="10390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gie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79325" y="4765186"/>
            <a:ext cx="10390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giê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599712" y="4765186"/>
            <a:ext cx="10390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giu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2" descr="Rainbow Pastel Gradient Ombre Background (Graphic) by AM Digita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8889" r="66018" b="78571"/>
          <a:stretch/>
        </p:blipFill>
        <p:spPr bwMode="auto">
          <a:xfrm>
            <a:off x="1933303" y="679268"/>
            <a:ext cx="2129245" cy="10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61703" y="110066"/>
            <a:ext cx="13716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latin typeface=".VnAvant" pitchFamily="34" charset="0"/>
              </a:rPr>
              <a:t>§</a:t>
            </a:r>
            <a:r>
              <a:rPr lang="en-US" sz="4400" b="1" dirty="0" err="1">
                <a:latin typeface=".VnAvant" pitchFamily="34" charset="0"/>
              </a:rPr>
              <a:t>äc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4503" y="186266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8203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6" grpId="0"/>
      <p:bldP spid="27" grpId="0"/>
      <p:bldP spid="30" grpId="0"/>
      <p:bldP spid="39" grpId="0"/>
      <p:bldP spid="40" grpId="0"/>
      <p:bldP spid="41" grpId="0"/>
      <p:bldP spid="42" grpId="0"/>
      <p:bldP spid="43" grpId="0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ainbow Pastel Gradient Ombre Background (Graphic) by AM Digita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3" y="-78378"/>
            <a:ext cx="12333663" cy="82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73828"/>
              </p:ext>
            </p:extLst>
          </p:nvPr>
        </p:nvGraphicFramePr>
        <p:xfrm>
          <a:off x="2032000" y="719666"/>
          <a:ext cx="8128000" cy="4910425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82096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314985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51947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18451156"/>
                    </a:ext>
                  </a:extLst>
                </a:gridCol>
              </a:tblGrid>
              <a:tr h="982085"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ư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5699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82176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75827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0180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6175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518366" y="1724297"/>
            <a:ext cx="10390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ghi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7944" y="3693413"/>
            <a:ext cx="12410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ngư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85" y="4642625"/>
            <a:ext cx="13949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nghi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77943" y="2743991"/>
            <a:ext cx="12410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như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2813" y="3667891"/>
            <a:ext cx="12522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ngo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2812" y="2743991"/>
            <a:ext cx="12522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nho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32586" y="2728928"/>
            <a:ext cx="10390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hi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2" descr="Rainbow Pastel Gradient Ombre Background (Graphic) by AM Digita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8889" r="66018" b="79206"/>
          <a:stretch/>
        </p:blipFill>
        <p:spPr bwMode="auto">
          <a:xfrm>
            <a:off x="1933303" y="679268"/>
            <a:ext cx="2129245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52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162" y="0"/>
            <a:ext cx="12227162" cy="6933892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3183" y="2729413"/>
            <a:ext cx="10205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88834" y="2763658"/>
            <a:ext cx="5478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62907" y="3948613"/>
            <a:ext cx="3308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77183" y="2704013"/>
            <a:ext cx="5371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977183" y="1510213"/>
            <a:ext cx="5371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95620" y="1845363"/>
            <a:ext cx="4601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6571" y="894451"/>
            <a:ext cx="470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65457" y="2759763"/>
            <a:ext cx="4601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09915" y="3670440"/>
            <a:ext cx="470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36635" y="4897258"/>
            <a:ext cx="2069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­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72581" y="1510213"/>
            <a:ext cx="11899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272581" y="3948613"/>
            <a:ext cx="12041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196381" y="2653213"/>
            <a:ext cx="11899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9382" y="1205411"/>
            <a:ext cx="4079254" cy="4179032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55897" y="934858"/>
            <a:ext cx="9148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85031" y="4592183"/>
            <a:ext cx="4439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­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89235" y="3678058"/>
            <a:ext cx="8814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u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89234" y="2687458"/>
            <a:ext cx="9329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67009" y="1849258"/>
            <a:ext cx="9037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88834" y="858656"/>
            <a:ext cx="4439653" cy="4808043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Right Arrow 29"/>
          <p:cNvSpPr/>
          <p:nvPr/>
        </p:nvSpPr>
        <p:spPr>
          <a:xfrm rot="19924161">
            <a:off x="1269955" y="2273223"/>
            <a:ext cx="875124" cy="12437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1369171" y="3056436"/>
            <a:ext cx="679466" cy="78179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Right Arrow 31"/>
          <p:cNvSpPr/>
          <p:nvPr/>
        </p:nvSpPr>
        <p:spPr>
          <a:xfrm rot="2597108">
            <a:off x="1205780" y="3926673"/>
            <a:ext cx="875123" cy="124374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2572496" y="3026276"/>
            <a:ext cx="715040" cy="108384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2435971" y="4345486"/>
            <a:ext cx="715040" cy="10838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6998634" y="1239656"/>
            <a:ext cx="939157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6982131" y="2154056"/>
            <a:ext cx="939157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6998634" y="3068456"/>
            <a:ext cx="939157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6998634" y="4059056"/>
            <a:ext cx="939157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7016740" y="4910559"/>
            <a:ext cx="939157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2586783" y="1815011"/>
            <a:ext cx="715040" cy="10838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ight Arrow 43"/>
          <p:cNvSpPr/>
          <p:nvPr/>
        </p:nvSpPr>
        <p:spPr>
          <a:xfrm rot="19713859">
            <a:off x="5430523" y="2502475"/>
            <a:ext cx="850222" cy="18123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Right Arrow 44"/>
          <p:cNvSpPr/>
          <p:nvPr/>
        </p:nvSpPr>
        <p:spPr>
          <a:xfrm rot="18531511">
            <a:off x="5185453" y="2080730"/>
            <a:ext cx="1000337" cy="163642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5474634" y="3068456"/>
            <a:ext cx="853779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Right Arrow 46"/>
          <p:cNvSpPr/>
          <p:nvPr/>
        </p:nvSpPr>
        <p:spPr>
          <a:xfrm rot="2041476">
            <a:off x="5397405" y="3662062"/>
            <a:ext cx="939158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Right Arrow 47"/>
          <p:cNvSpPr/>
          <p:nvPr/>
        </p:nvSpPr>
        <p:spPr>
          <a:xfrm rot="3015048">
            <a:off x="5214646" y="4094607"/>
            <a:ext cx="938150" cy="172535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6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0" y="0"/>
            <a:ext cx="12185691" cy="690728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60788" y="2367753"/>
            <a:ext cx="12151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827966" y="2476789"/>
            <a:ext cx="11259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369551" y="3666874"/>
            <a:ext cx="3372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19253" y="2422274"/>
            <a:ext cx="5312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319253" y="1228474"/>
            <a:ext cx="5312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9548" y="1783805"/>
            <a:ext cx="4569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3760" y="862056"/>
            <a:ext cx="468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83677" y="2665378"/>
            <a:ext cx="4569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35831" y="3578407"/>
            <a:ext cx="468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15807" y="4729514"/>
            <a:ext cx="2192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­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47349" y="1228474"/>
            <a:ext cx="15304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599749" y="3666874"/>
            <a:ext cx="13780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494993" y="2426030"/>
            <a:ext cx="16111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26071" y="889979"/>
            <a:ext cx="4836181" cy="4043926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66931" y="841183"/>
            <a:ext cx="12633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o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06433" y="4528757"/>
            <a:ext cx="10647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­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74237" y="3649847"/>
            <a:ext cx="12633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u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21722" y="2739470"/>
            <a:ext cx="12633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>
                <a:latin typeface="Arial-SGK-TV" pitchFamily="2" charset="0"/>
                <a:cs typeface="Arial-SGK-TV" pitchFamily="2" charset="0"/>
              </a:rPr>
              <a:t>ơ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06433" y="1832476"/>
            <a:ext cx="13095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>
                <a:latin typeface="Arial-SGK-TV" pitchFamily="2" charset="0"/>
                <a:cs typeface="Arial-SGK-TV" pitchFamily="2" charset="0"/>
              </a:rPr>
              <a:t>ô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823422" y="673142"/>
            <a:ext cx="5117294" cy="4957637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Right Arrow 29"/>
          <p:cNvSpPr/>
          <p:nvPr/>
        </p:nvSpPr>
        <p:spPr>
          <a:xfrm rot="19924161">
            <a:off x="1496137" y="1965000"/>
            <a:ext cx="926867" cy="12035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1599308" y="2760099"/>
            <a:ext cx="719640" cy="75652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Right Arrow 31"/>
          <p:cNvSpPr/>
          <p:nvPr/>
        </p:nvSpPr>
        <p:spPr>
          <a:xfrm rot="2597108">
            <a:off x="1430472" y="3521224"/>
            <a:ext cx="926867" cy="12035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2761551" y="2752474"/>
            <a:ext cx="757318" cy="104881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2763139" y="4063749"/>
            <a:ext cx="757318" cy="104881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8161064" y="1198804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8209906" y="2142874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8144614" y="3025845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8178444" y="3963127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8178444" y="4819830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2761551" y="1533274"/>
            <a:ext cx="757318" cy="104881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ight Arrow 43"/>
          <p:cNvSpPr/>
          <p:nvPr/>
        </p:nvSpPr>
        <p:spPr>
          <a:xfrm rot="19713859">
            <a:off x="6654119" y="2332038"/>
            <a:ext cx="900493" cy="17537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Right Arrow 44"/>
          <p:cNvSpPr/>
          <p:nvPr/>
        </p:nvSpPr>
        <p:spPr>
          <a:xfrm rot="18572558">
            <a:off x="6555200" y="1849547"/>
            <a:ext cx="894167" cy="169107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6733659" y="2846744"/>
            <a:ext cx="904260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Right Arrow 46"/>
          <p:cNvSpPr/>
          <p:nvPr/>
        </p:nvSpPr>
        <p:spPr>
          <a:xfrm rot="2041476">
            <a:off x="6660088" y="3393341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Right Arrow 47"/>
          <p:cNvSpPr/>
          <p:nvPr/>
        </p:nvSpPr>
        <p:spPr>
          <a:xfrm rot="3466473">
            <a:off x="6373018" y="3727132"/>
            <a:ext cx="1006063" cy="190472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1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-104503" y="0"/>
            <a:ext cx="12296503" cy="7027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8" name="Picture 4" descr="Decorative cartoon tree Royalty Free Vecto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80" y="-710839"/>
            <a:ext cx="12420179" cy="1224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47" y="1381875"/>
            <a:ext cx="3240334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06" y="3039035"/>
            <a:ext cx="2124635" cy="218614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53" y="4905434"/>
            <a:ext cx="2218765" cy="21667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08" y="468342"/>
            <a:ext cx="2273583" cy="24859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99" y="-100993"/>
            <a:ext cx="2208996" cy="24153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97" y="2525011"/>
            <a:ext cx="2661349" cy="253703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78" y="-210671"/>
            <a:ext cx="1999390" cy="218614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01" y="2150356"/>
            <a:ext cx="2470512" cy="218614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59" y="4437497"/>
            <a:ext cx="2579967" cy="242050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620926" y="486202"/>
            <a:ext cx="15568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ụ cà</a:t>
            </a:r>
            <a:endParaRPr lang="vi-VN" sz="5000" dirty="0"/>
          </a:p>
        </p:txBody>
      </p:sp>
      <p:sp>
        <p:nvSpPr>
          <p:cNvPr id="50" name="TextBox 49"/>
          <p:cNvSpPr txBox="1"/>
          <p:nvPr/>
        </p:nvSpPr>
        <p:spPr>
          <a:xfrm>
            <a:off x="5581698" y="520101"/>
            <a:ext cx="18774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hà ga</a:t>
            </a:r>
            <a:endParaRPr lang="vi-VN" sz="5000" dirty="0"/>
          </a:p>
        </p:txBody>
      </p:sp>
      <p:sp>
        <p:nvSpPr>
          <p:cNvPr id="51" name="TextBox 50"/>
          <p:cNvSpPr txBox="1"/>
          <p:nvPr/>
        </p:nvSpPr>
        <p:spPr>
          <a:xfrm>
            <a:off x="8637621" y="1280431"/>
            <a:ext cx="20906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nghỉ hè</a:t>
            </a:r>
            <a:endParaRPr lang="vi-VN" sz="5000" dirty="0"/>
          </a:p>
        </p:txBody>
      </p:sp>
      <p:sp>
        <p:nvSpPr>
          <p:cNvPr id="52" name="TextBox 51"/>
          <p:cNvSpPr txBox="1"/>
          <p:nvPr/>
        </p:nvSpPr>
        <p:spPr>
          <a:xfrm>
            <a:off x="3036787" y="2764525"/>
            <a:ext cx="21451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gủ mơ</a:t>
            </a:r>
            <a:endParaRPr lang="vi-VN" sz="5000" dirty="0"/>
          </a:p>
        </p:txBody>
      </p:sp>
      <p:sp>
        <p:nvSpPr>
          <p:cNvPr id="53" name="TextBox 52"/>
          <p:cNvSpPr txBox="1"/>
          <p:nvPr/>
        </p:nvSpPr>
        <p:spPr>
          <a:xfrm>
            <a:off x="5911371" y="3431864"/>
            <a:ext cx="19864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b</a:t>
            </a:r>
            <a:r>
              <a:rPr lang="vi-VN" sz="5000" dirty="0" smtClean="0"/>
              <a:t>ỡ ngỡ</a:t>
            </a:r>
            <a:endParaRPr lang="vi-VN" sz="5000" dirty="0"/>
          </a:p>
        </p:txBody>
      </p:sp>
      <p:sp>
        <p:nvSpPr>
          <p:cNvPr id="54" name="TextBox 53"/>
          <p:cNvSpPr txBox="1"/>
          <p:nvPr/>
        </p:nvSpPr>
        <p:spPr>
          <a:xfrm>
            <a:off x="1738572" y="5281408"/>
            <a:ext cx="22685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ho nhỏ</a:t>
            </a:r>
            <a:endParaRPr lang="vi-VN" sz="5000" dirty="0"/>
          </a:p>
        </p:txBody>
      </p:sp>
      <p:sp>
        <p:nvSpPr>
          <p:cNvPr id="55" name="TextBox 54"/>
          <p:cNvSpPr txBox="1"/>
          <p:nvPr/>
        </p:nvSpPr>
        <p:spPr>
          <a:xfrm>
            <a:off x="9993473" y="3698394"/>
            <a:ext cx="17700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g</a:t>
            </a:r>
            <a:r>
              <a:rPr lang="vi-VN" sz="5000" dirty="0" smtClean="0"/>
              <a:t>iá đỗ</a:t>
            </a:r>
            <a:endParaRPr lang="vi-VN" sz="5000" dirty="0"/>
          </a:p>
        </p:txBody>
      </p:sp>
      <p:sp>
        <p:nvSpPr>
          <p:cNvPr id="56" name="TextBox 55"/>
          <p:cNvSpPr txBox="1"/>
          <p:nvPr/>
        </p:nvSpPr>
        <p:spPr>
          <a:xfrm>
            <a:off x="7209561" y="5557946"/>
            <a:ext cx="19127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g</a:t>
            </a:r>
            <a:r>
              <a:rPr lang="vi-VN" sz="5000" dirty="0" smtClean="0"/>
              <a:t>hế gỗ</a:t>
            </a:r>
            <a:endParaRPr lang="vi-VN" sz="50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735701" y="1280431"/>
            <a:ext cx="60779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310781" y="3566506"/>
            <a:ext cx="60779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1841080" y="6123731"/>
            <a:ext cx="8946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2872857" y="6123731"/>
            <a:ext cx="91169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5739712" y="1311539"/>
            <a:ext cx="60779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3176756" y="3566506"/>
            <a:ext cx="60779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1" idx="2"/>
          </p:cNvCxnSpPr>
          <p:nvPr/>
        </p:nvCxnSpPr>
        <p:spPr>
          <a:xfrm flipH="1">
            <a:off x="8818365" y="2142205"/>
            <a:ext cx="8645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6904591" y="4289993"/>
            <a:ext cx="91169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10120460" y="4560168"/>
            <a:ext cx="60779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8408328" y="6439264"/>
            <a:ext cx="60779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7289138" y="6451478"/>
            <a:ext cx="91169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6640865" y="1381875"/>
            <a:ext cx="8645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53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2796" y="6027003"/>
            <a:ext cx="1846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 smtClean="0">
                <a:latin typeface="Arial-SGK-TV" pitchFamily="2" charset="0"/>
                <a:cs typeface="Arial-SGK-TV" pitchFamily="2" charset="0"/>
              </a:rPr>
              <a:t>Nụ cà</a:t>
            </a:r>
            <a:endParaRPr lang="vi-VN" sz="48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098" name="Picture 2" descr="Sắc tím hoa c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830" y="113608"/>
            <a:ext cx="5231091" cy="585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99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686</TotalTime>
  <Words>316</Words>
  <Application>Microsoft Office PowerPoint</Application>
  <PresentationFormat>Widescreen</PresentationFormat>
  <Paragraphs>131</Paragraphs>
  <Slides>27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.VnAvant</vt:lpstr>
      <vt:lpstr>Arial</vt:lpstr>
      <vt:lpstr>Arial-SGK-TV</vt:lpstr>
      <vt:lpstr>Calibri Light</vt:lpstr>
      <vt:lpstr>HP001 4 hàng</vt:lpstr>
      <vt:lpstr>Times New Roman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PC</cp:lastModifiedBy>
  <cp:revision>83</cp:revision>
  <dcterms:created xsi:type="dcterms:W3CDTF">2020-08-10T13:50:00Z</dcterms:created>
  <dcterms:modified xsi:type="dcterms:W3CDTF">2021-10-10T05:11:52Z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