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  <p:sldMasterId id="2147483733" r:id="rId2"/>
  </p:sldMasterIdLst>
  <p:notesMasterIdLst>
    <p:notesMasterId r:id="rId18"/>
  </p:notesMasterIdLst>
  <p:sldIdLst>
    <p:sldId id="276" r:id="rId3"/>
    <p:sldId id="281" r:id="rId4"/>
    <p:sldId id="280" r:id="rId5"/>
    <p:sldId id="256" r:id="rId6"/>
    <p:sldId id="257" r:id="rId7"/>
    <p:sldId id="258" r:id="rId8"/>
    <p:sldId id="279" r:id="rId9"/>
    <p:sldId id="260" r:id="rId10"/>
    <p:sldId id="270" r:id="rId11"/>
    <p:sldId id="271" r:id="rId12"/>
    <p:sldId id="272" r:id="rId13"/>
    <p:sldId id="264" r:id="rId14"/>
    <p:sldId id="282" r:id="rId15"/>
    <p:sldId id="262" r:id="rId16"/>
    <p:sldId id="268" r:id="rId1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0000"/>
    <a:srgbClr val="FF6600"/>
    <a:srgbClr val="0000FF"/>
    <a:srgbClr val="F72B09"/>
    <a:srgbClr val="E94B2B"/>
    <a:srgbClr val="B51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16" autoAdjust="0"/>
  </p:normalViewPr>
  <p:slideViewPr>
    <p:cSldViewPr>
      <p:cViewPr varScale="1">
        <p:scale>
          <a:sx n="69" d="100"/>
          <a:sy n="69" d="100"/>
        </p:scale>
        <p:origin x="-756" y="-9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8CDF4C31-987D-4704-BF97-78C25B3915A1}" type="datetimeFigureOut">
              <a:rPr lang="en-US"/>
              <a:pPr>
                <a:defRPr/>
              </a:pPr>
              <a:t>9/13/2021</a:t>
            </a:fld>
            <a:endParaRPr lang="en-US"/>
          </a:p>
        </p:txBody>
      </p:sp>
      <p:sp>
        <p:nvSpPr>
          <p:cNvPr id="4" name="Nơi giữ chỗ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ơi giữ chỗ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noProof="0" smtClean="0"/>
              <a:t>Bấm &amp; sửa kiểu tiêu đề</a:t>
            </a:r>
          </a:p>
          <a:p>
            <a:pPr lvl="1"/>
            <a:r>
              <a:rPr lang="vi-VN" noProof="0" smtClean="0"/>
              <a:t>Mức hai</a:t>
            </a:r>
          </a:p>
          <a:p>
            <a:pPr lvl="2"/>
            <a:r>
              <a:rPr lang="vi-VN" noProof="0" smtClean="0"/>
              <a:t>Mức ba</a:t>
            </a:r>
          </a:p>
          <a:p>
            <a:pPr lvl="3"/>
            <a:r>
              <a:rPr lang="vi-VN" noProof="0" smtClean="0"/>
              <a:t>Mức bốn</a:t>
            </a:r>
          </a:p>
          <a:p>
            <a:pPr lvl="4"/>
            <a:r>
              <a:rPr lang="vi-VN" noProof="0" smtClean="0"/>
              <a:t>Mức năm</a:t>
            </a:r>
            <a:endParaRPr lang="en-US" noProof="0" smtClean="0"/>
          </a:p>
        </p:txBody>
      </p:sp>
      <p:sp>
        <p:nvSpPr>
          <p:cNvPr id="6" name="Nơi giữ chỗ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2B16F05B-4AF8-4DA0-A664-3964683A3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261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639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幻灯片图像占位符 18433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文本占位符 18434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- GV nêu mục tiêu của bài.</a:t>
            </a:r>
          </a:p>
        </p:txBody>
      </p:sp>
      <p:sp>
        <p:nvSpPr>
          <p:cNvPr id="32772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0F5C771-3D70-47CA-BD96-9D3C360663CD}" type="slidenum">
              <a:rPr lang="en-US" altLang="zh-CN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0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ơi giữ chỗ cho Ghi ch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smtClean="0">
              <a:latin typeface="Calibri" panose="020F0502020204030204" pitchFamily="34" charset="0"/>
            </a:endParaRPr>
          </a:p>
        </p:txBody>
      </p:sp>
      <p:sp>
        <p:nvSpPr>
          <p:cNvPr id="19460" name="Nơi giữ chỗ cho Số hiệu Bản chiế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C2F8CE-F980-4B06-BEA9-4B5B42F80CE8}" type="slidenum">
              <a:rPr lang="en-US">
                <a:latin typeface="Tahoma" panose="020B0604030504040204" pitchFamily="34" charset="0"/>
              </a:rPr>
              <a:pPr>
                <a:spcBef>
                  <a:spcPct val="0"/>
                </a:spcBef>
              </a:pPr>
              <a:t>14</a:t>
            </a:fld>
            <a:endParaRPr lang="en-US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549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F58A6-88A2-46D8-91C2-EBE321399C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75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D873B9-6779-44E9-802F-D30524C1E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6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C9A03-80D0-4F8B-9867-2ECC93B7C4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59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D98B1-CDE5-4D7D-94FB-BB5104C23F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3818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A7B5AF-D0C4-4314-B79B-9D467959F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8116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9DC49-1DB7-49B4-9F82-E3C30E490F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58756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7E503D-F3A0-43FF-9ECE-E0ECC14BBE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6844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00F663-1F0B-4E3F-B5D2-0386DBC0BD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21175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B3CA3-3F66-4DA6-9443-907054A832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5169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A88731-A970-4C92-87B1-CC83F4B3123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7922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66DC53-B5B1-4C5B-A471-394D7CE5E7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985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A1013-F3A0-4E34-B4E3-8EF6A14931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613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D8AC2-769F-407D-8CB0-83E9EDF5B7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58095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6D5A2C-1310-4D21-B324-7D285DF94F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61490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CFC395-FB00-4A37-A118-8AE306EDA4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5950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2C935-D7B6-4DDD-A602-EEF28FDDA9F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880955"/>
      </p:ext>
    </p:extLst>
  </p:cSld>
  <p:clrMapOvr>
    <a:masterClrMapping/>
  </p:clrMapOvr>
  <p:transition spd="slow">
    <p:blind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663826-B7B1-49EB-B5A4-F2A400322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836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8B239B-13A4-413D-986C-5DBB09343C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82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A4791A-EB0D-470C-B3CB-BCC0C9D177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4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6A396-8C82-42EC-8483-7BD3480B4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67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7EA5A-32B9-4FA9-87A3-7D4EC4C8B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13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39E3-88A5-43C7-98B5-5E44B4194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37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47EC0-E415-45DE-B016-FA39E04EF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4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  <a:endParaRPr lang="en-US" smtClean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 smtClean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8E7A97D-CCD6-4C77-AB22-52576E74D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7B241C32-EEE5-4B27-B388-7C7C2FBA41EB}" type="slidenum">
              <a:rPr lang="en-US" altLang="en-US">
                <a:latin typeface="Arial" panose="020B0604020202020204" pitchFamily="34" charset="0"/>
              </a:rPr>
              <a:pPr/>
              <a:t>‹#›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429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1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186"/>
          <p:cNvSpPr>
            <a:spLocks noChangeArrowheads="1" noChangeShapeType="1" noTextEdit="1"/>
          </p:cNvSpPr>
          <p:nvPr/>
        </p:nvSpPr>
        <p:spPr bwMode="auto">
          <a:xfrm>
            <a:off x="4648200" y="1563601"/>
            <a:ext cx="2590800" cy="679450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sz="3600" b="1" kern="10" dirty="0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5" name="WordArt 187"/>
          <p:cNvSpPr>
            <a:spLocks noChangeArrowheads="1" noChangeShapeType="1" noTextEdit="1"/>
          </p:cNvSpPr>
          <p:nvPr/>
        </p:nvSpPr>
        <p:spPr bwMode="auto">
          <a:xfrm>
            <a:off x="1752600" y="2590800"/>
            <a:ext cx="8723203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Nguyễn Trường Tộ</a:t>
            </a:r>
          </a:p>
          <a:p>
            <a:pPr algn="ctr"/>
            <a:r>
              <a:rPr lang="vi-VN" sz="3600" b="1" kern="10" dirty="0">
                <a:ln w="9525">
                  <a:noFill/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 muốn canh tân đất nước.</a:t>
            </a:r>
            <a:endParaRPr lang="en-US" sz="3600" b="1" kern="10" dirty="0">
              <a:ln w="9525">
                <a:noFill/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81613" y="18346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1447800" y="3810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35557" y="1669593"/>
            <a:ext cx="1795684" cy="615553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4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34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1200" y="2866072"/>
            <a:ext cx="2971800" cy="166199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ất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trệ</a:t>
            </a:r>
            <a:endParaRPr lang="en-US" sz="3400" b="1" dirty="0"/>
          </a:p>
        </p:txBody>
      </p:sp>
      <p:sp>
        <p:nvSpPr>
          <p:cNvPr id="5" name="Rectangle 4"/>
          <p:cNvSpPr/>
          <p:nvPr/>
        </p:nvSpPr>
        <p:spPr>
          <a:xfrm>
            <a:off x="6629400" y="2819400"/>
            <a:ext cx="3733800" cy="2185214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eaLnBrk="1" hangingPunct="1"/>
            <a:r>
              <a:rPr lang="en-US" sz="3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</a:t>
            </a:r>
            <a:r>
              <a:rPr lang="en-US" sz="3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(1858-1945)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57600" y="2285146"/>
            <a:ext cx="1600200" cy="58092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627322" y="2264798"/>
            <a:ext cx="1581876" cy="55460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5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061542" y="2438400"/>
            <a:ext cx="83058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None/>
            </a:pP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ound Diagonal Corner Rectangle 1"/>
          <p:cNvSpPr/>
          <p:nvPr/>
        </p:nvSpPr>
        <p:spPr>
          <a:xfrm>
            <a:off x="1356360" y="1219200"/>
            <a:ext cx="9716164" cy="715089"/>
          </a:xfrm>
          <a:prstGeom prst="round2Diag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6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n w="0"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5"/>
          <p:cNvSpPr>
            <a:spLocks noChangeArrowheads="1" noChangeShapeType="1" noTextEdit="1"/>
          </p:cNvSpPr>
          <p:nvPr/>
        </p:nvSpPr>
        <p:spPr bwMode="auto">
          <a:xfrm>
            <a:off x="3623576" y="3052465"/>
            <a:ext cx="4572000" cy="10668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vi-VN" sz="60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  <a:endParaRPr lang="en-US" sz="60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72B0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24439" y="4419600"/>
            <a:ext cx="61702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Ô CHỮ LỊCH SỬ</a:t>
            </a:r>
            <a:endParaRPr lang="en-US" sz="6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Hướng dẫn chơi: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066800"/>
          </a:xfrm>
        </p:spPr>
        <p:txBody>
          <a:bodyPr/>
          <a:lstStyle/>
          <a:p>
            <a:pPr algn="ctr"/>
            <a:r>
              <a:rPr lang="en-US" smtClean="0"/>
              <a:t>HS chọn số rồi bấm lần lượt câu hỏi để trả lời.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29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val 2"/>
          <p:cNvSpPr>
            <a:spLocks noChangeArrowheads="1"/>
          </p:cNvSpPr>
          <p:nvPr/>
        </p:nvSpPr>
        <p:spPr bwMode="auto">
          <a:xfrm>
            <a:off x="1828800" y="685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/>
              <a:t>1</a:t>
            </a:r>
          </a:p>
        </p:txBody>
      </p:sp>
      <p:graphicFrame>
        <p:nvGraphicFramePr>
          <p:cNvPr id="8195" name="Group 3"/>
          <p:cNvGraphicFramePr>
            <a:graphicFrameLocks noGrp="1"/>
          </p:cNvGraphicFramePr>
          <p:nvPr/>
        </p:nvGraphicFramePr>
        <p:xfrm>
          <a:off x="4191000" y="762000"/>
          <a:ext cx="4006850" cy="762000"/>
        </p:xfrm>
        <a:graphic>
          <a:graphicData uri="http://schemas.openxmlformats.org/drawingml/2006/table">
            <a:tbl>
              <a:tblPr/>
              <a:tblGrid>
                <a:gridCol w="666750"/>
                <a:gridCol w="669925"/>
                <a:gridCol w="666750"/>
                <a:gridCol w="669925"/>
                <a:gridCol w="666750"/>
                <a:gridCol w="66675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11" name="Group 19"/>
          <p:cNvGraphicFramePr>
            <a:graphicFrameLocks noGrp="1"/>
          </p:cNvGraphicFramePr>
          <p:nvPr/>
        </p:nvGraphicFramePr>
        <p:xfrm>
          <a:off x="2819400" y="3749675"/>
          <a:ext cx="7391400" cy="746125"/>
        </p:xfrm>
        <a:graphic>
          <a:graphicData uri="http://schemas.openxmlformats.org/drawingml/2006/table">
            <a:tbl>
              <a:tblPr/>
              <a:tblGrid>
                <a:gridCol w="671513"/>
                <a:gridCol w="669925"/>
                <a:gridCol w="673100"/>
                <a:gridCol w="673100"/>
                <a:gridCol w="668337"/>
                <a:gridCol w="674688"/>
                <a:gridCol w="671512"/>
                <a:gridCol w="671513"/>
                <a:gridCol w="671512"/>
                <a:gridCol w="673100"/>
                <a:gridCol w="673100"/>
              </a:tblGrid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37" name="Group 45"/>
          <p:cNvGraphicFramePr>
            <a:graphicFrameLocks noGrp="1"/>
          </p:cNvGraphicFramePr>
          <p:nvPr/>
        </p:nvGraphicFramePr>
        <p:xfrm>
          <a:off x="3505200" y="1524000"/>
          <a:ext cx="5359400" cy="762000"/>
        </p:xfrm>
        <a:graphic>
          <a:graphicData uri="http://schemas.openxmlformats.org/drawingml/2006/table">
            <a:tbl>
              <a:tblPr/>
              <a:tblGrid>
                <a:gridCol w="669925"/>
                <a:gridCol w="669925"/>
                <a:gridCol w="669925"/>
                <a:gridCol w="669925"/>
                <a:gridCol w="669925"/>
                <a:gridCol w="669925"/>
                <a:gridCol w="669925"/>
                <a:gridCol w="66992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257" name="Group 65"/>
          <p:cNvGraphicFramePr>
            <a:graphicFrameLocks noGrp="1"/>
          </p:cNvGraphicFramePr>
          <p:nvPr/>
        </p:nvGraphicFramePr>
        <p:xfrm>
          <a:off x="4191000" y="2286000"/>
          <a:ext cx="3352800" cy="762000"/>
        </p:xfrm>
        <a:graphic>
          <a:graphicData uri="http://schemas.openxmlformats.org/drawingml/2006/table">
            <a:tbl>
              <a:tblPr/>
              <a:tblGrid>
                <a:gridCol w="671513"/>
                <a:gridCol w="668337"/>
                <a:gridCol w="671513"/>
                <a:gridCol w="669925"/>
                <a:gridCol w="671512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271" name="Oval 79"/>
          <p:cNvSpPr>
            <a:spLocks noChangeArrowheads="1"/>
          </p:cNvSpPr>
          <p:nvPr/>
        </p:nvSpPr>
        <p:spPr bwMode="auto">
          <a:xfrm>
            <a:off x="1828800" y="1447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/>
              <a:t>2</a:t>
            </a:r>
          </a:p>
        </p:txBody>
      </p:sp>
      <p:sp>
        <p:nvSpPr>
          <p:cNvPr id="8272" name="Oval 80"/>
          <p:cNvSpPr>
            <a:spLocks noChangeArrowheads="1"/>
          </p:cNvSpPr>
          <p:nvPr/>
        </p:nvSpPr>
        <p:spPr bwMode="auto">
          <a:xfrm>
            <a:off x="1828800" y="2209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/>
              <a:t>3</a:t>
            </a:r>
          </a:p>
        </p:txBody>
      </p:sp>
      <p:sp>
        <p:nvSpPr>
          <p:cNvPr id="8273" name="Oval 81"/>
          <p:cNvSpPr>
            <a:spLocks noChangeArrowheads="1"/>
          </p:cNvSpPr>
          <p:nvPr/>
        </p:nvSpPr>
        <p:spPr bwMode="auto">
          <a:xfrm>
            <a:off x="1828800" y="3733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/>
              <a:t>5</a:t>
            </a:r>
          </a:p>
        </p:txBody>
      </p:sp>
      <p:sp>
        <p:nvSpPr>
          <p:cNvPr id="8274" name="Oval 82"/>
          <p:cNvSpPr>
            <a:spLocks noChangeArrowheads="1"/>
          </p:cNvSpPr>
          <p:nvPr/>
        </p:nvSpPr>
        <p:spPr bwMode="auto">
          <a:xfrm>
            <a:off x="1828800" y="2971800"/>
            <a:ext cx="762000" cy="762000"/>
          </a:xfrm>
          <a:prstGeom prst="ellipse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200" b="1" smtClean="0"/>
              <a:t>4</a:t>
            </a:r>
          </a:p>
        </p:txBody>
      </p:sp>
      <p:sp>
        <p:nvSpPr>
          <p:cNvPr id="8275" name="AutoShape 83"/>
          <p:cNvSpPr>
            <a:spLocks noChangeArrowheads="1"/>
          </p:cNvSpPr>
          <p:nvPr/>
        </p:nvSpPr>
        <p:spPr bwMode="auto">
          <a:xfrm>
            <a:off x="1600200" y="5029200"/>
            <a:ext cx="8915400" cy="762000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>
                <a:solidFill>
                  <a:srgbClr val="010203"/>
                </a:solidFill>
                <a:latin typeface="Arial" panose="020B0604020202020204" pitchFamily="34" charset="0"/>
              </a:rPr>
              <a:t>1. Nguyễn Trường Tộ sinh ra ở đâu ?</a:t>
            </a:r>
          </a:p>
        </p:txBody>
      </p:sp>
      <p:sp>
        <p:nvSpPr>
          <p:cNvPr id="8276" name="AutoShape 84"/>
          <p:cNvSpPr>
            <a:spLocks noChangeArrowheads="1"/>
          </p:cNvSpPr>
          <p:nvPr/>
        </p:nvSpPr>
        <p:spPr bwMode="auto">
          <a:xfrm>
            <a:off x="1600200" y="5029200"/>
            <a:ext cx="8915400" cy="762000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</a:rPr>
              <a:t>2. Bản ý kiến để trình lên vua còn gọi là gì ?</a:t>
            </a:r>
          </a:p>
        </p:txBody>
      </p:sp>
      <p:sp>
        <p:nvSpPr>
          <p:cNvPr id="8277" name="AutoShape 85"/>
          <p:cNvSpPr>
            <a:spLocks noChangeArrowheads="1"/>
          </p:cNvSpPr>
          <p:nvPr/>
        </p:nvSpPr>
        <p:spPr bwMode="auto">
          <a:xfrm>
            <a:off x="1600200" y="5029200"/>
            <a:ext cx="8915400" cy="762000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</a:rPr>
              <a:t>3. Nguyễn Trường Tộ trình bản điều trần lên vua nào ?</a:t>
            </a:r>
          </a:p>
        </p:txBody>
      </p:sp>
      <p:sp>
        <p:nvSpPr>
          <p:cNvPr id="8278" name="AutoShape 86"/>
          <p:cNvSpPr>
            <a:spLocks noChangeArrowheads="1"/>
          </p:cNvSpPr>
          <p:nvPr/>
        </p:nvSpPr>
        <p:spPr bwMode="auto">
          <a:xfrm>
            <a:off x="1600200" y="5029200"/>
            <a:ext cx="8915400" cy="762000"/>
          </a:xfrm>
          <a:prstGeom prst="flowChartAlternateProcess">
            <a:avLst/>
          </a:prstGeom>
          <a:gradFill rotWithShape="1">
            <a:gsLst>
              <a:gs pos="0">
                <a:srgbClr val="FF9900"/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10203"/>
                </a:solidFill>
                <a:latin typeface="Arial" panose="020B0604020202020204" pitchFamily="34" charset="0"/>
              </a:rPr>
              <a:t>4. Từ bỏ những cách làm cũ, lạc hậu,thực hiện cách làm mới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10203"/>
                </a:solidFill>
                <a:latin typeface="Arial" panose="020B0604020202020204" pitchFamily="34" charset="0"/>
              </a:rPr>
              <a:t> để đạt được sự phát triển tốt hơn được gọi là gì</a:t>
            </a:r>
            <a:r>
              <a:rPr lang="en-US" sz="2800">
                <a:solidFill>
                  <a:srgbClr val="010203"/>
                </a:solidFill>
                <a:latin typeface="Arial" panose="020B0604020202020204" pitchFamily="34" charset="0"/>
              </a:rPr>
              <a:t> ?</a:t>
            </a:r>
          </a:p>
        </p:txBody>
      </p:sp>
      <p:sp>
        <p:nvSpPr>
          <p:cNvPr id="8279" name="AutoShape 87"/>
          <p:cNvSpPr>
            <a:spLocks noChangeArrowheads="1"/>
          </p:cNvSpPr>
          <p:nvPr/>
        </p:nvSpPr>
        <p:spPr bwMode="auto">
          <a:xfrm>
            <a:off x="1600200" y="5029200"/>
            <a:ext cx="8915400" cy="762000"/>
          </a:xfrm>
          <a:prstGeom prst="flowChartAlternateProcess">
            <a:avLst/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FFF99"/>
              </a:gs>
              <a:gs pos="100000">
                <a:srgbClr val="FF9900"/>
              </a:gs>
            </a:gsLst>
            <a:lin ang="5400000" scaled="1"/>
          </a:gradFill>
          <a:ln w="190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400">
                <a:solidFill>
                  <a:srgbClr val="010203"/>
                </a:solidFill>
                <a:latin typeface="Arial" panose="020B0604020202020204" pitchFamily="34" charset="0"/>
              </a:rPr>
              <a:t>5.Nguyễn Trường Tộ thuộc phe nào trong triều đình ?</a:t>
            </a:r>
          </a:p>
        </p:txBody>
      </p:sp>
      <p:graphicFrame>
        <p:nvGraphicFramePr>
          <p:cNvPr id="8417" name="Group 225"/>
          <p:cNvGraphicFramePr>
            <a:graphicFrameLocks noGrp="1"/>
          </p:cNvGraphicFramePr>
          <p:nvPr/>
        </p:nvGraphicFramePr>
        <p:xfrm>
          <a:off x="3505200" y="3048000"/>
          <a:ext cx="4724400" cy="685800"/>
        </p:xfrm>
        <a:graphic>
          <a:graphicData uri="http://schemas.openxmlformats.org/drawingml/2006/table">
            <a:tbl>
              <a:tblPr/>
              <a:tblGrid>
                <a:gridCol w="674688"/>
                <a:gridCol w="674687"/>
                <a:gridCol w="676275"/>
                <a:gridCol w="673100"/>
                <a:gridCol w="676275"/>
                <a:gridCol w="674688"/>
                <a:gridCol w="674687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ahoma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298" name="AutoShape 106"/>
          <p:cNvSpPr>
            <a:spLocks noChangeArrowheads="1"/>
          </p:cNvSpPr>
          <p:nvPr/>
        </p:nvSpPr>
        <p:spPr bwMode="auto">
          <a:xfrm>
            <a:off x="9753600" y="381000"/>
            <a:ext cx="914400" cy="9144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0000"/>
              </a:gs>
              <a:gs pos="100000">
                <a:srgbClr val="76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sz="1800">
              <a:latin typeface="Tahoma" panose="020B0604030504040204" pitchFamily="34" charset="0"/>
            </a:endParaRPr>
          </a:p>
        </p:txBody>
      </p:sp>
      <p:graphicFrame>
        <p:nvGraphicFramePr>
          <p:cNvPr id="8314" name="Group 1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88091"/>
              </p:ext>
            </p:extLst>
          </p:nvPr>
        </p:nvGraphicFramePr>
        <p:xfrm>
          <a:off x="4191000" y="762000"/>
          <a:ext cx="4006850" cy="762000"/>
        </p:xfrm>
        <a:graphic>
          <a:graphicData uri="http://schemas.openxmlformats.org/drawingml/2006/table">
            <a:tbl>
              <a:tblPr/>
              <a:tblGrid>
                <a:gridCol w="666750"/>
                <a:gridCol w="669925"/>
                <a:gridCol w="666750"/>
                <a:gridCol w="669925"/>
                <a:gridCol w="666750"/>
                <a:gridCol w="666750"/>
              </a:tblGrid>
              <a:tr h="762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Ệ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30" name="Group 1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754720"/>
              </p:ext>
            </p:extLst>
          </p:nvPr>
        </p:nvGraphicFramePr>
        <p:xfrm>
          <a:off x="3505200" y="1524000"/>
          <a:ext cx="5359400" cy="762000"/>
        </p:xfrm>
        <a:graphic>
          <a:graphicData uri="http://schemas.openxmlformats.org/drawingml/2006/table">
            <a:tbl>
              <a:tblPr/>
              <a:tblGrid>
                <a:gridCol w="669925"/>
                <a:gridCol w="669925"/>
                <a:gridCol w="669925"/>
                <a:gridCol w="669925"/>
                <a:gridCol w="669925"/>
                <a:gridCol w="669925"/>
                <a:gridCol w="669925"/>
                <a:gridCol w="669925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Ề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U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R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Ầ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16" name="Group 2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6244156"/>
              </p:ext>
            </p:extLst>
          </p:nvPr>
        </p:nvGraphicFramePr>
        <p:xfrm>
          <a:off x="4191000" y="2286000"/>
          <a:ext cx="3352800" cy="762000"/>
        </p:xfrm>
        <a:graphic>
          <a:graphicData uri="http://schemas.openxmlformats.org/drawingml/2006/table">
            <a:tbl>
              <a:tblPr/>
              <a:tblGrid>
                <a:gridCol w="671513"/>
                <a:gridCol w="668337"/>
                <a:gridCol w="671513"/>
                <a:gridCol w="669925"/>
                <a:gridCol w="671512"/>
              </a:tblGrid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Ự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Ứ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64" name="Group 1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2394630"/>
              </p:ext>
            </p:extLst>
          </p:nvPr>
        </p:nvGraphicFramePr>
        <p:xfrm>
          <a:off x="3505200" y="3048000"/>
          <a:ext cx="4724400" cy="685800"/>
        </p:xfrm>
        <a:graphic>
          <a:graphicData uri="http://schemas.openxmlformats.org/drawingml/2006/table">
            <a:tbl>
              <a:tblPr/>
              <a:tblGrid>
                <a:gridCol w="674688"/>
                <a:gridCol w="674687"/>
                <a:gridCol w="676275"/>
                <a:gridCol w="673100"/>
                <a:gridCol w="676275"/>
                <a:gridCol w="674688"/>
                <a:gridCol w="674687"/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C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A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T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Â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382" name="Group 19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80648"/>
              </p:ext>
            </p:extLst>
          </p:nvPr>
        </p:nvGraphicFramePr>
        <p:xfrm>
          <a:off x="2819400" y="3749675"/>
          <a:ext cx="7391400" cy="746125"/>
        </p:xfrm>
        <a:graphic>
          <a:graphicData uri="http://schemas.openxmlformats.org/drawingml/2006/table">
            <a:tbl>
              <a:tblPr/>
              <a:tblGrid>
                <a:gridCol w="671513"/>
                <a:gridCol w="669925"/>
                <a:gridCol w="673100"/>
                <a:gridCol w="673100"/>
                <a:gridCol w="668337"/>
                <a:gridCol w="674688"/>
                <a:gridCol w="671512"/>
                <a:gridCol w="671513"/>
                <a:gridCol w="671512"/>
                <a:gridCol w="673100"/>
                <a:gridCol w="673100"/>
              </a:tblGrid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Ủ</a:t>
                      </a:r>
                    </a:p>
                  </a:txBody>
                  <a:tcPr marL="90000" marR="90000" marT="46800" marB="46800" anchor="ctr" anchorCtr="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N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G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H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Ộ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Đ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Ổ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M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Ớ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pitchFamily="34" charset="0"/>
                          <a:cs typeface="Arial" charset="0"/>
                        </a:rPr>
                        <a:t>I</a:t>
                      </a:r>
                    </a:p>
                  </a:txBody>
                  <a:tcPr marL="90000" marR="90000" marT="46800" marB="46800" anchor="ctr" anchorCtr="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6" dur="500"/>
                                        <p:tgtEl>
                                          <p:spTgt spid="8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 nodeType="clickPar">
                      <p:stCondLst>
                        <p:cond delay="0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82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8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500"/>
                                        <p:tgtEl>
                                          <p:spTgt spid="8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8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7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8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82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9" dur="indefinite"/>
                                        <p:tgtEl>
                                          <p:spTgt spid="8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500"/>
                                        <p:tgtEl>
                                          <p:spTgt spid="8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4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4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72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84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0" dur="500"/>
                                        <p:tgtEl>
                                          <p:spTgt spid="8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7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 nodeType="clickPar">
                      <p:stCondLst>
                        <p:cond delay="0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93" dur="indefinite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2" dur="500"/>
                                        <p:tgtEl>
                                          <p:spTgt spid="8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73"/>
                  </p:tgtEl>
                </p:cond>
              </p:nextCondLst>
            </p:seq>
          </p:childTnLst>
        </p:cTn>
      </p:par>
    </p:tnLst>
    <p:bldLst>
      <p:bldP spid="8275" grpId="0" animBg="1"/>
      <p:bldP spid="8275" grpId="1" animBg="1"/>
      <p:bldP spid="8276" grpId="0" animBg="1"/>
      <p:bldP spid="8276" grpId="1" animBg="1"/>
      <p:bldP spid="8277" grpId="0" animBg="1"/>
      <p:bldP spid="8277" grpId="1" animBg="1"/>
      <p:bldP spid="8278" grpId="0" animBg="1"/>
      <p:bldP spid="8278" grpId="1" animBg="1"/>
      <p:bldP spid="8279" grpId="0" animBg="1"/>
      <p:bldP spid="827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1828800"/>
            <a:ext cx="9677400" cy="35052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38600" y="533400"/>
            <a:ext cx="4267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VẬN DỤNG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73806" y="2234370"/>
            <a:ext cx="92989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rường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nay?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032381"/>
            <a:ext cx="9601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b-NO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 bị bài sau: Cuộc phản công ở kinh </a:t>
            </a:r>
            <a:r>
              <a:rPr lang="nb-NO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 Huế.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3079" descr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97" y="4592854"/>
            <a:ext cx="11205142" cy="147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3079" descr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9" y="3149758"/>
            <a:ext cx="11205142" cy="147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3883610" y="360087"/>
            <a:ext cx="434858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Arial" panose="020B0604020202020204" pitchFamily="34" charset="0"/>
              </a:rPr>
              <a:t>MỤC TIÊU</a:t>
            </a:r>
          </a:p>
        </p:txBody>
      </p:sp>
      <p:pic>
        <p:nvPicPr>
          <p:cNvPr id="22532" name="图片 3079" descr="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59" y="1676400"/>
            <a:ext cx="11205142" cy="147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1"/>
          <p:cNvSpPr>
            <a:spLocks noChangeArrowheads="1"/>
          </p:cNvSpPr>
          <p:nvPr/>
        </p:nvSpPr>
        <p:spPr bwMode="auto">
          <a:xfrm>
            <a:off x="1143000" y="1912203"/>
            <a:ext cx="98298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/>
            <a:r>
              <a:rPr lang="en-US" sz="2400" b="1" dirty="0" smtClean="0">
                <a:solidFill>
                  <a:schemeClr val="bg1"/>
                </a:solidFill>
              </a:rPr>
              <a:t>1. </a:t>
            </a:r>
            <a:r>
              <a:rPr lang="en-US" sz="2400" b="1" dirty="0">
                <a:solidFill>
                  <a:schemeClr val="bg1"/>
                </a:solidFill>
              </a:rPr>
              <a:t>HS </a:t>
            </a:r>
            <a:r>
              <a:rPr lang="en-US" sz="2400" b="1" dirty="0" err="1">
                <a:solidFill>
                  <a:schemeClr val="bg1"/>
                </a:solidFill>
              </a:rPr>
              <a:t>nắm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một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nghị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về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Nguyễn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Tộ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mong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muốn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làm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đất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nước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giàu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mạnh</a:t>
            </a:r>
            <a:endParaRPr lang="en-US" alt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94871" y="3352800"/>
            <a:ext cx="1067471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2. </a:t>
            </a:r>
            <a:r>
              <a:rPr lang="en-US" sz="2400" b="1" dirty="0" err="1">
                <a:solidFill>
                  <a:schemeClr val="bg1"/>
                </a:solidFill>
              </a:rPr>
              <a:t>Biết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những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lí</a:t>
            </a:r>
            <a:r>
              <a:rPr lang="en-US" sz="2400" b="1" dirty="0">
                <a:solidFill>
                  <a:schemeClr val="bg1"/>
                </a:solidFill>
              </a:rPr>
              <a:t> do </a:t>
            </a:r>
            <a:r>
              <a:rPr lang="en-US" sz="2400" b="1" dirty="0" err="1">
                <a:solidFill>
                  <a:schemeClr val="bg1"/>
                </a:solidFill>
              </a:rPr>
              <a:t>khiến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cho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những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cải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cách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của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Nguyễn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Trường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Tộ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được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vua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quan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Nguyễn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nghe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theo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và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thực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hiện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94871" y="4876800"/>
            <a:ext cx="115303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3. </a:t>
            </a:r>
            <a:r>
              <a:rPr lang="en-US" sz="2400" b="1" dirty="0" err="1" smtClean="0">
                <a:solidFill>
                  <a:schemeClr val="bg1"/>
                </a:solidFill>
              </a:rPr>
              <a:t>Tôn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trọng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biết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ơn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những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người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đã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có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công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xây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dựng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b="1" dirty="0" err="1">
                <a:solidFill>
                  <a:schemeClr val="bg1"/>
                </a:solidFill>
              </a:rPr>
              <a:t>đổi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mới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en-US" sz="2400" b="1" dirty="0" smtClean="0">
              <a:solidFill>
                <a:schemeClr val="bg1"/>
              </a:solidFill>
            </a:endParaRPr>
          </a:p>
          <a:p>
            <a:r>
              <a:rPr lang="en-US" sz="2400" b="1" dirty="0" err="1" smtClean="0">
                <a:solidFill>
                  <a:schemeClr val="bg1"/>
                </a:solidFill>
              </a:rPr>
              <a:t>đất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nước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728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3648001" y="978189"/>
            <a:ext cx="4607430" cy="1101923"/>
          </a:xfrm>
          <a:prstGeom prst="snip2DiagRect">
            <a:avLst/>
          </a:prstGeom>
          <a:solidFill>
            <a:srgbClr val="FFFF00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KHỞI ĐỘNG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3962400"/>
            <a:ext cx="10799559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da-DK" sz="34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a-DK" sz="3400" b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Đọc SGK. </a:t>
            </a:r>
            <a:r>
              <a:rPr lang="da-DK" sz="34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 </a:t>
            </a:r>
            <a:r>
              <a:rPr lang="da-DK" sz="3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biểu cảm nghĩ của em về Trương Định </a:t>
            </a:r>
            <a:endParaRPr lang="en-US" sz="3400" b="1" dirty="0"/>
          </a:p>
        </p:txBody>
      </p:sp>
      <p:sp>
        <p:nvSpPr>
          <p:cNvPr id="6" name="Rectangle 5"/>
          <p:cNvSpPr/>
          <p:nvPr/>
        </p:nvSpPr>
        <p:spPr>
          <a:xfrm>
            <a:off x="533400" y="2772914"/>
            <a:ext cx="8940076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400" b="1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1. Trương Định đã có công gì đối với đất nước?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298311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90800" y="802712"/>
            <a:ext cx="8382000" cy="622300"/>
          </a:xfrm>
        </p:spPr>
        <p:txBody>
          <a:bodyPr/>
          <a:lstStyle/>
          <a:p>
            <a:pPr algn="l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 u="sng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u="sng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b="1" u="sng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b="1" u="sng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b="1" u="sng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u="sng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u="sng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b="1" u="sng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057" name="Picture 9" descr="DSCN032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A3B4C6"/>
              </a:clrFrom>
              <a:clrTo>
                <a:srgbClr val="A3B4C6">
                  <a:alpha val="0"/>
                </a:srgbClr>
              </a:clrTo>
            </a:clrChange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5" t="15074" r="12132" b="9467"/>
          <a:stretch>
            <a:fillRect/>
          </a:stretch>
        </p:blipFill>
        <p:spPr bwMode="auto">
          <a:xfrm>
            <a:off x="304800" y="1676400"/>
            <a:ext cx="3506788" cy="4267200"/>
          </a:xfrm>
          <a:prstGeom prst="rect">
            <a:avLst/>
          </a:prstGeom>
          <a:noFill/>
          <a:ln w="9525">
            <a:solidFill>
              <a:srgbClr val="FF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4267200" y="1578050"/>
            <a:ext cx="6096000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8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4348580" y="2662239"/>
            <a:ext cx="6883400" cy="22463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 minh hiểu biết hơn người, nhân dân gọi là “Trạng tộ”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có chủ trương canh tân đất nước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5800" y="519329"/>
            <a:ext cx="2975495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KHÁM PHÁ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962400" y="5029200"/>
            <a:ext cx="7907337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983547" y="4992565"/>
            <a:ext cx="7239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dirty="0">
                <a:solidFill>
                  <a:srgbClr val="FF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2058" grpId="0"/>
      <p:bldP spid="2059" grpId="0" animBg="1"/>
      <p:bldP spid="11" grpId="0"/>
      <p:bldP spid="12" grpId="0"/>
      <p:bldP spid="1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1981200" y="685800"/>
            <a:ext cx="7924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Em hiểu thế nào là “bản điều trần”?</a:t>
            </a:r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828800" y="1423400"/>
            <a:ext cx="8077200" cy="10156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 điều trần là bản ý kiến hay ( hay bản hiến kế) để trình lên vua.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2057400" y="2667000"/>
            <a:ext cx="7924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Qua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1828800" y="3923503"/>
            <a:ext cx="9448800" cy="147732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 animBg="1"/>
      <p:bldP spid="3080" grpId="0"/>
      <p:bldP spid="308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5263"/>
            <a:ext cx="9448800" cy="11096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38200" y="1511310"/>
            <a:ext cx="10591800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400" y="3956043"/>
            <a:ext cx="2667000" cy="266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752600" y="195263"/>
            <a:ext cx="9448800" cy="1109662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b="1" dirty="0" smtClean="0">
                <a:solidFill>
                  <a:srgbClr val="F72B0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838200" y="1511310"/>
            <a:ext cx="10591800" cy="64698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2531" y="2618089"/>
            <a:ext cx="9679253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62531" y="3567262"/>
            <a:ext cx="9522735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Thuê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chuyên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2531" y="4508122"/>
            <a:ext cx="5814412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Xây dựng quân đội hùng mạnh. 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62531" y="5486400"/>
            <a:ext cx="10291600" cy="584775"/>
          </a:xfrm>
          <a:prstGeom prst="rect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đúc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súng</a:t>
            </a:r>
            <a:r>
              <a:rPr lang="en-US" sz="32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1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2057400" y="195536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54776" y="987143"/>
            <a:ext cx="9992591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666355" y="4079687"/>
            <a:ext cx="914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155767" y="4800600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800" y="3036900"/>
            <a:ext cx="3464410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08567" y="3026362"/>
            <a:ext cx="5845233" cy="55399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000" b="1" dirty="0" err="1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</a:t>
            </a:r>
            <a:r>
              <a:rPr lang="en-US" sz="30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endParaRPr lang="en-US" sz="3000" b="1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3352800" y="1998860"/>
            <a:ext cx="2155767" cy="102750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638800" y="2002806"/>
            <a:ext cx="1828800" cy="1015663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  <p:bldP spid="10" grpId="1"/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2042852" y="396432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3.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76152" y="1457152"/>
            <a:ext cx="8686800" cy="10156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390996" y="2667000"/>
            <a:ext cx="90678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sz="30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khiển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744287" y="5324514"/>
            <a:ext cx="8686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=&gt; </a:t>
            </a:r>
            <a:r>
              <a:rPr lang="en-US" sz="30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0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5" grpId="0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473</TotalTime>
  <Words>826</Words>
  <Application>Microsoft Office PowerPoint</Application>
  <PresentationFormat>Custom</PresentationFormat>
  <Paragraphs>108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Chủ đề của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chơi:</vt:lpstr>
      <vt:lpstr>PowerPoint Presentation</vt:lpstr>
      <vt:lpstr>PowerPoint Presentation</vt:lpstr>
    </vt:vector>
  </TitlesOfParts>
  <Company>itfriend.org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Nguyễn Trường tộ mong muốn canh tân đất nước</dc:title>
  <dc:creator>Smart</dc:creator>
  <cp:lastModifiedBy>Star</cp:lastModifiedBy>
  <cp:revision>54</cp:revision>
  <dcterms:created xsi:type="dcterms:W3CDTF">2011-05-06T07:48:13Z</dcterms:created>
  <dcterms:modified xsi:type="dcterms:W3CDTF">2021-09-13T02:06:35Z</dcterms:modified>
</cp:coreProperties>
</file>