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heme/themeOverride1.xml" ContentType="application/vnd.openxmlformats-officedocument.themeOverr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15"/>
  </p:notesMasterIdLst>
  <p:sldIdLst>
    <p:sldId id="256" r:id="rId4"/>
    <p:sldId id="299" r:id="rId5"/>
    <p:sldId id="304" r:id="rId6"/>
    <p:sldId id="308" r:id="rId7"/>
    <p:sldId id="310" r:id="rId8"/>
    <p:sldId id="306" r:id="rId9"/>
    <p:sldId id="311" r:id="rId10"/>
    <p:sldId id="307" r:id="rId11"/>
    <p:sldId id="312" r:id="rId12"/>
    <p:sldId id="309" r:id="rId13"/>
    <p:sldId id="305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99"/>
    <a:srgbClr val="FFFFCC"/>
    <a:srgbClr val="66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5FC4E-6EED-493E-A249-77B475CACE56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0678F-D064-4707-8717-3A2D85B93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38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8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43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7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3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19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10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63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4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18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03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2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0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236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9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4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42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05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76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07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58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761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1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40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79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10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44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68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0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6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31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94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26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22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A75C3-53D1-4BF4-B11F-16DF6AFE1E89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6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93A75C3-53D1-4BF4-B11F-16DF6AFE1E89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279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tags" Target="../tags/tag27.xml"/><Relationship Id="rId3" Type="http://schemas.openxmlformats.org/officeDocument/2006/relationships/tags" Target="../tags/tag4.xml"/><Relationship Id="rId21" Type="http://schemas.openxmlformats.org/officeDocument/2006/relationships/tags" Target="../tags/tag22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33" Type="http://schemas.openxmlformats.org/officeDocument/2006/relationships/image" Target="../media/image5.gif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29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32" Type="http://schemas.openxmlformats.org/officeDocument/2006/relationships/image" Target="../media/image4.gif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tags" Target="../tags/tag29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image" Target="../media/image3.gif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30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3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71119teacherflowers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038600"/>
            <a:ext cx="32289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7137400" y="0"/>
            <a:ext cx="1930400" cy="1905000"/>
            <a:chOff x="4400" y="1008"/>
            <a:chExt cx="1216" cy="1200"/>
          </a:xfrm>
        </p:grpSpPr>
        <p:pic>
          <p:nvPicPr>
            <p:cNvPr id="7" name="Picture 4" descr="15"/>
            <p:cNvPicPr>
              <a:picLocks noChangeAspect="1" noChangeArrowheads="1" noCrop="1"/>
            </p:cNvPicPr>
            <p:nvPr/>
          </p:nvPicPr>
          <p:blipFill>
            <a:blip r:embed="rId3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4" y="1008"/>
              <a:ext cx="1152" cy="1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5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4400" y="1008"/>
              <a:ext cx="624" cy="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0" y="0"/>
            <a:ext cx="1905000" cy="1905000"/>
            <a:chOff x="432" y="1824"/>
            <a:chExt cx="1200" cy="1200"/>
          </a:xfrm>
        </p:grpSpPr>
        <p:pic>
          <p:nvPicPr>
            <p:cNvPr id="10" name="Picture 7" descr="15"/>
            <p:cNvPicPr>
              <a:picLocks noChangeAspect="1" noChangeArrowheads="1" noCrop="1"/>
            </p:cNvPicPr>
            <p:nvPr/>
          </p:nvPicPr>
          <p:blipFill>
            <a:blip r:embed="rId3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824"/>
              <a:ext cx="1152" cy="1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8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1008" y="1824"/>
              <a:ext cx="624" cy="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pic>
        <p:nvPicPr>
          <p:cNvPr id="12" name="Picture 32" descr="DSTARS-P"/>
          <p:cNvPicPr>
            <a:picLocks noChangeAspect="1" noChangeArrowheads="1" noCrop="1"/>
          </p:cNvPicPr>
          <p:nvPr>
            <p:custDataLst>
              <p:tags r:id="rId2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029200"/>
            <a:ext cx="76200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2" descr="DSTARS-P"/>
          <p:cNvPicPr>
            <a:picLocks noChangeAspect="1" noChangeArrowheads="1" noCrop="1"/>
          </p:cNvPicPr>
          <p:nvPr>
            <p:custDataLst>
              <p:tags r:id="rId3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971800"/>
            <a:ext cx="685800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2" descr="DSTARS-P"/>
          <p:cNvPicPr>
            <a:picLocks noChangeAspect="1" noChangeArrowheads="1" noCrop="1"/>
          </p:cNvPicPr>
          <p:nvPr>
            <p:custDataLst>
              <p:tags r:id="rId4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410200"/>
            <a:ext cx="685800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2" descr="DSTARS-P"/>
          <p:cNvPicPr>
            <a:picLocks noChangeAspect="1" noChangeArrowheads="1" noCrop="1"/>
          </p:cNvPicPr>
          <p:nvPr>
            <p:custDataLst>
              <p:tags r:id="rId5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4800"/>
            <a:ext cx="6096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2" descr="DSTARS-P"/>
          <p:cNvPicPr>
            <a:picLocks noChangeAspect="1" noChangeArrowheads="1" noCrop="1"/>
          </p:cNvPicPr>
          <p:nvPr>
            <p:custDataLst>
              <p:tags r:id="rId6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743200"/>
            <a:ext cx="533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2" descr="DSTARS-P"/>
          <p:cNvPicPr>
            <a:picLocks noChangeAspect="1" noChangeArrowheads="1" noCrop="1"/>
          </p:cNvPicPr>
          <p:nvPr>
            <p:custDataLst>
              <p:tags r:id="rId7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600200"/>
            <a:ext cx="533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2" descr="DSTARS-P"/>
          <p:cNvPicPr>
            <a:picLocks noChangeAspect="1" noChangeArrowheads="1" noCrop="1"/>
          </p:cNvPicPr>
          <p:nvPr>
            <p:custDataLst>
              <p:tags r:id="rId8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81400"/>
            <a:ext cx="4572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2" descr="DSTARS-P"/>
          <p:cNvPicPr>
            <a:picLocks noChangeAspect="1" noChangeArrowheads="1" noCrop="1"/>
          </p:cNvPicPr>
          <p:nvPr>
            <p:custDataLst>
              <p:tags r:id="rId9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62200"/>
            <a:ext cx="533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2" descr="DSTARS-P"/>
          <p:cNvPicPr>
            <a:picLocks noChangeAspect="1" noChangeArrowheads="1" noCrop="1"/>
          </p:cNvPicPr>
          <p:nvPr>
            <p:custDataLst>
              <p:tags r:id="rId10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267200"/>
            <a:ext cx="381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2" descr="DSTARS-P"/>
          <p:cNvPicPr>
            <a:picLocks noChangeAspect="1" noChangeArrowheads="1" noCrop="1"/>
          </p:cNvPicPr>
          <p:nvPr>
            <p:custDataLst>
              <p:tags r:id="rId11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72175"/>
            <a:ext cx="9144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2" descr="DSTARS-P"/>
          <p:cNvPicPr>
            <a:picLocks noChangeAspect="1" noChangeArrowheads="1" noCrop="1"/>
          </p:cNvPicPr>
          <p:nvPr>
            <p:custDataLst>
              <p:tags r:id="rId12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486400"/>
            <a:ext cx="76200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2" descr="DSTARS-P"/>
          <p:cNvPicPr>
            <a:picLocks noChangeAspect="1" noChangeArrowheads="1" noCrop="1"/>
          </p:cNvPicPr>
          <p:nvPr>
            <p:custDataLst>
              <p:tags r:id="rId13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209800"/>
            <a:ext cx="9144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2" descr="DSTARS-P"/>
          <p:cNvPicPr>
            <a:picLocks noChangeAspect="1" noChangeArrowheads="1" noCrop="1"/>
          </p:cNvPicPr>
          <p:nvPr>
            <p:custDataLst>
              <p:tags r:id="rId14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962400"/>
            <a:ext cx="9144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32" descr="DSTARS-P"/>
          <p:cNvPicPr>
            <a:picLocks noChangeAspect="1" noChangeArrowheads="1" noCrop="1"/>
          </p:cNvPicPr>
          <p:nvPr>
            <p:custDataLst>
              <p:tags r:id="rId15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00" y="869156"/>
            <a:ext cx="762000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32" descr="DSTARS-P"/>
          <p:cNvPicPr>
            <a:picLocks noChangeAspect="1" noChangeArrowheads="1" noCrop="1"/>
          </p:cNvPicPr>
          <p:nvPr>
            <p:custDataLst>
              <p:tags r:id="rId16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430338"/>
            <a:ext cx="762000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32" descr="DSTARS-P"/>
          <p:cNvPicPr>
            <a:picLocks noChangeAspect="1" noChangeArrowheads="1" noCrop="1"/>
          </p:cNvPicPr>
          <p:nvPr>
            <p:custDataLst>
              <p:tags r:id="rId17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581400"/>
            <a:ext cx="76200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32" descr="DSTARS-P"/>
          <p:cNvPicPr>
            <a:picLocks noChangeAspect="1" noChangeArrowheads="1" noCrop="1"/>
          </p:cNvPicPr>
          <p:nvPr>
            <p:custDataLst>
              <p:tags r:id="rId18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5700" y="4992687"/>
            <a:ext cx="762000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6" descr="taochu_bgr_119"/>
          <p:cNvPicPr>
            <a:picLocks noChangeAspect="1" noChangeArrowheads="1" noCrop="1"/>
          </p:cNvPicPr>
          <p:nvPr>
            <p:custDataLst>
              <p:tags r:id="rId19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867400"/>
            <a:ext cx="15144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32" descr="DSTARS-P"/>
          <p:cNvPicPr>
            <a:picLocks noChangeAspect="1" noChangeArrowheads="1" noCrop="1"/>
          </p:cNvPicPr>
          <p:nvPr>
            <p:custDataLst>
              <p:tags r:id="rId20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04800"/>
            <a:ext cx="6096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2" descr="DSTARS-P"/>
          <p:cNvPicPr>
            <a:picLocks noChangeAspect="1" noChangeArrowheads="1" noCrop="1"/>
          </p:cNvPicPr>
          <p:nvPr>
            <p:custDataLst>
              <p:tags r:id="rId21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743200"/>
            <a:ext cx="533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2" descr="DSTARS-P"/>
          <p:cNvPicPr>
            <a:picLocks noChangeAspect="1" noChangeArrowheads="1" noCrop="1"/>
          </p:cNvPicPr>
          <p:nvPr>
            <p:custDataLst>
              <p:tags r:id="rId22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09600"/>
            <a:ext cx="6096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2" descr="DSTARS-P"/>
          <p:cNvPicPr>
            <a:picLocks noChangeAspect="1" noChangeArrowheads="1" noCrop="1"/>
          </p:cNvPicPr>
          <p:nvPr>
            <p:custDataLst>
              <p:tags r:id="rId23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48000"/>
            <a:ext cx="533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2" descr="DSTARS-P"/>
          <p:cNvPicPr>
            <a:picLocks noChangeAspect="1" noChangeArrowheads="1" noCrop="1"/>
          </p:cNvPicPr>
          <p:nvPr>
            <p:custDataLst>
              <p:tags r:id="rId24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4800"/>
            <a:ext cx="6096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2" descr="DSTARS-P"/>
          <p:cNvPicPr>
            <a:picLocks noChangeAspect="1" noChangeArrowheads="1" noCrop="1"/>
          </p:cNvPicPr>
          <p:nvPr>
            <p:custDataLst>
              <p:tags r:id="rId25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8600"/>
            <a:ext cx="6096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2" descr="DSTARS-P"/>
          <p:cNvPicPr>
            <a:picLocks noChangeAspect="1" noChangeArrowheads="1" noCrop="1"/>
          </p:cNvPicPr>
          <p:nvPr>
            <p:custDataLst>
              <p:tags r:id="rId26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04800"/>
            <a:ext cx="6096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Rectangle 36"/>
          <p:cNvSpPr/>
          <p:nvPr/>
        </p:nvSpPr>
        <p:spPr>
          <a:xfrm>
            <a:off x="1047021" y="2663279"/>
            <a:ext cx="716619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 5: LUYỆN TẬP VỀ THỦ TỤC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557981" y="685800"/>
            <a:ext cx="1038778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2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cs typeface="Tahoma" pitchFamily="34" charset="0"/>
              </a:rPr>
              <a:t>CHÀO MỪNG các em đến với</a:t>
            </a:r>
          </a:p>
          <a:p>
            <a:pPr algn="ctr">
              <a:spcAft>
                <a:spcPts val="1200"/>
              </a:spcAft>
            </a:pPr>
            <a:r>
              <a:rPr lang="en-US" sz="32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cs typeface="Tahoma" pitchFamily="34" charset="0"/>
              </a:rPr>
              <a:t>MÔN TIN HỌC lớp 5</a:t>
            </a:r>
            <a:endParaRPr lang="en-US" sz="32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94205" y="3429000"/>
            <a:ext cx="40127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i="1" smtClean="0">
                <a:latin typeface="Times New Roman" pitchFamily="18" charset="0"/>
                <a:cs typeface="Times New Roman" pitchFamily="18" charset="0"/>
              </a:rPr>
              <a:t>( SGK Trang 102 )</a:t>
            </a:r>
            <a:endParaRPr lang="en-US" sz="3400" b="1" i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90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0000"/>
                </a:solidFill>
              </a:rPr>
              <a:t>GHI NHỚ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mtClean="0"/>
              <a:t>Khi cần vẽ lặp lại một hình nào đó nhiều lần, em nên lập thủ tục tạo riêng hình đó.</a:t>
            </a:r>
          </a:p>
          <a:p>
            <a:pPr algn="just">
              <a:lnSpc>
                <a:spcPct val="150000"/>
              </a:lnSpc>
            </a:pPr>
            <a:r>
              <a:rPr lang="en-US" smtClean="0"/>
              <a:t>Khi vẽ một đối tượng gồm vài hình đơn giản hay tạo hình trang trí, ta có thể sử dụng một hoặc vài thủ tục.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2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762000" y="1482130"/>
            <a:ext cx="7848600" cy="7709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ahoma" pitchFamily="34" charset="0"/>
                <a:cs typeface="Tahoma" pitchFamily="34" charset="0"/>
              </a:rPr>
              <a:t>CHÚC CÁC EM  CHĂM NGOAN HỌC GIỎI ! 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17017" y="2590800"/>
            <a:ext cx="5509970" cy="9233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Front"/>
            <a:lightRig rig="threePt" dir="t"/>
          </a:scene3d>
          <a:sp3d>
            <a:bevelT prst="convex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Hẹn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gặp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lại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các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em</a:t>
            </a: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226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654320"/>
            <a:ext cx="5638800" cy="707886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50" normalizeH="0" baseline="0" noProof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MỤC</a:t>
            </a:r>
            <a:r>
              <a:rPr kumimoji="0" lang="en-US" sz="4000" b="1" i="0" u="none" strike="noStrike" kern="0" cap="none" spc="50" normalizeH="0" noProof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TIÊU BÀI HỌC</a:t>
            </a:r>
            <a:endParaRPr kumimoji="0" lang="en-US" sz="4000" b="1" i="0" u="none" strike="noStrike" kern="0" cap="none" spc="50" normalizeH="0" baseline="0" noProof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133600"/>
            <a:ext cx="8229600" cy="265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30000"/>
              </a:lnSpc>
              <a:buFontTx/>
              <a:buChar char="-"/>
            </a:pPr>
            <a:r>
              <a:rPr lang="en-US" sz="3200" b="1" smtClean="0">
                <a:solidFill>
                  <a:srgbClr val="0000CC"/>
                </a:solidFill>
              </a:rPr>
              <a:t>Luyện tập các kiến thức đã học về viết, lưu lại và sử dụng thủ tục trong Logo.</a:t>
            </a:r>
          </a:p>
          <a:p>
            <a:pPr marL="457200" indent="-457200" algn="just">
              <a:lnSpc>
                <a:spcPct val="130000"/>
              </a:lnSpc>
              <a:buFontTx/>
              <a:buChar char="-"/>
            </a:pPr>
            <a:r>
              <a:rPr lang="en-US" sz="3200" b="1" smtClean="0">
                <a:solidFill>
                  <a:srgbClr val="0000CC"/>
                </a:solidFill>
              </a:rPr>
              <a:t>Rèn luyện thói quen sử dụng thủ tục trong viết chương trình Logo.</a:t>
            </a:r>
            <a:endParaRPr lang="en-US" sz="2800" b="1" smtClean="0">
              <a:solidFill>
                <a:srgbClr val="0000CC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7935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781853"/>
            <a:ext cx="5791200" cy="954107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spc="5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C. HOẠT ĐỘNG ỨNG DỤNG, MỞ RỘNG</a:t>
            </a:r>
            <a:endParaRPr kumimoji="0" lang="en-US" sz="2800" b="1" i="0" u="none" strike="noStrike" kern="0" cap="none" spc="50" normalizeH="0" baseline="0" noProof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478107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00CC"/>
                </a:solidFill>
              </a:rPr>
              <a:t>Viết chương trình gồm một hoặc nhiều thủ tục vẽ các hình sau: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0031091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3352800" cy="3488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>
                <a:solidFill>
                  <a:srgbClr val="0000CC"/>
                </a:solidFill>
              </a:rPr>
              <a:t>Hình </a:t>
            </a:r>
            <a:r>
              <a:rPr lang="en-US" b="1" smtClean="0">
                <a:solidFill>
                  <a:srgbClr val="0000CC"/>
                </a:solidFill>
              </a:rPr>
              <a:t>1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800600" y="1981200"/>
            <a:ext cx="4038600" cy="3614410"/>
          </a:xfrm>
        </p:spPr>
        <p:txBody>
          <a:bodyPr/>
          <a:lstStyle/>
          <a:p>
            <a:pPr marL="0" indent="0" algn="just">
              <a:buNone/>
            </a:pPr>
            <a:r>
              <a:rPr lang="en-US" sz="3200" smtClean="0">
                <a:solidFill>
                  <a:srgbClr val="0000CC"/>
                </a:solidFill>
              </a:rPr>
              <a:t>- Hình 1 được tạo bởi 4 hình vuông con.</a:t>
            </a:r>
          </a:p>
          <a:p>
            <a:pPr marL="0" indent="0" algn="just">
              <a:buNone/>
            </a:pPr>
            <a:r>
              <a:rPr lang="en-US" sz="3200" smtClean="0">
                <a:solidFill>
                  <a:srgbClr val="0000CC"/>
                </a:solidFill>
              </a:rPr>
              <a:t>- Mỗi hình vuông con có độ dài cạnh bằng 50 bước. </a:t>
            </a:r>
          </a:p>
          <a:p>
            <a:pPr marL="0" indent="0" algn="just">
              <a:buNone/>
            </a:pPr>
            <a:endParaRPr lang="en-US" smtClean="0"/>
          </a:p>
          <a:p>
            <a:pPr marL="0" indent="0" algn="just">
              <a:buNone/>
            </a:pPr>
            <a:endParaRPr lang="en-US" smtClean="0"/>
          </a:p>
        </p:txBody>
      </p:sp>
      <p:sp>
        <p:nvSpPr>
          <p:cNvPr id="8" name="Rectangle 7"/>
          <p:cNvSpPr/>
          <p:nvPr/>
        </p:nvSpPr>
        <p:spPr>
          <a:xfrm>
            <a:off x="2514600" y="2197100"/>
            <a:ext cx="1524000" cy="1524000"/>
          </a:xfrm>
          <a:prstGeom prst="rect">
            <a:avLst/>
          </a:prstGeom>
          <a:noFill/>
          <a:ln w="762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24000" y="167388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/>
              <a:t>50</a:t>
            </a:r>
            <a:endParaRPr lang="en-US" sz="2800" b="1"/>
          </a:p>
        </p:txBody>
      </p:sp>
      <p:sp>
        <p:nvSpPr>
          <p:cNvPr id="11" name="TextBox 10"/>
          <p:cNvSpPr txBox="1"/>
          <p:nvPr/>
        </p:nvSpPr>
        <p:spPr>
          <a:xfrm>
            <a:off x="2933700" y="164339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/>
              <a:t>50</a:t>
            </a:r>
            <a:endParaRPr lang="en-US" sz="2800" b="1"/>
          </a:p>
        </p:txBody>
      </p:sp>
      <p:sp>
        <p:nvSpPr>
          <p:cNvPr id="12" name="TextBox 11"/>
          <p:cNvSpPr txBox="1"/>
          <p:nvPr/>
        </p:nvSpPr>
        <p:spPr>
          <a:xfrm>
            <a:off x="4089400" y="269749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/>
              <a:t>50</a:t>
            </a:r>
            <a:endParaRPr lang="en-US" sz="2800" b="1"/>
          </a:p>
        </p:txBody>
      </p:sp>
      <p:sp>
        <p:nvSpPr>
          <p:cNvPr id="13" name="TextBox 12"/>
          <p:cNvSpPr txBox="1"/>
          <p:nvPr/>
        </p:nvSpPr>
        <p:spPr>
          <a:xfrm>
            <a:off x="4089400" y="41910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/>
              <a:t>50</a:t>
            </a:r>
            <a:endParaRPr lang="en-US" sz="2800" b="1"/>
          </a:p>
        </p:txBody>
      </p:sp>
      <p:sp>
        <p:nvSpPr>
          <p:cNvPr id="14" name="TextBox 13"/>
          <p:cNvSpPr txBox="1"/>
          <p:nvPr/>
        </p:nvSpPr>
        <p:spPr>
          <a:xfrm>
            <a:off x="2971800" y="52578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/>
              <a:t>50</a:t>
            </a:r>
            <a:endParaRPr lang="en-US" sz="2800" b="1"/>
          </a:p>
        </p:txBody>
      </p:sp>
      <p:sp>
        <p:nvSpPr>
          <p:cNvPr id="15" name="TextBox 14"/>
          <p:cNvSpPr txBox="1"/>
          <p:nvPr/>
        </p:nvSpPr>
        <p:spPr>
          <a:xfrm>
            <a:off x="1447800" y="52578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/>
              <a:t>50</a:t>
            </a:r>
            <a:endParaRPr lang="en-US" sz="2800" b="1"/>
          </a:p>
        </p:txBody>
      </p:sp>
      <p:sp>
        <p:nvSpPr>
          <p:cNvPr id="16" name="TextBox 15"/>
          <p:cNvSpPr txBox="1"/>
          <p:nvPr/>
        </p:nvSpPr>
        <p:spPr>
          <a:xfrm>
            <a:off x="304800" y="41910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/>
              <a:t>50</a:t>
            </a:r>
            <a:endParaRPr lang="en-US" sz="2800" b="1"/>
          </a:p>
        </p:txBody>
      </p:sp>
      <p:sp>
        <p:nvSpPr>
          <p:cNvPr id="17" name="TextBox 16"/>
          <p:cNvSpPr txBox="1"/>
          <p:nvPr/>
        </p:nvSpPr>
        <p:spPr>
          <a:xfrm>
            <a:off x="304800" y="269749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/>
              <a:t>50</a:t>
            </a:r>
            <a:endParaRPr lang="en-US" sz="2800" b="1"/>
          </a:p>
        </p:txBody>
      </p:sp>
      <p:sp>
        <p:nvSpPr>
          <p:cNvPr id="18" name="Rectangle 17"/>
          <p:cNvSpPr/>
          <p:nvPr/>
        </p:nvSpPr>
        <p:spPr>
          <a:xfrm>
            <a:off x="2514600" y="3683000"/>
            <a:ext cx="1524000" cy="1524000"/>
          </a:xfrm>
          <a:prstGeom prst="rect">
            <a:avLst/>
          </a:prstGeom>
          <a:noFill/>
          <a:ln w="762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16000" y="3683000"/>
            <a:ext cx="1524000" cy="1524000"/>
          </a:xfrm>
          <a:prstGeom prst="rect">
            <a:avLst/>
          </a:prstGeom>
          <a:noFill/>
          <a:ln w="762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16000" y="2197100"/>
            <a:ext cx="1524000" cy="1524000"/>
          </a:xfrm>
          <a:prstGeom prst="rect">
            <a:avLst/>
          </a:prstGeom>
          <a:noFill/>
          <a:ln w="762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9679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8" grpId="0" animBg="1"/>
      <p:bldP spid="18" grpId="1" animBg="1"/>
      <p:bldP spid="19" grpId="0" animBg="1"/>
      <p:bldP spid="19" grpId="1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>
                <a:solidFill>
                  <a:srgbClr val="FF0000"/>
                </a:solidFill>
              </a:rPr>
              <a:t>THỦ TỤC VẼ HÌNH 1</a:t>
            </a:r>
            <a:endParaRPr lang="en-US" sz="4000" b="1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1"/>
            <a:ext cx="8001000" cy="213359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mtClean="0"/>
              <a:t>Bước 1: Thủ tục vẽ 1 hình vuông con.</a:t>
            </a:r>
          </a:p>
          <a:p>
            <a:pPr marL="0" indent="342900">
              <a:buNone/>
            </a:pPr>
            <a:r>
              <a:rPr lang="en-US" smtClean="0">
                <a:solidFill>
                  <a:srgbClr val="0000CC"/>
                </a:solidFill>
              </a:rPr>
              <a:t>to </a:t>
            </a:r>
            <a:r>
              <a:rPr lang="en-US">
                <a:solidFill>
                  <a:srgbClr val="0000CC"/>
                </a:solidFill>
              </a:rPr>
              <a:t>hinhvuong</a:t>
            </a:r>
          </a:p>
          <a:p>
            <a:pPr marL="0" indent="342900">
              <a:buNone/>
            </a:pPr>
            <a:r>
              <a:rPr lang="en-US" smtClean="0">
                <a:solidFill>
                  <a:srgbClr val="0000CC"/>
                </a:solidFill>
              </a:rPr>
              <a:t>	Repeat </a:t>
            </a:r>
            <a:r>
              <a:rPr lang="en-US">
                <a:solidFill>
                  <a:srgbClr val="0000CC"/>
                </a:solidFill>
              </a:rPr>
              <a:t>4 [FD 50 RT 90]</a:t>
            </a:r>
          </a:p>
          <a:p>
            <a:pPr marL="0" indent="342900">
              <a:buNone/>
            </a:pPr>
            <a:r>
              <a:rPr lang="en-US">
                <a:solidFill>
                  <a:srgbClr val="0000CC"/>
                </a:solidFill>
              </a:rPr>
              <a:t>end</a:t>
            </a:r>
            <a:endParaRPr lang="en-US" smtClean="0">
              <a:solidFill>
                <a:srgbClr val="0000CC"/>
              </a:solidFill>
            </a:endParaRPr>
          </a:p>
          <a:p>
            <a:pPr marL="0" indent="0" algn="ctr">
              <a:buNone/>
            </a:pP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733800"/>
            <a:ext cx="6934200" cy="4525963"/>
          </a:xfrm>
        </p:spPr>
        <p:txBody>
          <a:bodyPr/>
          <a:lstStyle/>
          <a:p>
            <a:pPr marL="0" indent="0">
              <a:buNone/>
            </a:pPr>
            <a:r>
              <a:rPr lang="en-US" smtClean="0"/>
              <a:t>Bước 2: Thủ tục vẽ hình 1.</a:t>
            </a:r>
          </a:p>
          <a:p>
            <a:pPr marL="0" indent="342900">
              <a:buNone/>
            </a:pPr>
            <a:r>
              <a:rPr lang="en-US" smtClean="0">
                <a:solidFill>
                  <a:srgbClr val="0000CC"/>
                </a:solidFill>
              </a:rPr>
              <a:t>to </a:t>
            </a:r>
            <a:r>
              <a:rPr lang="en-US">
                <a:solidFill>
                  <a:srgbClr val="0000CC"/>
                </a:solidFill>
              </a:rPr>
              <a:t>hinh1</a:t>
            </a:r>
          </a:p>
          <a:p>
            <a:pPr marL="0" indent="342900">
              <a:buNone/>
            </a:pPr>
            <a:r>
              <a:rPr lang="en-US" smtClean="0">
                <a:solidFill>
                  <a:srgbClr val="0000CC"/>
                </a:solidFill>
              </a:rPr>
              <a:t>	Repeat </a:t>
            </a:r>
            <a:r>
              <a:rPr lang="en-US">
                <a:solidFill>
                  <a:srgbClr val="0000CC"/>
                </a:solidFill>
              </a:rPr>
              <a:t>4 [</a:t>
            </a:r>
            <a:r>
              <a:rPr lang="en-US" b="1">
                <a:solidFill>
                  <a:srgbClr val="FF0000"/>
                </a:solidFill>
              </a:rPr>
              <a:t>hinhvuong</a:t>
            </a:r>
            <a:r>
              <a:rPr lang="en-US">
                <a:solidFill>
                  <a:srgbClr val="0000CC"/>
                </a:solidFill>
              </a:rPr>
              <a:t> RT 90]</a:t>
            </a:r>
          </a:p>
          <a:p>
            <a:pPr marL="0" indent="342900">
              <a:buNone/>
            </a:pPr>
            <a:r>
              <a:rPr lang="en-US">
                <a:solidFill>
                  <a:srgbClr val="0000CC"/>
                </a:solidFill>
              </a:rPr>
              <a:t>end</a:t>
            </a:r>
          </a:p>
          <a:p>
            <a:pPr mar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672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4574749" cy="4544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CC"/>
                </a:solidFill>
              </a:rPr>
              <a:t>Hình </a:t>
            </a:r>
            <a:r>
              <a:rPr lang="en-US" b="1" smtClean="0">
                <a:solidFill>
                  <a:srgbClr val="0000CC"/>
                </a:solidFill>
              </a:rPr>
              <a:t>2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en-US" sz="3200" smtClean="0">
                <a:solidFill>
                  <a:srgbClr val="0000CC"/>
                </a:solidFill>
              </a:rPr>
              <a:t>Hình 2 được tạo bởi 6 lá cờ.</a:t>
            </a:r>
          </a:p>
          <a:p>
            <a:pPr algn="just">
              <a:buFontTx/>
              <a:buChar char="-"/>
            </a:pPr>
            <a:r>
              <a:rPr lang="en-US" sz="3200" smtClean="0">
                <a:solidFill>
                  <a:srgbClr val="0000CC"/>
                </a:solidFill>
              </a:rPr>
              <a:t>Mỗi lá cờ được tạo bởi cán cờ dài 150 bước và hình vuông con có cạnh dài 50 bước.</a:t>
            </a:r>
            <a:endParaRPr lang="en-US" sz="3200">
              <a:solidFill>
                <a:srgbClr val="0000CC"/>
              </a:solidFill>
            </a:endParaRPr>
          </a:p>
        </p:txBody>
      </p:sp>
      <p:sp>
        <p:nvSpPr>
          <p:cNvPr id="6" name="Left Brace 5"/>
          <p:cNvSpPr/>
          <p:nvPr/>
        </p:nvSpPr>
        <p:spPr>
          <a:xfrm>
            <a:off x="2252981" y="2133600"/>
            <a:ext cx="198119" cy="13716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98600" y="2557790"/>
            <a:ext cx="784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/>
              <a:t>150</a:t>
            </a:r>
            <a:endParaRPr lang="en-US" sz="2800" b="1"/>
          </a:p>
        </p:txBody>
      </p:sp>
      <p:sp>
        <p:nvSpPr>
          <p:cNvPr id="9" name="TextBox 8"/>
          <p:cNvSpPr txBox="1"/>
          <p:nvPr/>
        </p:nvSpPr>
        <p:spPr>
          <a:xfrm>
            <a:off x="2451100" y="110999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/>
              <a:t>50</a:t>
            </a:r>
            <a:endParaRPr lang="en-US" sz="2800" b="1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1531610"/>
            <a:ext cx="571500" cy="2086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14671">
            <a:off x="3219475" y="2258096"/>
            <a:ext cx="571500" cy="2086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10603">
            <a:off x="2993627" y="3278211"/>
            <a:ext cx="571500" cy="2086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984954" y="3580459"/>
            <a:ext cx="571500" cy="2086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427532">
            <a:off x="1237974" y="2841138"/>
            <a:ext cx="571500" cy="2086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84946">
            <a:off x="1481496" y="1865191"/>
            <a:ext cx="571500" cy="2086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2859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>
                <a:solidFill>
                  <a:srgbClr val="FF0000"/>
                </a:solidFill>
              </a:rPr>
              <a:t>THỦ TỤC VẼ HÌNH 2</a:t>
            </a:r>
            <a:endParaRPr lang="en-US" sz="4000" b="1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19200"/>
            <a:ext cx="8001000" cy="236219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mtClean="0"/>
              <a:t>Bước 1: Thủ tục vẽ 1 lá cờ.</a:t>
            </a:r>
          </a:p>
          <a:p>
            <a:pPr marL="0" indent="0">
              <a:buNone/>
            </a:pPr>
            <a:r>
              <a:rPr lang="en-US">
                <a:solidFill>
                  <a:srgbClr val="0000CC"/>
                </a:solidFill>
              </a:rPr>
              <a:t>to laco</a:t>
            </a:r>
          </a:p>
          <a:p>
            <a:pPr marL="0" indent="0">
              <a:buNone/>
            </a:pPr>
            <a:r>
              <a:rPr lang="en-US">
                <a:solidFill>
                  <a:srgbClr val="0000CC"/>
                </a:solidFill>
              </a:rPr>
              <a:t>	FD 150</a:t>
            </a:r>
          </a:p>
          <a:p>
            <a:pPr marL="0" indent="0">
              <a:buNone/>
            </a:pPr>
            <a:r>
              <a:rPr lang="en-US">
                <a:solidFill>
                  <a:srgbClr val="0000CC"/>
                </a:solidFill>
              </a:rPr>
              <a:t>	Repeat 4 [FD 50 RT 90]</a:t>
            </a:r>
          </a:p>
          <a:p>
            <a:pPr marL="0" indent="0">
              <a:buNone/>
            </a:pPr>
            <a:r>
              <a:rPr lang="en-US">
                <a:solidFill>
                  <a:srgbClr val="0000CC"/>
                </a:solidFill>
              </a:rPr>
              <a:t>	Bk 150</a:t>
            </a:r>
          </a:p>
          <a:p>
            <a:pPr marL="0" indent="0">
              <a:buNone/>
            </a:pPr>
            <a:r>
              <a:rPr lang="en-US">
                <a:solidFill>
                  <a:srgbClr val="0000CC"/>
                </a:solidFill>
              </a:rPr>
              <a:t>end</a:t>
            </a:r>
          </a:p>
          <a:p>
            <a:pPr marL="0" indent="0" algn="ctr">
              <a:buNone/>
            </a:pP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47900" y="4114800"/>
            <a:ext cx="6934200" cy="4525963"/>
          </a:xfrm>
        </p:spPr>
        <p:txBody>
          <a:bodyPr/>
          <a:lstStyle/>
          <a:p>
            <a:pPr marL="0" indent="0">
              <a:buNone/>
            </a:pPr>
            <a:r>
              <a:rPr lang="en-US" smtClean="0"/>
              <a:t>Bước 2: Thủ tục vẽ hình 2.</a:t>
            </a:r>
          </a:p>
          <a:p>
            <a:pPr marL="0" indent="0">
              <a:buNone/>
            </a:pPr>
            <a:r>
              <a:rPr lang="en-US">
                <a:solidFill>
                  <a:srgbClr val="0000CC"/>
                </a:solidFill>
              </a:rPr>
              <a:t>to hinh2</a:t>
            </a:r>
          </a:p>
          <a:p>
            <a:pPr marL="0" indent="0">
              <a:buNone/>
            </a:pPr>
            <a:r>
              <a:rPr lang="en-US">
                <a:solidFill>
                  <a:srgbClr val="0000CC"/>
                </a:solidFill>
              </a:rPr>
              <a:t>	Repeat 6 [laco RT 360/6]</a:t>
            </a:r>
          </a:p>
          <a:p>
            <a:pPr marL="0" indent="0">
              <a:buNone/>
            </a:pPr>
            <a:r>
              <a:rPr lang="en-US">
                <a:solidFill>
                  <a:srgbClr val="0000CC"/>
                </a:solidFill>
              </a:rPr>
              <a:t>end</a:t>
            </a:r>
          </a:p>
          <a:p>
            <a:pPr mar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49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81100"/>
            <a:ext cx="4191000" cy="441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b="1">
                <a:solidFill>
                  <a:srgbClr val="0000CC"/>
                </a:solidFill>
              </a:rPr>
              <a:t>Hình </a:t>
            </a:r>
            <a:r>
              <a:rPr lang="en-US" b="1" smtClean="0">
                <a:solidFill>
                  <a:srgbClr val="0000CC"/>
                </a:solidFill>
              </a:rPr>
              <a:t>3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en-US">
                <a:solidFill>
                  <a:srgbClr val="0000CC"/>
                </a:solidFill>
              </a:rPr>
              <a:t>Hình </a:t>
            </a:r>
            <a:r>
              <a:rPr lang="en-US" smtClean="0">
                <a:solidFill>
                  <a:srgbClr val="0000CC"/>
                </a:solidFill>
              </a:rPr>
              <a:t>3 </a:t>
            </a:r>
            <a:r>
              <a:rPr lang="en-US">
                <a:solidFill>
                  <a:srgbClr val="0000CC"/>
                </a:solidFill>
              </a:rPr>
              <a:t>được tạo bởi </a:t>
            </a:r>
            <a:r>
              <a:rPr lang="en-US" smtClean="0">
                <a:solidFill>
                  <a:srgbClr val="0000CC"/>
                </a:solidFill>
              </a:rPr>
              <a:t>hình lục giác.</a:t>
            </a:r>
          </a:p>
          <a:p>
            <a:pPr algn="just"/>
            <a:r>
              <a:rPr lang="en-US" smtClean="0">
                <a:solidFill>
                  <a:srgbClr val="0000CC"/>
                </a:solidFill>
              </a:rPr>
              <a:t>Tại mỗi </a:t>
            </a:r>
            <a:r>
              <a:rPr lang="en-US">
                <a:solidFill>
                  <a:srgbClr val="0000CC"/>
                </a:solidFill>
              </a:rPr>
              <a:t>đỉnh </a:t>
            </a:r>
            <a:r>
              <a:rPr lang="en-US" smtClean="0">
                <a:solidFill>
                  <a:srgbClr val="0000CC"/>
                </a:solidFill>
              </a:rPr>
              <a:t>của lục giác là 1 hình vuông.</a:t>
            </a:r>
          </a:p>
          <a:p>
            <a:pPr algn="just"/>
            <a:r>
              <a:rPr lang="en-US" smtClean="0">
                <a:solidFill>
                  <a:srgbClr val="0000CC"/>
                </a:solidFill>
              </a:rPr>
              <a:t>Độ dài cạnh hình vuông gấp đôi độ dài cạnh lục giác.</a:t>
            </a:r>
            <a:endParaRPr lang="en-US">
              <a:solidFill>
                <a:srgbClr val="0000CC"/>
              </a:solidFill>
            </a:endParaRPr>
          </a:p>
          <a:p>
            <a:endParaRPr lang="en-US"/>
          </a:p>
        </p:txBody>
      </p:sp>
      <p:sp>
        <p:nvSpPr>
          <p:cNvPr id="3" name="Hexagon 2"/>
          <p:cNvSpPr/>
          <p:nvPr/>
        </p:nvSpPr>
        <p:spPr>
          <a:xfrm rot="5400000">
            <a:off x="2146300" y="2825577"/>
            <a:ext cx="1219200" cy="1051034"/>
          </a:xfrm>
          <a:prstGeom prst="hexagon">
            <a:avLst/>
          </a:prstGeom>
          <a:noFill/>
          <a:ln w="571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0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>
                <a:solidFill>
                  <a:srgbClr val="FF0000"/>
                </a:solidFill>
              </a:rPr>
              <a:t>THỦ TỤC VẼ HÌNH 3</a:t>
            </a:r>
            <a:endParaRPr lang="en-US" sz="4000" b="1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1"/>
            <a:ext cx="8001000" cy="213359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mtClean="0"/>
              <a:t>Bước 1: Thủ tục vẽ hình vuông tại đỉnh lục giác.</a:t>
            </a:r>
          </a:p>
          <a:p>
            <a:pPr marL="0" indent="342900">
              <a:buNone/>
            </a:pPr>
            <a:r>
              <a:rPr lang="en-US" smtClean="0">
                <a:solidFill>
                  <a:srgbClr val="0000CC"/>
                </a:solidFill>
              </a:rPr>
              <a:t>to </a:t>
            </a:r>
            <a:r>
              <a:rPr lang="en-US">
                <a:solidFill>
                  <a:srgbClr val="0000CC"/>
                </a:solidFill>
              </a:rPr>
              <a:t>hinhvuong</a:t>
            </a:r>
          </a:p>
          <a:p>
            <a:pPr marL="0" indent="342900">
              <a:buNone/>
            </a:pPr>
            <a:r>
              <a:rPr lang="en-US" smtClean="0">
                <a:solidFill>
                  <a:srgbClr val="0000CC"/>
                </a:solidFill>
              </a:rPr>
              <a:t>	Repeat </a:t>
            </a:r>
            <a:r>
              <a:rPr lang="en-US">
                <a:solidFill>
                  <a:srgbClr val="0000CC"/>
                </a:solidFill>
              </a:rPr>
              <a:t>4 [</a:t>
            </a:r>
            <a:r>
              <a:rPr lang="en-US">
                <a:solidFill>
                  <a:srgbClr val="0000CC"/>
                </a:solidFill>
              </a:rPr>
              <a:t>FD </a:t>
            </a:r>
            <a:r>
              <a:rPr lang="en-US" smtClean="0">
                <a:solidFill>
                  <a:srgbClr val="0000CC"/>
                </a:solidFill>
              </a:rPr>
              <a:t>100 </a:t>
            </a:r>
            <a:r>
              <a:rPr lang="en-US">
                <a:solidFill>
                  <a:srgbClr val="0000CC"/>
                </a:solidFill>
              </a:rPr>
              <a:t>RT 90]</a:t>
            </a:r>
          </a:p>
          <a:p>
            <a:pPr marL="0" indent="342900">
              <a:buNone/>
            </a:pPr>
            <a:r>
              <a:rPr lang="en-US">
                <a:solidFill>
                  <a:srgbClr val="0000CC"/>
                </a:solidFill>
              </a:rPr>
              <a:t>end</a:t>
            </a:r>
            <a:endParaRPr lang="en-US" smtClean="0">
              <a:solidFill>
                <a:srgbClr val="0000CC"/>
              </a:solidFill>
            </a:endParaRPr>
          </a:p>
          <a:p>
            <a:pPr marL="0" indent="0" algn="ctr">
              <a:buNone/>
            </a:pP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733800"/>
            <a:ext cx="6934200" cy="4525963"/>
          </a:xfrm>
        </p:spPr>
        <p:txBody>
          <a:bodyPr/>
          <a:lstStyle/>
          <a:p>
            <a:pPr marL="0" indent="0">
              <a:buNone/>
            </a:pPr>
            <a:r>
              <a:rPr lang="en-US" smtClean="0"/>
              <a:t>Bước 2: Thủ tục vẽ hình 3.</a:t>
            </a:r>
          </a:p>
          <a:p>
            <a:pPr marL="0" indent="342900">
              <a:buNone/>
            </a:pPr>
            <a:r>
              <a:rPr lang="en-US" smtClean="0">
                <a:solidFill>
                  <a:srgbClr val="0000CC"/>
                </a:solidFill>
              </a:rPr>
              <a:t>to hinh3</a:t>
            </a:r>
            <a:endParaRPr lang="en-US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rgbClr val="0000CC"/>
                </a:solidFill>
              </a:rPr>
              <a:t>	</a:t>
            </a:r>
            <a:r>
              <a:rPr lang="en-US" smtClean="0">
                <a:solidFill>
                  <a:srgbClr val="0000CC"/>
                </a:solidFill>
              </a:rPr>
              <a:t>Repeat 6 [</a:t>
            </a:r>
            <a:r>
              <a:rPr lang="en-US">
                <a:solidFill>
                  <a:srgbClr val="0000CC"/>
                </a:solidFill>
              </a:rPr>
              <a:t>hinhvuong FD 50  RT 60]</a:t>
            </a:r>
          </a:p>
          <a:p>
            <a:pPr marL="0" indent="342900">
              <a:buNone/>
            </a:pPr>
            <a:r>
              <a:rPr lang="en-US" smtClean="0">
                <a:solidFill>
                  <a:srgbClr val="0000CC"/>
                </a:solidFill>
              </a:rPr>
              <a:t>end</a:t>
            </a:r>
            <a:endParaRPr lang="en-US">
              <a:solidFill>
                <a:srgbClr val="0000CC"/>
              </a:solidFill>
            </a:endParaRPr>
          </a:p>
          <a:p>
            <a:pPr mar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73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1&quot;/&gt;&lt;property id=&quot;20307&quot; value=&quot;256&quot;/&gt;&lt;/object&gt;&lt;object type=&quot;3&quot; unique_id=&quot;11425&quot;&gt;&lt;property id=&quot;20148&quot; value=&quot;5&quot;/&gt;&lt;property id=&quot;20300&quot; value=&quot;Slide 4&quot;/&gt;&lt;property id=&quot;20307&quot; value=&quot;290&quot;/&gt;&lt;/object&gt;&lt;object type=&quot;3&quot; unique_id=&quot;11614&quot;&gt;&lt;property id=&quot;20148&quot; value=&quot;5&quot;/&gt;&lt;property id=&quot;20300&quot; value=&quot;Slide 5&quot;/&gt;&lt;property id=&quot;20307&quot; value=&quot;294&quot;/&gt;&lt;/object&gt;&lt;object type=&quot;3&quot; unique_id=&quot;11864&quot;&gt;&lt;property id=&quot;20148&quot; value=&quot;5&quot;/&gt;&lt;property id=&quot;20300&quot; value=&quot;Slide 2&quot;/&gt;&lt;property id=&quot;20307&quot; value=&quot;299&quot;/&gt;&lt;/object&gt;&lt;object type=&quot;3&quot; unique_id=&quot;11945&quot;&gt;&lt;property id=&quot;20148&quot; value=&quot;5&quot;/&gt;&lt;property id=&quot;20300&quot; value=&quot;Slide 6&quot;/&gt;&lt;property id=&quot;20307&quot; value=&quot;300&quot;/&gt;&lt;/object&gt;&lt;object type=&quot;3&quot; unique_id=&quot;11946&quot;&gt;&lt;property id=&quot;20148&quot; value=&quot;5&quot;/&gt;&lt;property id=&quot;20300&quot; value=&quot;Slide 7&quot;/&gt;&lt;property id=&quot;20307&quot; value=&quot;301&quot;/&gt;&lt;/object&gt;&lt;object type=&quot;3&quot; unique_id=&quot;11947&quot;&gt;&lt;property id=&quot;20148&quot; value=&quot;5&quot;/&gt;&lt;property id=&quot;20300&quot; value=&quot;Slide 8&quot;/&gt;&lt;property id=&quot;20307&quot; value=&quot;302&quot;/&gt;&lt;/object&gt;&lt;object type=&quot;3&quot; unique_id=&quot;11989&quot;&gt;&lt;property id=&quot;20148&quot; value=&quot;5&quot;/&gt;&lt;property id=&quot;20300&quot; value=&quot;Slide 3&quot;/&gt;&lt;property id=&quot;20307&quot; value=&quot;304&quot;/&gt;&lt;/object&gt;&lt;object type=&quot;3&quot; unique_id=&quot;12169&quot;&gt;&lt;property id=&quot;20148&quot; value=&quot;5&quot;/&gt;&lt;property id=&quot;20300&quot; value=&quot;Slide 9&quot;/&gt;&lt;property id=&quot;20307&quot; value=&quot;305&quot;/&gt;&lt;/object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FFA94874-28A9-4BC9-B31E-3E1B1E30DD0D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0F6F0702-A815-4D81-B092-699FF250ADE4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C38107DB-83AF-4E9C-A6DC-0AC71A6A791F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62A24FBD-F133-4A02-8CC3-98ADEE1453D4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7CA68BA9-20F6-4FE3-8700-9BF6FA198B2D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AC19158E-C859-43D4-A4A4-36DA9CA96A20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938478E2-52EE-4466-BA78-252F01C38EEE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D7168F41-7A06-4D9B-8035-876DE33F089E}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48B1175E-08C5-4B8F-90C4-4F005ABA1EFF}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B0AC3246-46DE-42CE-B8DC-9EF373FFDB85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889BE5C3-FD94-4B9D-9DA9-7577333324D5}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10BD951C-BAEE-4E81-9DF6-3E29909522F0}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B642E970-A0FF-4455-846A-DA2D66771549}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431FF3C7-CD51-4003-A62C-9B9C6A83BC91}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CF7960A5-06E0-446C-83F6-DFECB33E83C6}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1AF0FAB8-D233-4319-AA6E-135F429DAF58}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1B65A769-A1C0-4F26-82A7-FCFEFC7692A7}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2FFFFE96-7542-4EC9-BDB2-38744B750754}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CF7B0E0F-4482-48CD-96ED-AB3C1B218132}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F835D3A0-83DC-4A44-85E1-468F43B4E78B}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362FB525-899F-4BFE-8427-A40147D5E246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25C2939F-8FAD-4D67-B73C-338EEFC19C3A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81EFF8A6-F301-4021-8007-D4B593E96258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0AB222C3-33F3-420C-B397-8CDAF056E826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159D2650-FEB0-4D7B-B503-7393DBD2D7B6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10BCFFB1-C0BF-409D-9B83-1A9F7D77ACE2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1221</TotalTime>
  <Words>340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Default Design</vt:lpstr>
      <vt:lpstr>1_Office Theme</vt:lpstr>
      <vt:lpstr>PowerPoint Presentation</vt:lpstr>
      <vt:lpstr>PowerPoint Presentation</vt:lpstr>
      <vt:lpstr>PowerPoint Presentation</vt:lpstr>
      <vt:lpstr>Hình 1</vt:lpstr>
      <vt:lpstr>THỦ TỤC VẼ HÌNH 1</vt:lpstr>
      <vt:lpstr>Hình 2</vt:lpstr>
      <vt:lpstr>THỦ TỤC VẼ HÌNH 2</vt:lpstr>
      <vt:lpstr>Hình 3</vt:lpstr>
      <vt:lpstr>THỦ TỤC VẼ HÌNH 3</vt:lpstr>
      <vt:lpstr>GHI NHỚ</vt:lpstr>
      <vt:lpstr>PowerPoint Presentation</vt:lpstr>
    </vt:vector>
  </TitlesOfParts>
  <Company>MTC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MTC</dc:creator>
  <cp:lastModifiedBy>MTC</cp:lastModifiedBy>
  <cp:revision>144</cp:revision>
  <dcterms:created xsi:type="dcterms:W3CDTF">2018-10-07T13:21:27Z</dcterms:created>
  <dcterms:modified xsi:type="dcterms:W3CDTF">2021-06-01T10:46:02Z</dcterms:modified>
</cp:coreProperties>
</file>