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5" r:id="rId6"/>
    <p:sldId id="303" r:id="rId7"/>
    <p:sldId id="257" r:id="rId8"/>
    <p:sldId id="268" r:id="rId9"/>
    <p:sldId id="288" r:id="rId10"/>
    <p:sldId id="350" r:id="rId11"/>
    <p:sldId id="263" r:id="rId12"/>
    <p:sldId id="282" r:id="rId13"/>
    <p:sldId id="352" r:id="rId14"/>
    <p:sldId id="353" r:id="rId15"/>
    <p:sldId id="354" r:id="rId16"/>
    <p:sldId id="355" r:id="rId17"/>
    <p:sldId id="356" r:id="rId18"/>
    <p:sldId id="357" r:id="rId19"/>
    <p:sldId id="290" r:id="rId20"/>
    <p:sldId id="283" r:id="rId21"/>
    <p:sldId id="287" r:id="rId22"/>
    <p:sldId id="358" r:id="rId23"/>
    <p:sldId id="349" r:id="rId2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ưu Mạnh Hùng (VSC-KGD-MB)" initials="LMH(" lastIdx="1" clrIdx="0">
    <p:extLst>
      <p:ext uri="{19B8F6BF-5375-455C-9EA6-DF929625EA0E}">
        <p15:presenceInfo xmlns:p15="http://schemas.microsoft.com/office/powerpoint/2012/main" userId="S::hunglm11@vingroup.net::0a5f1ca3-b4d0-4150-a699-ef5ff1e687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>
      <p:cViewPr varScale="1">
        <p:scale>
          <a:sx n="83" d="100"/>
          <a:sy n="83" d="100"/>
        </p:scale>
        <p:origin x="614" y="67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1"/>
    </p:cViewPr>
  </p:sorter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8/10/2021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8/10/2021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54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>
            <a:extLst>
              <a:ext uri="{FF2B5EF4-FFF2-40B4-BE49-F238E27FC236}">
                <a16:creationId xmlns:a16="http://schemas.microsoft.com/office/drawing/2014/main" id="{041B80E3-7BE4-42FF-8EAB-D5F71A2E9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44"/>
            <a:ext cx="12188825" cy="715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46F3BC-A309-4D24-99C2-01539D0F4D50}"/>
              </a:ext>
            </a:extLst>
          </p:cNvPr>
          <p:cNvSpPr txBox="1"/>
          <p:nvPr/>
        </p:nvSpPr>
        <p:spPr>
          <a:xfrm>
            <a:off x="1845941" y="2276872"/>
            <a:ext cx="8496944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CON HỌC SINH ĐẾN VỚI MÔN MĨ THUẬT !</a:t>
            </a:r>
            <a:endParaRPr lang="vi-VN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781218-0034-4C7E-ABFC-221CBCEDF721}"/>
              </a:ext>
            </a:extLst>
          </p:cNvPr>
          <p:cNvSpPr txBox="1"/>
          <p:nvPr/>
        </p:nvSpPr>
        <p:spPr>
          <a:xfrm>
            <a:off x="5662364" y="5013176"/>
            <a:ext cx="3960440" cy="39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9" dirty="0">
                <a:latin typeface="Arial" panose="020B0604020202020204" pitchFamily="34" charset="0"/>
                <a:cs typeface="Arial" panose="020B0604020202020204" pitchFamily="34" charset="0"/>
              </a:rPr>
              <a:t>GIÁO VIÊN: NGÔ THỊ LAN ANH</a:t>
            </a:r>
            <a:endParaRPr lang="vi-VN" sz="19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57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9334582-656C-4369-95B8-BDF985346470}"/>
              </a:ext>
            </a:extLst>
          </p:cNvPr>
          <p:cNvSpPr/>
          <p:nvPr/>
        </p:nvSpPr>
        <p:spPr>
          <a:xfrm>
            <a:off x="1341884" y="1124744"/>
            <a:ext cx="9505056" cy="3960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Con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Theo con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02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DBC0A41-4A45-4F5D-BCAA-4BE77FFF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5" y="404665"/>
            <a:ext cx="5400600" cy="372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E173F27-7739-4189-BDAD-767084FCC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36" y="2420888"/>
            <a:ext cx="5122930" cy="391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10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7896471-4544-44BC-A5EF-5634666FF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404664"/>
            <a:ext cx="512445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71D5D84-FCFD-4593-93DB-550C59EAE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552" y="2646809"/>
            <a:ext cx="5218591" cy="388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26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195C5407-2DFD-4D72-AF7E-CE9090725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188640"/>
            <a:ext cx="422910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ẽ tranh đề tài an toàn giao thông đẹp, sáng tạo nhất">
            <a:extLst>
              <a:ext uri="{FF2B5EF4-FFF2-40B4-BE49-F238E27FC236}">
                <a16:creationId xmlns:a16="http://schemas.microsoft.com/office/drawing/2014/main" id="{CB498051-7BAA-46BE-B8FA-DA072F852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76" y="301768"/>
            <a:ext cx="4043786" cy="28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Báo Khánh Hòa điện tử">
            <a:extLst>
              <a:ext uri="{FF2B5EF4-FFF2-40B4-BE49-F238E27FC236}">
                <a16:creationId xmlns:a16="http://schemas.microsoft.com/office/drawing/2014/main" id="{13332771-BE39-4993-9CD3-5E8E58E0B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88" y="3574907"/>
            <a:ext cx="42862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Mỹ thuật thiếu nhi: CUỘC THI VẼ CHỦ ĐỀ &amp;quot;VĂN HÓA GIAO THÔNG - 2015 (phần 2)  | Giao thông, Mỹ thuật, Trẻ em">
            <a:extLst>
              <a:ext uri="{FF2B5EF4-FFF2-40B4-BE49-F238E27FC236}">
                <a16:creationId xmlns:a16="http://schemas.microsoft.com/office/drawing/2014/main" id="{40B66799-1223-4D02-AF22-52BE1C80E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2" y="3548150"/>
            <a:ext cx="4286250" cy="301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16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ẽ tranh đề tài an toàn giao thông">
            <a:extLst>
              <a:ext uri="{FF2B5EF4-FFF2-40B4-BE49-F238E27FC236}">
                <a16:creationId xmlns:a16="http://schemas.microsoft.com/office/drawing/2014/main" id="{0DE1DCB0-4FBA-43CC-AAB4-83951FA23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76" y="1196752"/>
            <a:ext cx="5909641" cy="429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64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Văn hóa giao thông trong mắt giới trẻ Việt">
            <a:extLst>
              <a:ext uri="{FF2B5EF4-FFF2-40B4-BE49-F238E27FC236}">
                <a16:creationId xmlns:a16="http://schemas.microsoft.com/office/drawing/2014/main" id="{D4F80B8E-FAB1-424D-9182-DCA165F4A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188640"/>
            <a:ext cx="5379779" cy="386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VẼ TRANH ĐỀ TÀI : AN TOÀN GIAO THÔNG - P2 | Hướng dẫn có ích liên quan đến  chủ đề vẽ tranh - Thiết kế logo, thiết kế thương hiệu đẹp">
            <a:extLst>
              <a:ext uri="{FF2B5EF4-FFF2-40B4-BE49-F238E27FC236}">
                <a16:creationId xmlns:a16="http://schemas.microsoft.com/office/drawing/2014/main" id="{0D536E21-08B9-4B63-B91E-8418B5B6E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518" y="2489469"/>
            <a:ext cx="5152633" cy="386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1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3AD570C5-B383-473B-983A-BB7BC11EF8D5}"/>
              </a:ext>
            </a:extLst>
          </p:cNvPr>
          <p:cNvSpPr/>
          <p:nvPr/>
        </p:nvSpPr>
        <p:spPr>
          <a:xfrm>
            <a:off x="2854052" y="550165"/>
            <a:ext cx="6143320" cy="160224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799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 </a:t>
            </a:r>
            <a:r>
              <a:rPr lang="en-US" sz="4399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</a:t>
            </a:r>
            <a:r>
              <a:rPr lang="en-US" sz="4399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     SÁNG </a:t>
            </a:r>
            <a:r>
              <a:rPr lang="en-US" sz="4399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endParaRPr lang="vi-VN" sz="4799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402DE0-4296-47F9-9736-E3134043C71B}"/>
              </a:ext>
            </a:extLst>
          </p:cNvPr>
          <p:cNvSpPr/>
          <p:nvPr/>
        </p:nvSpPr>
        <p:spPr>
          <a:xfrm>
            <a:off x="1197868" y="2996952"/>
            <a:ext cx="9505056" cy="18722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799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7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7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7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7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7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7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7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7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99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799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799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799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7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799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799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7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7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7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7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7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latin typeface="Arial" panose="020B0604020202020204" pitchFamily="34" charset="0"/>
                <a:cs typeface="Arial" panose="020B0604020202020204" pitchFamily="34" charset="0"/>
              </a:rPr>
              <a:t>tùy</a:t>
            </a:r>
            <a:r>
              <a:rPr lang="en-US" sz="27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7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799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6A56C7-C567-409D-B904-F5B704EAB3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240" y="550165"/>
            <a:ext cx="2557773" cy="22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7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560AC8-7CD7-483A-895D-CBC10A5E5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74" y="468631"/>
            <a:ext cx="11210026" cy="63884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87C7CB-392D-4A7B-940F-928BB9D886D2}"/>
              </a:ext>
            </a:extLst>
          </p:cNvPr>
          <p:cNvSpPr txBox="1"/>
          <p:nvPr/>
        </p:nvSpPr>
        <p:spPr>
          <a:xfrm>
            <a:off x="1177329" y="1533730"/>
            <a:ext cx="10092716" cy="156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9" i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1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9" i="1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1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9" i="1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1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9" i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1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9" i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199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99" i="1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1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9" i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1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9" i="1" dirty="0" err="1"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sz="31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9" i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1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9" i="1" dirty="0" err="1"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endParaRPr lang="en-US" sz="3199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199" i="1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1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9" i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1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9" i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1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9" i="1" dirty="0" err="1">
                <a:latin typeface="Arial" panose="020B0604020202020204" pitchFamily="34" charset="0"/>
                <a:cs typeface="Arial" panose="020B0604020202020204" pitchFamily="34" charset="0"/>
              </a:rPr>
              <a:t>khoanh</a:t>
            </a:r>
            <a:r>
              <a:rPr lang="en-US" sz="31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9" i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199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99" i="1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1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9" i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1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9" i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1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9" i="1" dirty="0" err="1">
                <a:latin typeface="Arial" panose="020B0604020202020204" pitchFamily="34" charset="0"/>
                <a:cs typeface="Arial" panose="020B0604020202020204" pitchFamily="34" charset="0"/>
              </a:rPr>
              <a:t>khoanh</a:t>
            </a:r>
            <a:r>
              <a:rPr lang="en-US" sz="31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9" i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199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1799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95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83A66C-2B7F-4984-A697-271999FA8A52}"/>
              </a:ext>
            </a:extLst>
          </p:cNvPr>
          <p:cNvSpPr/>
          <p:nvPr/>
        </p:nvSpPr>
        <p:spPr>
          <a:xfrm>
            <a:off x="2595040" y="482548"/>
            <a:ext cx="7603828" cy="11599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99" dirty="0">
                <a:latin typeface="+mj-lt"/>
              </a:rPr>
              <a:t>4. </a:t>
            </a:r>
            <a:r>
              <a:rPr lang="en-US" sz="2799" dirty="0">
                <a:latin typeface="Arial" panose="020B0604020202020204" pitchFamily="34" charset="0"/>
                <a:cs typeface="Arial" panose="020B0604020202020204" pitchFamily="34" charset="0"/>
              </a:rPr>
              <a:t>PHÂN TÍCH, ĐÁNH GIÁ</a:t>
            </a:r>
            <a:endParaRPr lang="vi-VN" sz="2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1E4605-2E0C-42CA-9186-BC26E94CB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2636912"/>
            <a:ext cx="2748520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8AAB025-49A1-4116-8973-F7111A365AA6}"/>
              </a:ext>
            </a:extLst>
          </p:cNvPr>
          <p:cNvSpPr/>
          <p:nvPr/>
        </p:nvSpPr>
        <p:spPr>
          <a:xfrm>
            <a:off x="3646140" y="2276872"/>
            <a:ext cx="7485776" cy="388843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Em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hãy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giới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thiệu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nhận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xét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và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nêu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cảm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nhận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về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sản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phẩm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của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mình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của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bạn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1799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1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58"/>
    </mc:Choice>
    <mc:Fallback xmlns="">
      <p:transition spd="slow" advTm="2385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79536B-6F05-419D-8A20-C869F107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5304657" cy="5277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99" dirty="0">
                <a:latin typeface="+mj-lt"/>
              </a:rPr>
              <a:t>5. </a:t>
            </a:r>
            <a:r>
              <a:rPr lang="en-US" sz="2799" dirty="0">
                <a:latin typeface="Arial" panose="020B0604020202020204" pitchFamily="34" charset="0"/>
                <a:cs typeface="Arial" panose="020B0604020202020204" pitchFamily="34" charset="0"/>
              </a:rPr>
              <a:t>VẬN DỤNG – PHÁT TRIỂN</a:t>
            </a:r>
            <a:endParaRPr lang="vi-VN" sz="2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E255D6F-D89D-43F0-A0CC-D409E287A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908720"/>
            <a:ext cx="3024336" cy="24326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6E79D99D-50E1-45C1-9EA0-E00FD896F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40" y="972900"/>
            <a:ext cx="2931818" cy="24326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61C343EA-44DB-46D1-87B2-E60D44E65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73" y="3657606"/>
            <a:ext cx="3467884" cy="30263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95C97CFB-80B5-4044-BC05-D8EC3CB30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112" y="3719996"/>
            <a:ext cx="3240360" cy="26375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6AC4FB-8C44-4CCA-866E-8AC2391624FC}"/>
              </a:ext>
            </a:extLst>
          </p:cNvPr>
          <p:cNvSpPr txBox="1"/>
          <p:nvPr/>
        </p:nvSpPr>
        <p:spPr>
          <a:xfrm>
            <a:off x="7678588" y="1052736"/>
            <a:ext cx="40324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 SINH THẢO LUẬN NHÓM VÀ TRẢ LỜI CÂU HỎI:</a:t>
            </a:r>
          </a:p>
          <a:p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7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EEA32AB9-41E7-40E4-A03C-C4F979E2FBEC}"/>
              </a:ext>
            </a:extLst>
          </p:cNvPr>
          <p:cNvSpPr/>
          <p:nvPr/>
        </p:nvSpPr>
        <p:spPr>
          <a:xfrm>
            <a:off x="507867" y="73958"/>
            <a:ext cx="3121079" cy="130279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599" b="1" dirty="0">
              <a:solidFill>
                <a:srgbClr val="FFFF00"/>
              </a:solidFill>
            </a:endParaRPr>
          </a:p>
          <a:p>
            <a:pPr algn="ctr"/>
            <a:r>
              <a:rPr lang="en-US" sz="3599" b="1" dirty="0">
                <a:solidFill>
                  <a:srgbClr val="FF0000"/>
                </a:solidFill>
              </a:rPr>
              <a:t>TRÒ CHƠI </a:t>
            </a:r>
          </a:p>
          <a:p>
            <a:pPr algn="ctr"/>
            <a:endParaRPr lang="vi-VN" sz="3599" b="1" dirty="0">
              <a:solidFill>
                <a:srgbClr val="FFFF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8AC976-BC89-4F6B-B06F-E5DE4AE352C9}"/>
              </a:ext>
            </a:extLst>
          </p:cNvPr>
          <p:cNvSpPr/>
          <p:nvPr/>
        </p:nvSpPr>
        <p:spPr>
          <a:xfrm>
            <a:off x="4035238" y="188641"/>
            <a:ext cx="4435437" cy="118811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99" b="1" dirty="0">
                <a:solidFill>
                  <a:srgbClr val="0000FF"/>
                </a:solidFill>
              </a:rPr>
              <a:t>THỬ TÀI CỦA BÉ</a:t>
            </a:r>
            <a:endParaRPr lang="vi-VN" sz="3999" b="1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EEF9F7-0445-4D38-8879-0F82113C7BC6}"/>
              </a:ext>
            </a:extLst>
          </p:cNvPr>
          <p:cNvSpPr txBox="1"/>
          <p:nvPr/>
        </p:nvSpPr>
        <p:spPr>
          <a:xfrm>
            <a:off x="1277861" y="2523874"/>
            <a:ext cx="3990856" cy="2239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399" i="1" dirty="0">
                <a:latin typeface="Arial" panose="020B0604020202020204" pitchFamily="34" charset="0"/>
              </a:rPr>
              <a:t>Xe gì hai bánh</a:t>
            </a:r>
          </a:p>
          <a:p>
            <a:pPr algn="l">
              <a:lnSpc>
                <a:spcPct val="150000"/>
              </a:lnSpc>
            </a:pPr>
            <a:r>
              <a:rPr lang="vi-VN" sz="2399" i="1" dirty="0">
                <a:latin typeface="Arial" panose="020B0604020202020204" pitchFamily="34" charset="0"/>
              </a:rPr>
              <a:t>Đạp chạy bon bon</a:t>
            </a:r>
          </a:p>
          <a:p>
            <a:pPr algn="l">
              <a:lnSpc>
                <a:spcPct val="150000"/>
              </a:lnSpc>
            </a:pPr>
            <a:r>
              <a:rPr lang="vi-VN" sz="2399" i="1" dirty="0">
                <a:latin typeface="Arial" panose="020B0604020202020204" pitchFamily="34" charset="0"/>
              </a:rPr>
              <a:t>Chuông kêu kính coong</a:t>
            </a:r>
          </a:p>
          <a:p>
            <a:pPr algn="l">
              <a:lnSpc>
                <a:spcPct val="150000"/>
              </a:lnSpc>
            </a:pPr>
            <a:r>
              <a:rPr lang="vi-VN" sz="2399" i="1" dirty="0">
                <a:latin typeface="Arial" panose="020B0604020202020204" pitchFamily="34" charset="0"/>
              </a:rPr>
              <a:t>Đứng yên thì đổ.</a:t>
            </a:r>
            <a:endParaRPr lang="vi-VN" sz="1799" i="1" dirty="0">
              <a:latin typeface="Arial" panose="020B0604020202020204" pitchFamily="34" charset="0"/>
            </a:endParaRPr>
          </a:p>
        </p:txBody>
      </p:sp>
      <p:pic>
        <p:nvPicPr>
          <p:cNvPr id="1026" name="Picture 2" descr="Xe đạp mini MIAMOR MIS-22City phù hợp 10-16 tuổi – ROYAL BIKE">
            <a:extLst>
              <a:ext uri="{FF2B5EF4-FFF2-40B4-BE49-F238E27FC236}">
                <a16:creationId xmlns:a16="http://schemas.microsoft.com/office/drawing/2014/main" id="{CE3F3040-EDA5-4C88-BFB3-75A094776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7" y="2210425"/>
            <a:ext cx="4622220" cy="34622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1350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">
            <a:extLst>
              <a:ext uri="{FF2B5EF4-FFF2-40B4-BE49-F238E27FC236}">
                <a16:creationId xmlns:a16="http://schemas.microsoft.com/office/drawing/2014/main" id="{324DDA9C-3CC7-4F8B-87EC-41157C06E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40" y="70254"/>
            <a:ext cx="4608512" cy="671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50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EEA32AB9-41E7-40E4-A03C-C4F979E2FBEC}"/>
              </a:ext>
            </a:extLst>
          </p:cNvPr>
          <p:cNvSpPr/>
          <p:nvPr/>
        </p:nvSpPr>
        <p:spPr>
          <a:xfrm>
            <a:off x="507867" y="73958"/>
            <a:ext cx="3121079" cy="130279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599" b="1" dirty="0">
              <a:solidFill>
                <a:srgbClr val="FFFF00"/>
              </a:solidFill>
            </a:endParaRPr>
          </a:p>
          <a:p>
            <a:pPr algn="ctr"/>
            <a:r>
              <a:rPr lang="en-US" sz="3599" b="1" dirty="0">
                <a:solidFill>
                  <a:srgbClr val="FF0000"/>
                </a:solidFill>
              </a:rPr>
              <a:t>TRÒ CHƠI </a:t>
            </a:r>
          </a:p>
          <a:p>
            <a:pPr algn="ctr"/>
            <a:endParaRPr lang="vi-VN" sz="3599" b="1" dirty="0">
              <a:solidFill>
                <a:srgbClr val="FFFF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8AC976-BC89-4F6B-B06F-E5DE4AE352C9}"/>
              </a:ext>
            </a:extLst>
          </p:cNvPr>
          <p:cNvSpPr/>
          <p:nvPr/>
        </p:nvSpPr>
        <p:spPr>
          <a:xfrm>
            <a:off x="4035238" y="188641"/>
            <a:ext cx="4651461" cy="118811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99" b="1" dirty="0">
                <a:solidFill>
                  <a:srgbClr val="0000FF"/>
                </a:solidFill>
              </a:rPr>
              <a:t>THỬ TÀI CỦA BÉ</a:t>
            </a:r>
            <a:endParaRPr lang="vi-VN" sz="3999" b="1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E50A5E-8A44-42C1-A187-2D8C0AE72420}"/>
              </a:ext>
            </a:extLst>
          </p:cNvPr>
          <p:cNvSpPr txBox="1"/>
          <p:nvPr/>
        </p:nvSpPr>
        <p:spPr>
          <a:xfrm>
            <a:off x="1287690" y="2073715"/>
            <a:ext cx="4413535" cy="3243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799" dirty="0">
                <a:latin typeface="Arial" panose="020B0604020202020204" pitchFamily="34" charset="0"/>
              </a:rPr>
              <a:t>Chẳng phải chim</a:t>
            </a:r>
          </a:p>
          <a:p>
            <a:pPr algn="l">
              <a:lnSpc>
                <a:spcPct val="150000"/>
              </a:lnSpc>
            </a:pPr>
            <a:r>
              <a:rPr lang="vi-VN" sz="2799" dirty="0">
                <a:latin typeface="Arial" panose="020B0604020202020204" pitchFamily="34" charset="0"/>
              </a:rPr>
              <a:t>Mà bay trên trời</a:t>
            </a:r>
          </a:p>
          <a:p>
            <a:pPr algn="l">
              <a:lnSpc>
                <a:spcPct val="150000"/>
              </a:lnSpc>
            </a:pPr>
            <a:r>
              <a:rPr lang="vi-VN" sz="2799" dirty="0">
                <a:latin typeface="Arial" panose="020B0604020202020204" pitchFamily="34" charset="0"/>
              </a:rPr>
              <a:t>Chở được nhiều người</a:t>
            </a:r>
          </a:p>
          <a:p>
            <a:pPr algn="l">
              <a:lnSpc>
                <a:spcPct val="150000"/>
              </a:lnSpc>
            </a:pPr>
            <a:r>
              <a:rPr lang="vi-VN" sz="2799" dirty="0">
                <a:latin typeface="Arial" panose="020B0604020202020204" pitchFamily="34" charset="0"/>
              </a:rPr>
              <a:t>Đi khắp mọi nơi</a:t>
            </a:r>
          </a:p>
          <a:p>
            <a:pPr algn="l">
              <a:lnSpc>
                <a:spcPct val="150000"/>
              </a:lnSpc>
            </a:pPr>
            <a:r>
              <a:rPr lang="vi-VN" sz="2799" dirty="0">
                <a:latin typeface="Arial" panose="020B0604020202020204" pitchFamily="34" charset="0"/>
              </a:rPr>
              <a:t>Là cái gì ?</a:t>
            </a:r>
          </a:p>
        </p:txBody>
      </p:sp>
      <p:pic>
        <p:nvPicPr>
          <p:cNvPr id="3074" name="Picture 2" descr="Máy bay phương tiện di chuyển tiện lợi và an toàn nhất">
            <a:extLst>
              <a:ext uri="{FF2B5EF4-FFF2-40B4-BE49-F238E27FC236}">
                <a16:creationId xmlns:a16="http://schemas.microsoft.com/office/drawing/2014/main" id="{0B4116B3-70F8-457E-9B5D-A49136D63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123" y="2203823"/>
            <a:ext cx="5124059" cy="34098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66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2044" y="7500"/>
            <a:ext cx="6408712" cy="119404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MĨ THUẬT LỚP 2</a:t>
            </a:r>
          </a:p>
        </p:txBody>
      </p:sp>
      <p:pic>
        <p:nvPicPr>
          <p:cNvPr id="6" name="Picture 2" descr="Câu đố về phương tiện giao thông">
            <a:extLst>
              <a:ext uri="{FF2B5EF4-FFF2-40B4-BE49-F238E27FC236}">
                <a16:creationId xmlns:a16="http://schemas.microsoft.com/office/drawing/2014/main" id="{8B8139C5-91E8-4644-80AB-9592C3B50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288" y="1844824"/>
            <a:ext cx="889424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3274C5-951F-498B-AA24-3DC7E05451AE}"/>
              </a:ext>
            </a:extLst>
          </p:cNvPr>
          <p:cNvSpPr txBox="1"/>
          <p:nvPr/>
        </p:nvSpPr>
        <p:spPr>
          <a:xfrm>
            <a:off x="2782044" y="1988840"/>
            <a:ext cx="223224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BÀI 1: 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587DF4-4FF7-41FA-8B5B-BB619D00C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678"/>
            <a:ext cx="4366220" cy="19258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3C2A54-688A-4B2F-BA75-6482E3E55272}"/>
              </a:ext>
            </a:extLst>
          </p:cNvPr>
          <p:cNvSpPr txBox="1"/>
          <p:nvPr/>
        </p:nvSpPr>
        <p:spPr>
          <a:xfrm>
            <a:off x="549796" y="739689"/>
            <a:ext cx="3195366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b="1" dirty="0"/>
              <a:t>MỤC TIÊU TIẾT HỌC</a:t>
            </a:r>
            <a:endParaRPr lang="vi-VN" sz="2399" b="1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8FF7D0B-13D3-4E62-AAEC-90DE9782549B}"/>
              </a:ext>
            </a:extLst>
          </p:cNvPr>
          <p:cNvSpPr/>
          <p:nvPr/>
        </p:nvSpPr>
        <p:spPr>
          <a:xfrm>
            <a:off x="2917930" y="1587714"/>
            <a:ext cx="8110991" cy="10619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20914" algn="just">
              <a:lnSpc>
                <a:spcPct val="115000"/>
              </a:lnSpc>
            </a:pP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999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FB0D4D-EE34-4706-9DB4-7EE994095480}"/>
              </a:ext>
            </a:extLst>
          </p:cNvPr>
          <p:cNvSpPr/>
          <p:nvPr/>
        </p:nvSpPr>
        <p:spPr>
          <a:xfrm>
            <a:off x="2917930" y="2898048"/>
            <a:ext cx="8110990" cy="10619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20914" algn="just">
              <a:lnSpc>
                <a:spcPct val="115000"/>
              </a:lnSpc>
            </a:pP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999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3023C54-8D13-409F-A4A5-8A8302FEE501}"/>
              </a:ext>
            </a:extLst>
          </p:cNvPr>
          <p:cNvSpPr/>
          <p:nvPr/>
        </p:nvSpPr>
        <p:spPr>
          <a:xfrm>
            <a:off x="2917931" y="4208381"/>
            <a:ext cx="8110989" cy="10619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399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E14E7B-1DF9-498B-89A0-A662930E8A9B}"/>
              </a:ext>
            </a:extLst>
          </p:cNvPr>
          <p:cNvSpPr/>
          <p:nvPr/>
        </p:nvSpPr>
        <p:spPr>
          <a:xfrm>
            <a:off x="2917931" y="5518715"/>
            <a:ext cx="8110989" cy="10619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chấp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19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399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4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52"/>
    </mc:Choice>
    <mc:Fallback xmlns="">
      <p:transition spd="slow" advTm="3565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46BC948-066E-4695-9E13-F9DACEE76663}"/>
              </a:ext>
            </a:extLst>
          </p:cNvPr>
          <p:cNvSpPr/>
          <p:nvPr/>
        </p:nvSpPr>
        <p:spPr>
          <a:xfrm>
            <a:off x="0" y="0"/>
            <a:ext cx="2349996" cy="62068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 KHÁM PHÁ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B37050-26C0-4685-B193-1EA1C986C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68" y="638696"/>
            <a:ext cx="6667500" cy="5324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6F6664-98B9-4BFA-B866-E3458F0C18BE}"/>
              </a:ext>
            </a:extLst>
          </p:cNvPr>
          <p:cNvSpPr txBox="1"/>
          <p:nvPr/>
        </p:nvSpPr>
        <p:spPr>
          <a:xfrm>
            <a:off x="377451" y="1975062"/>
            <a:ext cx="36232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FA9846-82C1-44BE-B269-3F5579B3690C}"/>
              </a:ext>
            </a:extLst>
          </p:cNvPr>
          <p:cNvSpPr txBox="1"/>
          <p:nvPr/>
        </p:nvSpPr>
        <p:spPr>
          <a:xfrm>
            <a:off x="405780" y="1196752"/>
            <a:ext cx="345638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04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267F094-4CE3-482D-A0FB-FEAF2060F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121" y="621645"/>
            <a:ext cx="26289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DFEB785-833B-43E3-BCB4-3D5A979D3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542" y="574440"/>
            <a:ext cx="2520280" cy="119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C649E99-516F-4043-BD14-B1E30AD4F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343" y="518693"/>
            <a:ext cx="2278734" cy="137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7B55F84-460B-4346-A897-F6604A0DA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380" y="2459321"/>
            <a:ext cx="2628900" cy="173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DD4C3522-AF96-474C-9747-037D7E014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580" y="2268576"/>
            <a:ext cx="2308204" cy="185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3A46D4B-F194-4DDE-8472-A85682799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764" y="2664525"/>
            <a:ext cx="2746635" cy="124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71FBA850-DB10-401B-A041-E96F9FE2F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108" y="4976967"/>
            <a:ext cx="29622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EA96472F-C6C3-4362-BBBA-648CEAC47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278" y="5037039"/>
            <a:ext cx="5480232" cy="103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62DAFD-15FA-420C-B38B-1E9AEA9C30FD}"/>
              </a:ext>
            </a:extLst>
          </p:cNvPr>
          <p:cNvSpPr txBox="1"/>
          <p:nvPr/>
        </p:nvSpPr>
        <p:spPr>
          <a:xfrm>
            <a:off x="333772" y="980728"/>
            <a:ext cx="3274087" cy="4496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2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1369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8EDA39-4F06-4860-A97B-E48CB9BC5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793" y="231891"/>
            <a:ext cx="5081496" cy="270316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3B7C09-D295-4D2C-877B-FE5C27B0CD88}"/>
              </a:ext>
            </a:extLst>
          </p:cNvPr>
          <p:cNvSpPr/>
          <p:nvPr/>
        </p:nvSpPr>
        <p:spPr>
          <a:xfrm>
            <a:off x="4610128" y="1190286"/>
            <a:ext cx="2708420" cy="78637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vi-VN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D84308B2-2FB1-4AEB-ABAB-E42B0FE34E53}"/>
              </a:ext>
            </a:extLst>
          </p:cNvPr>
          <p:cNvSpPr/>
          <p:nvPr/>
        </p:nvSpPr>
        <p:spPr>
          <a:xfrm>
            <a:off x="2133972" y="2420401"/>
            <a:ext cx="8134042" cy="2946101"/>
          </a:xfrm>
          <a:prstGeom prst="horizontalScroll">
            <a:avLst>
              <a:gd name="adj" fmla="val 1273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797" indent="-342797">
              <a:buFontTx/>
              <a:buChar char="-"/>
            </a:pPr>
            <a:endParaRPr lang="en-US" sz="2399" dirty="0"/>
          </a:p>
          <a:p>
            <a:pPr marL="342797" indent="-342797">
              <a:buFontTx/>
              <a:buChar char="-"/>
            </a:pPr>
            <a:endParaRPr lang="en-US" sz="2399" dirty="0"/>
          </a:p>
          <a:p>
            <a:pPr marL="342797" indent="-342797" algn="just">
              <a:lnSpc>
                <a:spcPct val="150000"/>
              </a:lnSpc>
              <a:buFontTx/>
              <a:buChar char="-"/>
            </a:pP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797" indent="-342797" algn="just">
              <a:lnSpc>
                <a:spcPct val="150000"/>
              </a:lnSpc>
              <a:buFontTx/>
              <a:buChar char="-"/>
            </a:pPr>
            <a:endParaRPr lang="en-US" sz="23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797" indent="-342797">
              <a:buFontTx/>
              <a:buChar char="-"/>
            </a:pPr>
            <a:endParaRPr lang="vi-VN" sz="2399" dirty="0"/>
          </a:p>
        </p:txBody>
      </p:sp>
    </p:spTree>
    <p:extLst>
      <p:ext uri="{BB962C8B-B14F-4D97-AF65-F5344CB8AC3E}">
        <p14:creationId xmlns:p14="http://schemas.microsoft.com/office/powerpoint/2010/main" val="163798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34"/>
    </mc:Choice>
    <mc:Fallback xmlns="">
      <p:transition spd="slow" advTm="3383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F0EE14-67BD-42D6-8BB8-38D6917BF6B1}"/>
              </a:ext>
            </a:extLst>
          </p:cNvPr>
          <p:cNvSpPr/>
          <p:nvPr/>
        </p:nvSpPr>
        <p:spPr>
          <a:xfrm>
            <a:off x="0" y="44624"/>
            <a:ext cx="3862164" cy="5486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 KIẾN TẠO KIẾN THỨC – KĨ NĂNG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73CF4519-7516-486A-83A3-C2E3186A5D67}"/>
              </a:ext>
            </a:extLst>
          </p:cNvPr>
          <p:cNvSpPr/>
          <p:nvPr/>
        </p:nvSpPr>
        <p:spPr>
          <a:xfrm>
            <a:off x="4150196" y="75556"/>
            <a:ext cx="6840759" cy="1035496"/>
          </a:xfrm>
          <a:prstGeom prst="flowChartPunched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QUAN SÁT HÌNH TRANG 19 SGK - THẢO LUẬN NHÓM ĐỂ NHẬN BIẾT CÁC BƯỚC VẼ TRANH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05A9C6D-5859-47BD-9857-5658A05DF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17" y="1648377"/>
            <a:ext cx="3562350" cy="23336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B917850-E5C0-41F2-A6A0-02BF4847F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20" y="1668132"/>
            <a:ext cx="3762375" cy="23431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8AA4975-445B-414E-88F0-A6E0922E9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84" y="1648377"/>
            <a:ext cx="3263643" cy="23912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0FCA7E-6EA4-40B7-BAEA-85D661C702F1}"/>
              </a:ext>
            </a:extLst>
          </p:cNvPr>
          <p:cNvSpPr/>
          <p:nvPr/>
        </p:nvSpPr>
        <p:spPr>
          <a:xfrm>
            <a:off x="477788" y="4437112"/>
            <a:ext cx="3096344" cy="77251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3380C4-6211-4089-BA40-12137B06427B}"/>
              </a:ext>
            </a:extLst>
          </p:cNvPr>
          <p:cNvSpPr/>
          <p:nvPr/>
        </p:nvSpPr>
        <p:spPr>
          <a:xfrm>
            <a:off x="4699235" y="4424390"/>
            <a:ext cx="3096344" cy="77251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2C983DD-CB4F-40F0-8281-8CCD938D64FD}"/>
              </a:ext>
            </a:extLst>
          </p:cNvPr>
          <p:cNvSpPr/>
          <p:nvPr/>
        </p:nvSpPr>
        <p:spPr>
          <a:xfrm>
            <a:off x="8725775" y="4293096"/>
            <a:ext cx="3096344" cy="77251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39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1382</TotalTime>
  <Words>557</Words>
  <Application>Microsoft Office PowerPoint</Application>
  <PresentationFormat>Custom</PresentationFormat>
  <Paragraphs>59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.VnTime</vt:lpstr>
      <vt:lpstr>Arial</vt:lpstr>
      <vt:lpstr>Euphemia</vt:lpstr>
      <vt:lpstr>Times New Roman</vt:lpstr>
      <vt:lpstr>Serenity 16x9</vt:lpstr>
      <vt:lpstr>PowerPoint Presentation</vt:lpstr>
      <vt:lpstr>PowerPoint Presentation</vt:lpstr>
      <vt:lpstr>PowerPoint Presentation</vt:lpstr>
      <vt:lpstr>MĨ THUẬT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VẬN DỤNG – PHÁT TRIỂN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Lưu Mạnh Hùng (VSC-KGD-MB)</dc:creator>
  <cp:lastModifiedBy>Lưu Mạnh Hùng (VSC-KGD-MB)</cp:lastModifiedBy>
  <cp:revision>58</cp:revision>
  <dcterms:created xsi:type="dcterms:W3CDTF">2021-03-28T02:10:11Z</dcterms:created>
  <dcterms:modified xsi:type="dcterms:W3CDTF">2021-08-10T14:46:06Z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