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94" r:id="rId7"/>
    <p:sldId id="304" r:id="rId8"/>
    <p:sldId id="305" r:id="rId9"/>
    <p:sldId id="306" r:id="rId10"/>
    <p:sldId id="308" r:id="rId11"/>
    <p:sldId id="309" r:id="rId12"/>
    <p:sldId id="310" r:id="rId13"/>
    <p:sldId id="307" r:id="rId14"/>
    <p:sldId id="312" r:id="rId15"/>
    <p:sldId id="274" r:id="rId16"/>
    <p:sldId id="311" r:id="rId17"/>
    <p:sldId id="267" r:id="rId18"/>
    <p:sldId id="313" r:id="rId19"/>
    <p:sldId id="314" r:id="rId20"/>
    <p:sldId id="31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2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8B71-EF37-43DF-99AE-C492D3538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88512-A15B-44A5-A000-960717C72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D377-BB1F-4B4C-BC74-80F1A39C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B0947-B8FD-453D-8D6D-B8FA6B05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1960B-5594-41CB-BBC8-53AD5FA5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32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82FA-721A-4600-9379-613CF6C4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33771-EC09-4196-9CB6-9BB8581C7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51466-8169-4BDF-AFBD-99944AB1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71EA5-1757-49D3-B7BE-DB14CA4C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F7636-B866-47AC-83FA-8D625935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09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480C0-F9AE-47E7-8CB5-D3DC60956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CB168-CAC9-4577-8AEF-55C9D93DC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91826-6AC4-4E82-A0C0-445F2150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0D0BB-0AC7-407B-A1A3-A507DF31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C965C-0596-47B6-BC03-752BEFFF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61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07FF-73E7-41C3-B0FE-1EAAE108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32232-63C2-4E79-904F-53746BBD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5C8A3-FD23-49F2-9989-66CF992B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A359-1B9E-4988-8882-644CF4DC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E7809-682C-4D9B-A513-E2A2C364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57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CAB7-9CD1-4C28-8F69-265C7A20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3E5EA-D301-4C0C-B3F4-C974D9755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6EF93-8142-42CB-8C3F-487A1A8F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06EBF-BBAA-4664-B8F4-9E06FA27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73A56-C118-4012-ABD4-60F103D6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97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5909-2219-49A2-BB9C-32D537D4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F94E-0D49-405E-BA6A-9C8EB56B4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2C36D-25F5-4585-887C-5166B54B8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BCE22-8B5D-4701-B3A6-4A7E3CBC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DC304-A34D-45C9-8EE7-05DF9154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38C3C-F762-4871-A8EA-0BFD6840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788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4242-B567-459F-8CBC-E6C00F43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B80F0-BE6B-4588-B380-F61B996AA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0E984-A5FB-418B-A2C3-601854B6F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96C53-B52C-4E86-98F7-DEE072CA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A5DC9-D6F8-4207-ABBB-1B9349AAE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3F539-7802-4A84-873E-F126A6A4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3FBEE5-DEA1-44FD-B198-49440459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5F313-F0D7-4257-8E5A-446F507E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86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3C41-85B3-4991-9D69-4E7E2542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97C7D-659A-440F-A468-431A4335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8E049-CDBD-419F-BAB6-5D2A2945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73605-C354-4EA2-93E2-21FFB695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28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4DFDC-D2EF-4F02-9F85-EA3D06D3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3B783-C396-486C-B946-3B8CBFBB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85B26-27E3-4987-9051-DCD7B2E1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06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7AC6-A658-4EE5-AEC2-5DE4F3B9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3813-3B28-4C73-B50C-2B023003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B2135-7237-4400-B152-49654CA26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2ACF-60C3-4F3E-AC6C-F3B9C4DA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B6387-0FE9-44EE-908B-E6255E13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6B13F-FE72-4D31-ACF1-07A133D0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33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C933-C7DC-4BAF-B8F4-434CB341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4EE258-2C3E-432F-9A61-C40B25C1C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06522-9056-4DB8-B5A0-7BA834570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DE455-D31D-42D7-BD70-90F81301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CEEFE-AD5C-482A-BD83-672094A4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F329-1B3A-4C8B-9CB7-66B185FE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25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438F1-7058-4573-B39B-87A88DCC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35FE1-64E8-46DA-B310-91A87F6C8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755D-73AC-44FD-B09C-F5C4339B2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29C6A-B6EB-4503-B6DE-85FFB3378BED}" type="datetimeFigureOut">
              <a:rPr lang="vi-VN" smtClean="0"/>
              <a:t>12/05/2021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3120-926C-4137-B86C-5EBE43D7C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DECAE-8B08-4693-928A-B8AB339CC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74930-DD6D-408B-9A96-ADCDFB1B6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14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22.jpe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24.jpg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23.jp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041B80E3-7BE4-42FF-8EAB-D5F71A2E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36"/>
            <a:ext cx="12192000" cy="71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6F3BC-A309-4D24-99C2-01539D0F4D50}"/>
              </a:ext>
            </a:extLst>
          </p:cNvPr>
          <p:cNvSpPr txBox="1"/>
          <p:nvPr/>
        </p:nvSpPr>
        <p:spPr>
          <a:xfrm>
            <a:off x="1791855" y="2595418"/>
            <a:ext cx="8829964" cy="218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CHÀO MỪNG CÁC CON HỌC SINH LỚP 4 ĐẾN VỚI TIẾT MĨ THUẬT !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B0B312-6483-4ECA-BE5A-847D17F37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7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"/>
    </mc:Choice>
    <mc:Fallback>
      <p:transition spd="slow" advTm="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0EAFB-3B08-4B8B-B102-3556CC8F3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2" y="727363"/>
            <a:ext cx="5403273" cy="540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Hình ảnh văn hoá chú Heo, lợn trong tranh Đông Hồ của Việt Nam – Quà Tặng  Cao Cấp">
            <a:extLst>
              <a:ext uri="{FF2B5EF4-FFF2-40B4-BE49-F238E27FC236}">
                <a16:creationId xmlns:a16="http://schemas.microsoft.com/office/drawing/2014/main" id="{1DE8A3AA-C4D2-4A86-855D-24B20701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0" y="2053937"/>
            <a:ext cx="4605474" cy="30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B32BB3-FC95-48C5-B888-ABC8E2EA1F75}"/>
              </a:ext>
            </a:extLst>
          </p:cNvPr>
          <p:cNvCxnSpPr>
            <a:cxnSpLocks/>
          </p:cNvCxnSpPr>
          <p:nvPr/>
        </p:nvCxnSpPr>
        <p:spPr>
          <a:xfrm flipV="1">
            <a:off x="4778367" y="3484418"/>
            <a:ext cx="1640906" cy="33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D652D2-FF7B-4162-B877-91753E1CBFB3}"/>
              </a:ext>
            </a:extLst>
          </p:cNvPr>
          <p:cNvSpPr txBox="1"/>
          <p:nvPr/>
        </p:nvSpPr>
        <p:spPr>
          <a:xfrm>
            <a:off x="1182255" y="5310909"/>
            <a:ext cx="292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lợn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Hồ</a:t>
            </a:r>
            <a:endParaRPr lang="vi-V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D5B5F7-0A85-4CCF-BAE6-332331AC5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4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81"/>
    </mc:Choice>
    <mc:Fallback>
      <p:transition spd="slow" advTm="2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D68E-1D61-40C0-9601-C3DDDAF6B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94" y="581891"/>
            <a:ext cx="4433455" cy="591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Gọi về ký ức Tết tuổi thơ với tranh Hàng Trống">
            <a:extLst>
              <a:ext uri="{FF2B5EF4-FFF2-40B4-BE49-F238E27FC236}">
                <a16:creationId xmlns:a16="http://schemas.microsoft.com/office/drawing/2014/main" id="{3893598F-7A89-40AF-B861-112D7B2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1" y="990600"/>
            <a:ext cx="2428875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2B98D-77CC-4ABC-BE7F-16C38BBD5A2E}"/>
              </a:ext>
            </a:extLst>
          </p:cNvPr>
          <p:cNvSpPr txBox="1"/>
          <p:nvPr/>
        </p:nvSpPr>
        <p:spPr>
          <a:xfrm>
            <a:off x="1597891" y="6012872"/>
            <a:ext cx="184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Trống</a:t>
            </a:r>
            <a:endParaRPr lang="vi-VN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AACD89-DB7D-42F6-9247-D3BF7046E0B6}"/>
              </a:ext>
            </a:extLst>
          </p:cNvPr>
          <p:cNvCxnSpPr>
            <a:stCxn id="5122" idx="3"/>
          </p:cNvCxnSpPr>
          <p:nvPr/>
        </p:nvCxnSpPr>
        <p:spPr>
          <a:xfrm flipV="1">
            <a:off x="3735966" y="3232727"/>
            <a:ext cx="2936728" cy="196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404B5A-C05D-4ADC-AB0B-BD6BFC735E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75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2"/>
    </mc:Choice>
    <mc:Fallback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ECF0D1-E54B-48EF-966E-8B0E62F01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0" y="2339930"/>
            <a:ext cx="3309437" cy="441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DD551-20C0-45D2-9538-4B867C39C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9" y="2272601"/>
            <a:ext cx="4593250" cy="4412582"/>
          </a:xfrm>
          <a:prstGeom prst="rect">
            <a:avLst/>
          </a:prstGeom>
        </p:spPr>
      </p:pic>
      <p:pic>
        <p:nvPicPr>
          <p:cNvPr id="6146" name="Picture 2" descr="Thưởng ngoạn tranh dân gian Đông Hồ (số 13) | Phungkon's blog">
            <a:extLst>
              <a:ext uri="{FF2B5EF4-FFF2-40B4-BE49-F238E27FC236}">
                <a16:creationId xmlns:a16="http://schemas.microsoft.com/office/drawing/2014/main" id="{0E5C4631-0F21-45F2-90B8-47F28343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71" y="190355"/>
            <a:ext cx="2401166" cy="33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1D3D50-8C5C-418D-AE2C-AFDF16993D1E}"/>
              </a:ext>
            </a:extLst>
          </p:cNvPr>
          <p:cNvCxnSpPr>
            <a:stCxn id="6146" idx="1"/>
          </p:cNvCxnSpPr>
          <p:nvPr/>
        </p:nvCxnSpPr>
        <p:spPr>
          <a:xfrm flipH="1">
            <a:off x="3362036" y="1864853"/>
            <a:ext cx="1256435" cy="2309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0DE1A5-AE6F-47FF-B67B-77719B02A548}"/>
              </a:ext>
            </a:extLst>
          </p:cNvPr>
          <p:cNvCxnSpPr>
            <a:cxnSpLocks/>
            <a:stCxn id="6146" idx="3"/>
          </p:cNvCxnSpPr>
          <p:nvPr/>
        </p:nvCxnSpPr>
        <p:spPr>
          <a:xfrm>
            <a:off x="7019637" y="1864853"/>
            <a:ext cx="1902690" cy="837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395210C-F1E7-4227-9F47-1F63B19D6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67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1"/>
    </mc:Choice>
    <mc:Fallback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378B6-6502-4E8C-A721-A714CB439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58" y="722168"/>
            <a:ext cx="7218217" cy="54136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3EC9E7-1C27-41BB-A636-00230CD16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8"/>
    </mc:Choice>
    <mc:Fallback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7E9C5-F0A7-4D75-9341-B93102AA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0" y="681668"/>
            <a:ext cx="5838859" cy="3860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6D0A2-35A7-4D13-B40A-272D8B3A6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077" y="152400"/>
            <a:ext cx="4958435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E36A99-41D5-429E-9CFD-381D09EBB914}"/>
              </a:ext>
            </a:extLst>
          </p:cNvPr>
          <p:cNvSpPr txBox="1"/>
          <p:nvPr/>
        </p:nvSpPr>
        <p:spPr>
          <a:xfrm>
            <a:off x="471488" y="4396509"/>
            <a:ext cx="5483951" cy="170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/>
              <a:t>- </a:t>
            </a:r>
            <a:r>
              <a:rPr lang="en-US" i="1" dirty="0" err="1"/>
              <a:t>Đây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tranh</a:t>
            </a:r>
            <a:r>
              <a:rPr lang="en-US" i="1" dirty="0"/>
              <a:t> </a:t>
            </a:r>
            <a:r>
              <a:rPr lang="en-US" i="1" dirty="0" err="1"/>
              <a:t>vẽ</a:t>
            </a:r>
            <a:r>
              <a:rPr lang="en-US" i="1" dirty="0"/>
              <a:t> </a:t>
            </a:r>
            <a:r>
              <a:rPr lang="en-US" i="1" dirty="0" err="1"/>
              <a:t>đồ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i="1" dirty="0"/>
              <a:t>-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thấy</a:t>
            </a:r>
            <a:r>
              <a:rPr lang="en-US" i="1" dirty="0"/>
              <a:t> </a:t>
            </a:r>
            <a:r>
              <a:rPr lang="en-US" i="1" dirty="0" err="1"/>
              <a:t>hình</a:t>
            </a:r>
            <a:r>
              <a:rPr lang="en-US" i="1" dirty="0"/>
              <a:t> </a:t>
            </a:r>
            <a:r>
              <a:rPr lang="en-US" i="1" dirty="0" err="1"/>
              <a:t>ảnh</a:t>
            </a:r>
            <a:r>
              <a:rPr lang="en-US" i="1" dirty="0"/>
              <a:t> </a:t>
            </a:r>
            <a:r>
              <a:rPr lang="en-US" i="1" dirty="0" err="1"/>
              <a:t>tranh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</a:t>
            </a:r>
            <a:r>
              <a:rPr lang="en-US" i="1" dirty="0" err="1"/>
              <a:t>gian</a:t>
            </a:r>
            <a:r>
              <a:rPr lang="en-US" i="1" dirty="0"/>
              <a:t> </a:t>
            </a:r>
            <a:r>
              <a:rPr lang="en-US" i="1" dirty="0" err="1"/>
              <a:t>được</a:t>
            </a:r>
            <a:r>
              <a:rPr lang="en-US" i="1" dirty="0"/>
              <a:t> </a:t>
            </a:r>
            <a:r>
              <a:rPr lang="en-US" i="1" dirty="0" err="1"/>
              <a:t>vẽ</a:t>
            </a:r>
            <a:r>
              <a:rPr lang="en-US" i="1" dirty="0"/>
              <a:t> ở </a:t>
            </a:r>
            <a:r>
              <a:rPr lang="en-US" i="1" dirty="0" err="1"/>
              <a:t>đâu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đồ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? </a:t>
            </a:r>
            <a:r>
              <a:rPr lang="en-US" i="1" dirty="0" err="1"/>
              <a:t>Đó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hình</a:t>
            </a:r>
            <a:r>
              <a:rPr lang="en-US" i="1" dirty="0"/>
              <a:t> </a:t>
            </a:r>
            <a:r>
              <a:rPr lang="en-US" i="1" dirty="0" err="1"/>
              <a:t>ảnh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i="1" dirty="0"/>
              <a:t>-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hãy</a:t>
            </a:r>
            <a:r>
              <a:rPr lang="en-US" i="1" dirty="0"/>
              <a:t> </a:t>
            </a:r>
            <a:r>
              <a:rPr lang="en-US" i="1" dirty="0" err="1"/>
              <a:t>nhận</a:t>
            </a:r>
            <a:r>
              <a:rPr lang="en-US" i="1" dirty="0"/>
              <a:t> </a:t>
            </a:r>
            <a:r>
              <a:rPr lang="en-US" i="1" dirty="0" err="1"/>
              <a:t>xét</a:t>
            </a:r>
            <a:r>
              <a:rPr lang="en-US" i="1" dirty="0"/>
              <a:t> </a:t>
            </a:r>
            <a:r>
              <a:rPr lang="en-US" i="1" dirty="0" err="1"/>
              <a:t>màu</a:t>
            </a:r>
            <a:r>
              <a:rPr lang="en-US" i="1" dirty="0"/>
              <a:t> </a:t>
            </a:r>
            <a:r>
              <a:rPr lang="en-US" i="1" dirty="0" err="1"/>
              <a:t>sắc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bức</a:t>
            </a:r>
            <a:r>
              <a:rPr lang="en-US" i="1" dirty="0"/>
              <a:t> </a:t>
            </a:r>
            <a:r>
              <a:rPr lang="en-US" i="1" dirty="0" err="1"/>
              <a:t>tranh</a:t>
            </a:r>
            <a:r>
              <a:rPr lang="en-US" i="1" dirty="0"/>
              <a:t>?</a:t>
            </a:r>
            <a:endParaRPr lang="vi-VN" i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5B339B6-6698-4466-A2E1-31005188B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2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10"/>
    </mc:Choice>
    <mc:Fallback>
      <p:transition spd="slow" advTm="9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709D-1D29-4402-B1A9-814FF904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74" y="332507"/>
            <a:ext cx="3326678" cy="91440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C1BE5-6366-4CB8-9CFA-6170EC74D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582" y="1579418"/>
            <a:ext cx="7609968" cy="4558147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Sình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>
              <a:lnSpc>
                <a:spcPct val="170000"/>
              </a:lnSpc>
            </a:pP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70000"/>
              </a:lnSpc>
              <a:buFontTx/>
              <a:buChar char="-"/>
            </a:pPr>
            <a:endParaRPr lang="vi-VN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B33C7-6176-4F37-AE5B-14B065CA3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2" y="868218"/>
            <a:ext cx="3285713" cy="583738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1875AB-415E-461C-A0C7-E4AAF6090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24">
        <p:fade/>
      </p:transition>
    </mc:Choice>
    <mc:Fallback>
      <p:transition spd="med" advTm="24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>
            <a:extLst>
              <a:ext uri="{FF2B5EF4-FFF2-40B4-BE49-F238E27FC236}">
                <a16:creationId xmlns:a16="http://schemas.microsoft.com/office/drawing/2014/main" id="{14037E4A-9DED-4995-8592-2244827CA3B9}"/>
              </a:ext>
            </a:extLst>
          </p:cNvPr>
          <p:cNvSpPr/>
          <p:nvPr/>
        </p:nvSpPr>
        <p:spPr>
          <a:xfrm>
            <a:off x="64953" y="193964"/>
            <a:ext cx="3777374" cy="810119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CÁCH THỰC HIỆN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7D100-F3C5-4973-89C7-E62772C4D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7" y="1385679"/>
            <a:ext cx="3213956" cy="2410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CA4DB-3F30-44BD-9D03-16CB3E807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82" y="1368492"/>
            <a:ext cx="3463635" cy="2444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6F5D6-8CCA-447A-8440-51C266F47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63" y="1523432"/>
            <a:ext cx="3463636" cy="228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031513-ABC3-45B3-AD34-0A7F42E7D9B7}"/>
              </a:ext>
            </a:extLst>
          </p:cNvPr>
          <p:cNvSpPr/>
          <p:nvPr/>
        </p:nvSpPr>
        <p:spPr>
          <a:xfrm>
            <a:off x="701964" y="4617504"/>
            <a:ext cx="2821708" cy="10670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B1: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dáng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563B63-7B7B-4F47-9074-2BA512CA2BB7}"/>
              </a:ext>
            </a:extLst>
          </p:cNvPr>
          <p:cNvSpPr/>
          <p:nvPr/>
        </p:nvSpPr>
        <p:spPr>
          <a:xfrm>
            <a:off x="8668326" y="4617503"/>
            <a:ext cx="2692400" cy="9561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B3: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D116CE-9844-4FBD-8120-09A333266E87}"/>
              </a:ext>
            </a:extLst>
          </p:cNvPr>
          <p:cNvSpPr/>
          <p:nvPr/>
        </p:nvSpPr>
        <p:spPr>
          <a:xfrm>
            <a:off x="4685145" y="4562086"/>
            <a:ext cx="2821708" cy="10670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B2:</a:t>
            </a:r>
            <a:r>
              <a:rPr lang="en-US" dirty="0"/>
              <a:t>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065933C-D0ED-44C0-981E-7F61AF8E8D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1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63"/>
    </mc:Choice>
    <mc:Fallback>
      <p:transition spd="slow" advTm="7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E77AF40-9376-401B-853F-0D8D505E6E26}"/>
              </a:ext>
            </a:extLst>
          </p:cNvPr>
          <p:cNvSpPr/>
          <p:nvPr/>
        </p:nvSpPr>
        <p:spPr>
          <a:xfrm>
            <a:off x="3310493" y="240294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A81F7-A768-4E1A-A771-B582E2188FB3}"/>
              </a:ext>
            </a:extLst>
          </p:cNvPr>
          <p:cNvSpPr/>
          <p:nvPr/>
        </p:nvSpPr>
        <p:spPr>
          <a:xfrm>
            <a:off x="1665227" y="2633446"/>
            <a:ext cx="8554064" cy="13961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1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73AAC4-4AE8-44AC-8CD1-2F2E317B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544">
            <a:off x="847561" y="4271170"/>
            <a:ext cx="2055522" cy="202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4E5D2-C16C-4615-9B0C-141DD238C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792">
            <a:off x="9522234" y="354117"/>
            <a:ext cx="2114550" cy="2162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DBA45F-EED1-4DEE-8422-096A7B513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6"/>
    </mc:Choice>
    <mc:Fallback>
      <p:transition spd="slow" advTm="1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384C5-28F9-4408-ADCD-338659ED9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81" y="2442349"/>
            <a:ext cx="5765891" cy="4192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DBA7E-E3D4-4680-8B12-2153F7B26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335624"/>
            <a:ext cx="5045059" cy="3783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D66B9D-F164-4E8F-959A-AFF34A9CB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3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50"/>
    </mc:Choice>
    <mc:Fallback>
      <p:transition spd="slow" advTm="2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A70ECD-B928-47C1-9CBB-98DAC59F2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17" y="2686382"/>
            <a:ext cx="6165701" cy="3973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63790-9927-423B-A551-41244E415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7" y="197631"/>
            <a:ext cx="5983283" cy="3365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2E7AC8-70BB-4601-9A07-D7156DD44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16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3"/>
    </mc:Choice>
    <mc:Fallback>
      <p:transition spd="slow" advTm="1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EA32AB9-41E7-40E4-A03C-C4F979E2FBEC}"/>
              </a:ext>
            </a:extLst>
          </p:cNvPr>
          <p:cNvSpPr/>
          <p:nvPr/>
        </p:nvSpPr>
        <p:spPr>
          <a:xfrm>
            <a:off x="508000" y="73084"/>
            <a:ext cx="3121892" cy="130313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8AC976-BC89-4F6B-B06F-E5DE4AE352C9}"/>
              </a:ext>
            </a:extLst>
          </p:cNvPr>
          <p:cNvSpPr/>
          <p:nvPr/>
        </p:nvSpPr>
        <p:spPr>
          <a:xfrm>
            <a:off x="2941782" y="1061373"/>
            <a:ext cx="6308435" cy="533018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FF"/>
                </a:solidFill>
              </a:rPr>
              <a:t>AI TÀI GIỎI</a:t>
            </a:r>
            <a:endParaRPr lang="vi-VN" sz="8000" b="1" dirty="0">
              <a:solidFill>
                <a:srgbClr val="0000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5634FE-2F82-4815-A2D4-617FC7E7D9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50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"/>
    </mc:Choice>
    <mc:Fallback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10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5DF5B7F-82CE-4380-849A-1773E750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4" y="0"/>
            <a:ext cx="842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4F3BF-D6A5-4E76-ADD4-55B25FFCF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53" y="2035883"/>
            <a:ext cx="817440" cy="11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ranh đông hồ lợn ăn lá ráy - Tranh dân gian Đông Hồ">
            <a:extLst>
              <a:ext uri="{FF2B5EF4-FFF2-40B4-BE49-F238E27FC236}">
                <a16:creationId xmlns:a16="http://schemas.microsoft.com/office/drawing/2014/main" id="{6728BE6D-F6FF-4F50-9D41-2A3771B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983">
            <a:off x="6891337" y="1164261"/>
            <a:ext cx="817440" cy="5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61FEA6E-15BD-4035-9F93-AB89B0351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6"/>
    </mc:Choice>
    <mc:Fallback>
      <p:transition spd="slow" advTm="1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5DF5B7F-82CE-4380-849A-1773E750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4" y="0"/>
            <a:ext cx="842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4F3BF-D6A5-4E76-ADD4-55B25FFCF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53" y="2035883"/>
            <a:ext cx="817440" cy="11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ranh đông hồ lợn ăn lá ráy - Tranh dân gian Đông Hồ">
            <a:extLst>
              <a:ext uri="{FF2B5EF4-FFF2-40B4-BE49-F238E27FC236}">
                <a16:creationId xmlns:a16="http://schemas.microsoft.com/office/drawing/2014/main" id="{6728BE6D-F6FF-4F50-9D41-2A3771B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8790">
            <a:off x="6715846" y="1025717"/>
            <a:ext cx="817440" cy="5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064D77-5C0E-4578-9DC4-0A32749CC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6"/>
    </mc:Choice>
    <mc:Fallback>
      <p:transition spd="slow"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87C61F-8B55-43D0-9B25-41D4590D0AE2}"/>
              </a:ext>
            </a:extLst>
          </p:cNvPr>
          <p:cNvSpPr/>
          <p:nvPr/>
        </p:nvSpPr>
        <p:spPr>
          <a:xfrm>
            <a:off x="4189047" y="252666"/>
            <a:ext cx="3813904" cy="62926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MĨ THUẬT LỚP 4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ED218-E464-42C8-9651-5D8E11102B27}"/>
              </a:ext>
            </a:extLst>
          </p:cNvPr>
          <p:cNvSpPr/>
          <p:nvPr/>
        </p:nvSpPr>
        <p:spPr>
          <a:xfrm>
            <a:off x="1490" y="1077180"/>
            <a:ext cx="12190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CHỦ ĐỀ 12: TÌM HIỂU TRANH DÂN GIAN VIỆT NAM (</a:t>
            </a:r>
            <a:r>
              <a:rPr lang="en-US" sz="3600" b="1" dirty="0" err="1">
                <a:solidFill>
                  <a:srgbClr val="0070C0"/>
                </a:solidFill>
              </a:rPr>
              <a:t>Tiết</a:t>
            </a:r>
            <a:r>
              <a:rPr lang="en-US" sz="3600" b="1" dirty="0">
                <a:solidFill>
                  <a:srgbClr val="0070C0"/>
                </a:solidFill>
              </a:rPr>
              <a:t> 2)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D79E2DD-BF57-49BB-BC4F-063E8A49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00" y="1903586"/>
            <a:ext cx="3239992" cy="45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C366C7-0763-4EF0-94F1-9FA66F748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23" y="1903586"/>
            <a:ext cx="3201702" cy="456776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420D29-FE88-4E0F-9816-BF0BF4C01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0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7"/>
    </mc:Choice>
    <mc:Fallback>
      <p:transition spd="slow" advTm="1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0">
            <a:extLst>
              <a:ext uri="{FF2B5EF4-FFF2-40B4-BE49-F238E27FC236}">
                <a16:creationId xmlns:a16="http://schemas.microsoft.com/office/drawing/2014/main" id="{625444E1-AB47-47DC-8B4E-28EA4C0E6859}"/>
              </a:ext>
            </a:extLst>
          </p:cNvPr>
          <p:cNvGrpSpPr>
            <a:grpSpLocks/>
          </p:cNvGrpSpPr>
          <p:nvPr/>
        </p:nvGrpSpPr>
        <p:grpSpPr bwMode="auto">
          <a:xfrm>
            <a:off x="1238250" y="23814"/>
            <a:ext cx="9786938" cy="6834187"/>
            <a:chOff x="-285784" y="23813"/>
            <a:chExt cx="9787006" cy="6834187"/>
          </a:xfrm>
        </p:grpSpPr>
        <p:pic>
          <p:nvPicPr>
            <p:cNvPr id="7171" name="Picture 6">
              <a:extLst>
                <a:ext uri="{FF2B5EF4-FFF2-40B4-BE49-F238E27FC236}">
                  <a16:creationId xmlns:a16="http://schemas.microsoft.com/office/drawing/2014/main" id="{0C2974A6-82D0-41CA-9904-98B119D4E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84" y="23813"/>
              <a:ext cx="9787006" cy="6834187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 Box 172">
              <a:extLst>
                <a:ext uri="{FF2B5EF4-FFF2-40B4-BE49-F238E27FC236}">
                  <a16:creationId xmlns:a16="http://schemas.microsoft.com/office/drawing/2014/main" id="{832ADE31-E9DD-4F3E-8342-E6C9DB92A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984" y="752757"/>
              <a:ext cx="5286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ĐỒ DÙNG HỌC TẬP</a:t>
              </a:r>
              <a:endParaRPr lang="en-US" alt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3" name="TextBox 1">
              <a:extLst>
                <a:ext uri="{FF2B5EF4-FFF2-40B4-BE49-F238E27FC236}">
                  <a16:creationId xmlns:a16="http://schemas.microsoft.com/office/drawing/2014/main" id="{284E2E10-04DE-41B9-B51E-52BD1A50F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618" y="2865438"/>
              <a:ext cx="66976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Char char="-"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A4,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</a:p>
          </p:txBody>
        </p:sp>
        <p:sp>
          <p:nvSpPr>
            <p:cNvPr id="7174" name="TextBox 1">
              <a:extLst>
                <a:ext uri="{FF2B5EF4-FFF2-40B4-BE49-F238E27FC236}">
                  <a16:creationId xmlns:a16="http://schemas.microsoft.com/office/drawing/2014/main" id="{E27BAB3C-2345-46A8-8BE7-30202790A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962" y="2000240"/>
              <a:ext cx="59055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pic>
          <p:nvPicPr>
            <p:cNvPr id="7175" name="Picture 7">
              <a:extLst>
                <a:ext uri="{FF2B5EF4-FFF2-40B4-BE49-F238E27FC236}">
                  <a16:creationId xmlns:a16="http://schemas.microsoft.com/office/drawing/2014/main" id="{9C85814A-83FB-48BA-95BD-38D860820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46" y="4429132"/>
              <a:ext cx="1804750" cy="2000265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8CA4788E-B5FF-42D3-9ED0-927FDD7B7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4324136"/>
              <a:ext cx="2357454" cy="2105260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20BE56-5CC8-46A7-BC18-92889E58CDFC}"/>
                </a:ext>
              </a:extLst>
            </p:cNvPr>
            <p:cNvSpPr/>
            <p:nvPr/>
          </p:nvSpPr>
          <p:spPr>
            <a:xfrm>
              <a:off x="6643702" y="6143625"/>
              <a:ext cx="428628" cy="500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DE4A0F-7541-4243-93C2-8733D10CB3A6}"/>
                </a:ext>
              </a:extLst>
            </p:cNvPr>
            <p:cNvSpPr/>
            <p:nvPr/>
          </p:nvSpPr>
          <p:spPr>
            <a:xfrm>
              <a:off x="3786182" y="6143625"/>
              <a:ext cx="428628" cy="500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4FFCA1-7B9A-40E1-AB4F-1A8428100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254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9">
            <a:extLst>
              <a:ext uri="{FF2B5EF4-FFF2-40B4-BE49-F238E27FC236}">
                <a16:creationId xmlns:a16="http://schemas.microsoft.com/office/drawing/2014/main" id="{869ECCAD-C40B-46E5-80C5-FD3C7E9E0834}"/>
              </a:ext>
            </a:extLst>
          </p:cNvPr>
          <p:cNvGrpSpPr>
            <a:grpSpLocks/>
          </p:cNvGrpSpPr>
          <p:nvPr/>
        </p:nvGrpSpPr>
        <p:grpSpPr bwMode="auto">
          <a:xfrm>
            <a:off x="1145309" y="0"/>
            <a:ext cx="9790545" cy="6858000"/>
            <a:chOff x="-378691" y="0"/>
            <a:chExt cx="9790545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7BEFC7-97FB-446D-A656-6565B082E0B0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196" name="Picture 5">
              <a:extLst>
                <a:ext uri="{FF2B5EF4-FFF2-40B4-BE49-F238E27FC236}">
                  <a16:creationId xmlns:a16="http://schemas.microsoft.com/office/drawing/2014/main" id="{2825111D-F8E5-47F1-8563-68C4B3C40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6543"/>
              <a:ext cx="9144000" cy="5857892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 Box 172">
              <a:extLst>
                <a:ext uri="{FF2B5EF4-FFF2-40B4-BE49-F238E27FC236}">
                  <a16:creationId xmlns:a16="http://schemas.microsoft.com/office/drawing/2014/main" id="{BEF4933F-D7A3-471E-82BC-CB8EDA42C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78691" y="232439"/>
              <a:ext cx="97905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1</a:t>
              </a:r>
              <a:r>
                <a:rPr lang="en-US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TRANH DÂN GIAN VIỆT NAM</a:t>
              </a:r>
              <a:r>
                <a:rPr lang="vi-VN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(TIẾT </a:t>
              </a:r>
              <a:r>
                <a:rPr lang="en-US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</a:p>
          </p:txBody>
        </p:sp>
        <p:sp>
          <p:nvSpPr>
            <p:cNvPr id="6147" name="Rectangle 2">
              <a:extLst>
                <a:ext uri="{FF2B5EF4-FFF2-40B4-BE49-F238E27FC236}">
                  <a16:creationId xmlns:a16="http://schemas.microsoft.com/office/drawing/2014/main" id="{F0604649-19D4-432A-9CDF-83FAA9F85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1535113"/>
              <a:ext cx="521493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2200" dirty="0" err="1">
                  <a:solidFill>
                    <a:srgbClr val="002060"/>
                  </a:solidFill>
                </a:rPr>
                <a:t>Hiểu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biết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thêm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về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nguồn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gốc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nội</a:t>
              </a:r>
              <a:r>
                <a:rPr lang="en-US" altLang="en-US" sz="2200" dirty="0">
                  <a:solidFill>
                    <a:srgbClr val="002060"/>
                  </a:solidFill>
                </a:rPr>
                <a:t> dung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và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vẻ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đẹp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của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tranh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dân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gian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Việt</a:t>
              </a:r>
              <a:r>
                <a:rPr lang="en-US" altLang="en-US" sz="2200" dirty="0">
                  <a:solidFill>
                    <a:srgbClr val="002060"/>
                  </a:solidFill>
                </a:rPr>
                <a:t> Nam.</a:t>
              </a:r>
            </a:p>
          </p:txBody>
        </p:sp>
        <p:sp>
          <p:nvSpPr>
            <p:cNvPr id="8199" name="TextBox 3">
              <a:extLst>
                <a:ext uri="{FF2B5EF4-FFF2-40B4-BE49-F238E27FC236}">
                  <a16:creationId xmlns:a16="http://schemas.microsoft.com/office/drawing/2014/main" id="{48C93936-E562-49BD-94F7-8442C6633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64" y="785794"/>
              <a:ext cx="32147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TIÊU BÀI HỌC</a:t>
              </a:r>
              <a:endPara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1920C7-B308-4DDC-9B51-4B3C53B5C60F}"/>
                </a:ext>
              </a:extLst>
            </p:cNvPr>
            <p:cNvSpPr/>
            <p:nvPr/>
          </p:nvSpPr>
          <p:spPr>
            <a:xfrm>
              <a:off x="2750344" y="5241851"/>
              <a:ext cx="51435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vi-VN" altLang="en-US" sz="2200" dirty="0">
                  <a:solidFill>
                    <a:srgbClr val="002060"/>
                  </a:solidFill>
                </a:rPr>
                <a:t>Em tự g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iới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thiệu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nhận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xét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và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nêu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được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cảm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nhận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về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sản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phẩm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vi-VN" altLang="en-US" sz="2200" dirty="0">
                  <a:solidFill>
                    <a:srgbClr val="002060"/>
                  </a:solidFill>
                </a:rPr>
                <a:t>của mình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với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người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thân</a:t>
              </a:r>
              <a:r>
                <a:rPr lang="en-US" altLang="en-US" sz="2200" dirty="0">
                  <a:solidFill>
                    <a:srgbClr val="002060"/>
                  </a:solidFill>
                  <a:latin typeface="+mj-lt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B8B057-8985-48C7-B49E-3DA611C6425E}"/>
                </a:ext>
              </a:extLst>
            </p:cNvPr>
            <p:cNvSpPr/>
            <p:nvPr/>
          </p:nvSpPr>
          <p:spPr>
            <a:xfrm>
              <a:off x="2714625" y="3357563"/>
              <a:ext cx="5286375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2200" dirty="0" err="1">
                  <a:solidFill>
                    <a:srgbClr val="002060"/>
                  </a:solidFill>
                </a:rPr>
                <a:t>Tập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sử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dụng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các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hình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ảnh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trong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tranh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dân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gian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để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trang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trí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sản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phẩm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ứng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dụng</a:t>
              </a:r>
              <a:r>
                <a:rPr lang="en-US" altLang="en-US" sz="2200" dirty="0">
                  <a:solidFill>
                    <a:srgbClr val="002060"/>
                  </a:solidFill>
                </a:rPr>
                <a:t> (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quần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áo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lọ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hoa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túi</a:t>
              </a:r>
              <a:r>
                <a:rPr lang="en-US" altLang="en-US" sz="2200" dirty="0">
                  <a:solidFill>
                    <a:srgbClr val="00206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xách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bát</a:t>
              </a:r>
              <a:r>
                <a:rPr lang="en-US" altLang="en-US" sz="2200" dirty="0">
                  <a:solidFill>
                    <a:srgbClr val="002060"/>
                  </a:solidFill>
                </a:rPr>
                <a:t>, </a:t>
              </a:r>
              <a:r>
                <a:rPr lang="en-US" altLang="en-US" sz="2200" dirty="0" err="1">
                  <a:solidFill>
                    <a:srgbClr val="002060"/>
                  </a:solidFill>
                </a:rPr>
                <a:t>đĩa</a:t>
              </a:r>
              <a:r>
                <a:rPr lang="en-US" altLang="en-US" sz="2200" dirty="0">
                  <a:solidFill>
                    <a:srgbClr val="002060"/>
                  </a:solidFill>
                </a:rPr>
                <a:t>...)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CD88E5-6DAB-4CD8-A79B-0E5B8039C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678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36E8FFB5-8B5A-4DB3-B9CE-CF4F6D75097F}"/>
              </a:ext>
            </a:extLst>
          </p:cNvPr>
          <p:cNvSpPr/>
          <p:nvPr/>
        </p:nvSpPr>
        <p:spPr>
          <a:xfrm>
            <a:off x="64953" y="193964"/>
            <a:ext cx="2244139" cy="810119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A34D5-788F-4B8D-947F-51FB7E78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9690"/>
            <a:ext cx="5338619" cy="533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06420E-B98E-4BD3-A0B7-EDE7EECA1324}"/>
              </a:ext>
            </a:extLst>
          </p:cNvPr>
          <p:cNvCxnSpPr/>
          <p:nvPr/>
        </p:nvCxnSpPr>
        <p:spPr>
          <a:xfrm flipV="1">
            <a:off x="3699743" y="3235037"/>
            <a:ext cx="2501042" cy="23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Tranh Hứng Dừa của Đông Hồ - cảnh gia đình hái dừa - Tranh dân gian Đông Hồ">
            <a:extLst>
              <a:ext uri="{FF2B5EF4-FFF2-40B4-BE49-F238E27FC236}">
                <a16:creationId xmlns:a16="http://schemas.microsoft.com/office/drawing/2014/main" id="{FF1761B6-FE9D-4541-802A-DEFACCF1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" y="1480127"/>
            <a:ext cx="3250307" cy="44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EACCF-FE83-4203-9AA1-8B63B30BCF2B}"/>
              </a:ext>
            </a:extLst>
          </p:cNvPr>
          <p:cNvSpPr txBox="1"/>
          <p:nvPr/>
        </p:nvSpPr>
        <p:spPr>
          <a:xfrm>
            <a:off x="1010813" y="6036457"/>
            <a:ext cx="232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Hứng</a:t>
            </a:r>
            <a:r>
              <a:rPr lang="en-US" dirty="0"/>
              <a:t> </a:t>
            </a:r>
            <a:r>
              <a:rPr lang="en-US" dirty="0" err="1"/>
              <a:t>dừa</a:t>
            </a:r>
            <a:r>
              <a:rPr lang="en-US" dirty="0"/>
              <a:t> –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Hồ</a:t>
            </a:r>
            <a:endParaRPr lang="vi-V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CD7FDA3-F1D3-4CFE-B6B5-6486640676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57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96"/>
    </mc:Choice>
    <mc:Fallback>
      <p:transition spd="slow" advTm="5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08347-665D-4175-9ADA-3BCB31B74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15" y="526471"/>
            <a:ext cx="4561267" cy="6008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ranh Hàng Trống, tinh tế nét kinh kỳ">
            <a:extLst>
              <a:ext uri="{FF2B5EF4-FFF2-40B4-BE49-F238E27FC236}">
                <a16:creationId xmlns:a16="http://schemas.microsoft.com/office/drawing/2014/main" id="{0A98A048-7E5A-4FBB-B8ED-30916B81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0" y="1302327"/>
            <a:ext cx="3701581" cy="460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2695B8-4AE9-4452-8701-4E4A55D5BD18}"/>
              </a:ext>
            </a:extLst>
          </p:cNvPr>
          <p:cNvCxnSpPr>
            <a:cxnSpLocks/>
          </p:cNvCxnSpPr>
          <p:nvPr/>
        </p:nvCxnSpPr>
        <p:spPr>
          <a:xfrm flipV="1">
            <a:off x="4893071" y="3429000"/>
            <a:ext cx="2292844" cy="101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F50720-3FFC-4004-B875-99BB8F351059}"/>
              </a:ext>
            </a:extLst>
          </p:cNvPr>
          <p:cNvSpPr txBox="1"/>
          <p:nvPr/>
        </p:nvSpPr>
        <p:spPr>
          <a:xfrm>
            <a:off x="1706526" y="6063794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ngũ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-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Trống</a:t>
            </a:r>
            <a:endParaRPr lang="vi-V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BC687E1-01E5-42C6-A4ED-54596250F3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76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67"/>
    </mc:Choice>
    <mc:Fallback>
      <p:transition spd="slow" advTm="3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6|1.5|25.9|4.8|2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377</Words>
  <Application>Microsoft Office PowerPoint</Application>
  <PresentationFormat>Widescreen</PresentationFormat>
  <Paragraphs>33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61</cp:revision>
  <dcterms:created xsi:type="dcterms:W3CDTF">2020-09-20T08:56:00Z</dcterms:created>
  <dcterms:modified xsi:type="dcterms:W3CDTF">2021-05-12T10:32:23Z</dcterms:modified>
</cp:coreProperties>
</file>