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92" r:id="rId2"/>
    <p:sldId id="283" r:id="rId3"/>
    <p:sldId id="293" r:id="rId4"/>
    <p:sldId id="294" r:id="rId5"/>
    <p:sldId id="298" r:id="rId6"/>
    <p:sldId id="284" r:id="rId7"/>
    <p:sldId id="295" r:id="rId8"/>
    <p:sldId id="286" r:id="rId9"/>
    <p:sldId id="296" r:id="rId10"/>
    <p:sldId id="297" r:id="rId11"/>
    <p:sldId id="302" r:id="rId12"/>
    <p:sldId id="299" r:id="rId13"/>
    <p:sldId id="287" r:id="rId14"/>
    <p:sldId id="288" r:id="rId15"/>
    <p:sldId id="289" r:id="rId16"/>
    <p:sldId id="290" r:id="rId17"/>
    <p:sldId id="301" r:id="rId18"/>
    <p:sldId id="29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FFFFD9"/>
    <a:srgbClr val="FDD3FA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6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93FDFD-9AF5-46A0-AC90-A26F59179BC1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E0EF94-218D-4AC5-98B6-9903D10BC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150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BECCCA7-FDB9-4AB2-977D-85C37F9B6026}" type="slidenum">
              <a:rPr lang="en-US" altLang="en-US" smtClean="0">
                <a:latin typeface="Times New Roman" pitchFamily="18" charset="0"/>
              </a:rPr>
              <a:pPr/>
              <a:t>14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EF1790D-2D08-49B8-B785-F3126F17646C}" type="slidenum">
              <a:rPr lang="en-US" altLang="en-US" smtClean="0">
                <a:latin typeface="Times New Roman" pitchFamily="18" charset="0"/>
              </a:rPr>
              <a:pPr/>
              <a:t>15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895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70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064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40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E2F0B-3BD7-4760-A933-42D666FCE5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3325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764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819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228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60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641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85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597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11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203F9-7351-4A4E-BAF9-145CBC5A08DB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873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63943" y="2171469"/>
            <a:ext cx="31662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err="1">
                <a:ln/>
                <a:solidFill>
                  <a:schemeClr val="accent3"/>
                </a:solidFill>
                <a:effectLst/>
              </a:rPr>
              <a:t>Khởi</a:t>
            </a:r>
            <a:r>
              <a:rPr lang="en-US" sz="5400" b="1" cap="none" spc="0" dirty="0">
                <a:ln/>
                <a:solidFill>
                  <a:schemeClr val="accent3"/>
                </a:solidFill>
                <a:effectLst/>
              </a:rPr>
              <a:t> </a:t>
            </a:r>
            <a:r>
              <a:rPr lang="en-US" sz="5400" b="1" cap="none" spc="0" dirty="0" err="1">
                <a:ln/>
                <a:solidFill>
                  <a:schemeClr val="accent3"/>
                </a:solidFill>
                <a:effectLst/>
              </a:rPr>
              <a:t>động</a:t>
            </a:r>
            <a:endParaRPr lang="en-US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00916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838199" y="2082807"/>
            <a:ext cx="7433733" cy="133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vi-V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Mỗi đoạn văn trong bài văn kể chuyện kể một sự việc trong  chuỗi sự việc làm nòng cốt cho diễn biến của truyện</a:t>
            </a:r>
            <a:r>
              <a:rPr lang="en-US" altLang="en-US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838200" y="3421635"/>
            <a:ext cx="7560734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vi-VN" altLang="en-US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Khi viết hết một đoạn văn, cần, </a:t>
            </a:r>
            <a:r>
              <a:rPr lang="vi-V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chấm xuống dòng</a:t>
            </a:r>
          </a:p>
        </p:txBody>
      </p:sp>
      <p:sp>
        <p:nvSpPr>
          <p:cNvPr id="7" name="Rectangle 6"/>
          <p:cNvSpPr/>
          <p:nvPr/>
        </p:nvSpPr>
        <p:spPr>
          <a:xfrm>
            <a:off x="889002" y="1434869"/>
            <a:ext cx="217239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vi-VN" sz="40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Ghi nhớ</a:t>
            </a:r>
            <a:endParaRPr lang="en-US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9297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4" name="Text Box 30">
            <a:extLst>
              <a:ext uri="{FF2B5EF4-FFF2-40B4-BE49-F238E27FC236}">
                <a16:creationId xmlns:a16="http://schemas.microsoft.com/office/drawing/2014/main" id="{DD2E0D7C-9CAD-4D31-8B91-DE7A727E00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2361247"/>
            <a:ext cx="8305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vi-VN" sz="2800"/>
          </a:p>
        </p:txBody>
      </p:sp>
      <p:graphicFrame>
        <p:nvGraphicFramePr>
          <p:cNvPr id="60472" name="Group 56">
            <a:extLst>
              <a:ext uri="{FF2B5EF4-FFF2-40B4-BE49-F238E27FC236}">
                <a16:creationId xmlns:a16="http://schemas.microsoft.com/office/drawing/2014/main" id="{85B4BCB2-0B8B-4996-A9C8-AD317E57B8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9597615"/>
              </p:ext>
            </p:extLst>
          </p:nvPr>
        </p:nvGraphicFramePr>
        <p:xfrm>
          <a:off x="762000" y="843915"/>
          <a:ext cx="7772400" cy="518160"/>
        </p:xfrm>
        <a:graphic>
          <a:graphicData uri="http://schemas.openxmlformats.org/drawingml/2006/table">
            <a:tbl>
              <a:tblPr/>
              <a:tblGrid>
                <a:gridCol w="777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874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MỐI QUAN HỆ GIỮA SỰ VIỆC VÀ ĐOẠN VĂN</a:t>
                      </a:r>
                      <a:endParaRPr kumimoji="0" lang="vi-VN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C3816644-D5C5-4797-8DF6-BC01A0F3607E}"/>
              </a:ext>
            </a:extLst>
          </p:cNvPr>
          <p:cNvSpPr/>
          <p:nvPr/>
        </p:nvSpPr>
        <p:spPr>
          <a:xfrm>
            <a:off x="574813" y="2193417"/>
            <a:ext cx="2531165" cy="1212483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800" i="1" dirty="0" err="1">
                <a:solidFill>
                  <a:schemeClr val="tx1"/>
                </a:solidFill>
                <a:latin typeface="Times New Roman" pitchFamily="18" charset="0"/>
              </a:rPr>
              <a:t>Một</a:t>
            </a:r>
            <a:r>
              <a:rPr lang="en-US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sự</a:t>
            </a:r>
            <a:r>
              <a:rPr lang="en-US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việc</a:t>
            </a:r>
            <a:r>
              <a:rPr lang="en-US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được</a:t>
            </a:r>
            <a:r>
              <a:rPr lang="en-US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viết</a:t>
            </a:r>
            <a:r>
              <a:rPr lang="en-US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thành</a:t>
            </a:r>
            <a:r>
              <a:rPr lang="en-US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     </a:t>
            </a:r>
            <a:r>
              <a:rPr lang="en-US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một</a:t>
            </a:r>
            <a:r>
              <a:rPr lang="en-US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đoạn</a:t>
            </a:r>
            <a:r>
              <a:rPr lang="en-US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văn</a:t>
            </a:r>
            <a:r>
              <a:rPr lang="vi-VN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.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956DB02-F730-4EEF-A78C-983D8103887F}"/>
              </a:ext>
            </a:extLst>
          </p:cNvPr>
          <p:cNvSpPr/>
          <p:nvPr/>
        </p:nvSpPr>
        <p:spPr>
          <a:xfrm>
            <a:off x="3519487" y="2173721"/>
            <a:ext cx="2637183" cy="1212483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Một</a:t>
            </a:r>
            <a:r>
              <a:rPr lang="en-US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sự</a:t>
            </a:r>
            <a:r>
              <a:rPr lang="en-US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việc</a:t>
            </a:r>
            <a:r>
              <a:rPr lang="en-US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được</a:t>
            </a:r>
            <a:r>
              <a:rPr lang="en-US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viết</a:t>
            </a:r>
            <a:r>
              <a:rPr lang="en-US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thành</a:t>
            </a:r>
            <a:r>
              <a:rPr lang="en-US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nhiều</a:t>
            </a:r>
            <a:r>
              <a:rPr lang="en-US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đoạn</a:t>
            </a:r>
            <a:r>
              <a:rPr lang="en-US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văn</a:t>
            </a:r>
            <a:r>
              <a:rPr lang="vi-VN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.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92BB1048-6A46-457F-9D38-7D05D89A5EE8}"/>
              </a:ext>
            </a:extLst>
          </p:cNvPr>
          <p:cNvSpPr/>
          <p:nvPr/>
        </p:nvSpPr>
        <p:spPr>
          <a:xfrm>
            <a:off x="6464162" y="2193417"/>
            <a:ext cx="2531165" cy="1212483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Nhiều</a:t>
            </a:r>
            <a:r>
              <a:rPr lang="en-US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sự</a:t>
            </a:r>
            <a:r>
              <a:rPr lang="en-US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việc</a:t>
            </a:r>
            <a:r>
              <a:rPr lang="en-US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được</a:t>
            </a:r>
            <a:r>
              <a:rPr lang="en-US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viết</a:t>
            </a:r>
            <a:r>
              <a:rPr lang="en-US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thành</a:t>
            </a:r>
            <a:r>
              <a:rPr lang="en-US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một</a:t>
            </a:r>
            <a:r>
              <a:rPr lang="en-US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đoạn</a:t>
            </a:r>
            <a:r>
              <a:rPr lang="en-US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văn</a:t>
            </a:r>
            <a:r>
              <a:rPr lang="en-US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.</a:t>
            </a:r>
            <a:endParaRPr lang="vi-VN" sz="2800" i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F0C01E05-C2BB-4C20-A19F-054713567612}"/>
              </a:ext>
            </a:extLst>
          </p:cNvPr>
          <p:cNvSpPr/>
          <p:nvPr/>
        </p:nvSpPr>
        <p:spPr>
          <a:xfrm>
            <a:off x="1643270" y="1431235"/>
            <a:ext cx="159026" cy="7424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489D092D-CF42-43AA-A5B9-9EDDAC46BB27}"/>
              </a:ext>
            </a:extLst>
          </p:cNvPr>
          <p:cNvSpPr/>
          <p:nvPr/>
        </p:nvSpPr>
        <p:spPr>
          <a:xfrm>
            <a:off x="7650231" y="1396655"/>
            <a:ext cx="159026" cy="7424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82C6D633-B327-4EE8-BF24-DE021AFF35C2}"/>
              </a:ext>
            </a:extLst>
          </p:cNvPr>
          <p:cNvSpPr/>
          <p:nvPr/>
        </p:nvSpPr>
        <p:spPr>
          <a:xfrm>
            <a:off x="4785070" y="1396655"/>
            <a:ext cx="159026" cy="7424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0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5" grpId="0" animBg="1"/>
      <p:bldP spid="11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685633" y="1925200"/>
            <a:ext cx="577273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vi-VN" sz="72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THỰC HÀNH</a:t>
            </a:r>
            <a:endParaRPr lang="en-US" sz="7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4100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258046" y="1518479"/>
            <a:ext cx="8753432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5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vi-VN" sz="2500" dirty="0">
                <a:latin typeface="Arial" panose="020B0604020202020204" pitchFamily="34" charset="0"/>
                <a:cs typeface="Arial" panose="020B0604020202020204" pitchFamily="34" charset="0"/>
              </a:rPr>
              <a:t>Dưới đây là ba đoạn văn được viết theo cốt truyện </a:t>
            </a:r>
            <a:r>
              <a:rPr lang="vi-VN" sz="2500" b="1" dirty="0">
                <a:latin typeface="Arial" panose="020B0604020202020204" pitchFamily="34" charset="0"/>
                <a:cs typeface="Arial" panose="020B0604020202020204" pitchFamily="34" charset="0"/>
              </a:rPr>
              <a:t>Hai mẹ con và bà tiên</a:t>
            </a:r>
            <a:r>
              <a:rPr lang="vi-VN" sz="2500" dirty="0">
                <a:latin typeface="Arial" panose="020B0604020202020204" pitchFamily="34" charset="0"/>
                <a:cs typeface="Arial" panose="020B0604020202020204" pitchFamily="34" charset="0"/>
              </a:rPr>
              <a:t> trong đó có hai đoạn đã hoàn chỉnh, còn một đoạn mới chỉ có phần mở đầu và phần kết thúc. Hãy viết tiếp vào phần còn thiếu.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7878049" y="2653012"/>
            <a:ext cx="491066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1563757" y="3034012"/>
            <a:ext cx="2027582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555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Content Placeholder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-1"/>
            <a:ext cx="2590800" cy="42195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038600"/>
            <a:ext cx="2590800" cy="2743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10068" y="93135"/>
            <a:ext cx="6477000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xưa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ở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làng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kia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mẹ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cô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bé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sống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túp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lều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lụng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vất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vả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quanh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mới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đủ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1" hangingPunct="1"/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b)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hôm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mẹ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may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nặng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Cô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bé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đêm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chăm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sóc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mẹ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nhưng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mẹ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nặng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thêm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mách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                                                                                    -Ở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vùng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bên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ông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thầy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thuốc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giỏi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chữa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này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                                                                                                         -   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Cô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bé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nhờ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xóm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trông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nom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mẹ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ngay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hôm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ấy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lên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59269" y="3686375"/>
            <a:ext cx="6477000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c)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Vừa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cô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bé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hiếu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thảo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vừa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mấy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bạc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đủ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trả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tiền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thuốc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mẹ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Bỗng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cô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thấy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bên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vật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gì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như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chiếc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tai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nải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bỏ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quên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1" hangingPunct="1"/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………………</a:t>
            </a:r>
          </a:p>
          <a:p>
            <a:pPr eaLnBrk="1" hangingPunct="1"/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lão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cười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hiền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hậu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eaLnBrk="1" hangingPunct="1"/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-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Khen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hiếu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thảo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thật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thà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Ta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chính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tiên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thử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lòng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đấy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thôi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Con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thật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đáng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giúp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đỡ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đưa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chữa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mẹ</a:t>
            </a:r>
            <a:r>
              <a:rPr lang="en-US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con. </a:t>
            </a:r>
          </a:p>
        </p:txBody>
      </p:sp>
    </p:spTree>
    <p:extLst>
      <p:ext uri="{BB962C8B-B14F-4D97-AF65-F5344CB8AC3E}">
        <p14:creationId xmlns:p14="http://schemas.microsoft.com/office/powerpoint/2010/main" val="855897457"/>
      </p:ext>
    </p:extLst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1" grpId="0"/>
      <p:bldP spid="1127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/>
          </p:cNvSpPr>
          <p:nvPr/>
        </p:nvSpPr>
        <p:spPr bwMode="auto">
          <a:xfrm>
            <a:off x="50802" y="770467"/>
            <a:ext cx="64770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spcBef>
                <a:spcPct val="20000"/>
              </a:spcBef>
              <a:defRPr/>
            </a:pP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c) </a:t>
            </a:r>
            <a:r>
              <a:rPr lang="en-US" sz="2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Vừa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cô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bé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hiếu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thảo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vừa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 </a:t>
            </a:r>
            <a:r>
              <a:rPr lang="en-US" sz="2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mấy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bạc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đủ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trả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tiền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thuốc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mẹ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Bỗng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cô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thấy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bên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vật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gì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như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chiếc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tai </a:t>
            </a:r>
            <a:r>
              <a:rPr lang="en-US" sz="2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nải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bỏ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quên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 eaLnBrk="1" hangingPunct="1">
              <a:spcBef>
                <a:spcPct val="20000"/>
              </a:spcBef>
              <a:defRPr/>
            </a:pP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…………………………………………………</a:t>
            </a:r>
          </a:p>
          <a:p>
            <a:pPr algn="just" eaLnBrk="1" hangingPunct="1">
              <a:spcBef>
                <a:spcPct val="20000"/>
              </a:spcBef>
              <a:defRPr/>
            </a:pP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………………………………………………..</a:t>
            </a:r>
          </a:p>
          <a:p>
            <a:pPr algn="just" eaLnBrk="1" hangingPunct="1">
              <a:spcBef>
                <a:spcPct val="20000"/>
              </a:spcBef>
              <a:defRPr/>
            </a:pP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lão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cười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hiền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hậu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 eaLnBrk="1" hangingPunct="1">
              <a:spcBef>
                <a:spcPct val="20000"/>
              </a:spcBef>
              <a:defRPr/>
            </a:pP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- </a:t>
            </a:r>
            <a:r>
              <a:rPr lang="en-US" sz="2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Khen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2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hiếu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thảo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thật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thà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Ta </a:t>
            </a:r>
            <a:r>
              <a:rPr lang="en-US" sz="2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chính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tiên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thử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lòng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2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đấy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thôi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Con </a:t>
            </a:r>
            <a:r>
              <a:rPr lang="en-US" sz="2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thật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đáng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giúp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đỡ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đưa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 </a:t>
            </a:r>
            <a:r>
              <a:rPr lang="en-US" sz="2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chữa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mẹ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con. </a:t>
            </a:r>
          </a:p>
        </p:txBody>
      </p:sp>
      <p:pic>
        <p:nvPicPr>
          <p:cNvPr id="921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0133" y="524933"/>
            <a:ext cx="2514600" cy="42417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292" name="Rectangle 9"/>
          <p:cNvSpPr>
            <a:spLocks noChangeArrowheads="1"/>
          </p:cNvSpPr>
          <p:nvPr/>
        </p:nvSpPr>
        <p:spPr bwMode="auto">
          <a:xfrm>
            <a:off x="609614" y="169333"/>
            <a:ext cx="6578600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en-US" sz="2500" b="1" dirty="0" err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altLang="en-US" sz="2500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00" b="1" dirty="0" err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viết</a:t>
            </a:r>
            <a:r>
              <a:rPr lang="en-US" altLang="en-US" sz="2500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00" b="1" dirty="0" err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tiếp</a:t>
            </a:r>
            <a:r>
              <a:rPr lang="en-US" altLang="en-US" sz="2500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00" b="1" dirty="0" err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altLang="en-US" sz="2500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00" b="1" dirty="0" err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altLang="en-US" sz="2500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00" b="1" dirty="0" err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còn</a:t>
            </a:r>
            <a:r>
              <a:rPr lang="en-US" altLang="en-US" sz="2500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00" b="1" dirty="0" err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thiếu</a:t>
            </a:r>
            <a:r>
              <a:rPr lang="en-US" altLang="en-US" sz="2500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88795438"/>
      </p:ext>
    </p:extLst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12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29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3868" y="218967"/>
            <a:ext cx="9033933" cy="637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Vừa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cô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bé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hiếu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thảo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vừa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mấy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bạc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đủ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trả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tiền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thuốc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mẹ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Bỗng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cô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thấy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bên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vật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gì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như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chiếc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tai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nải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bỏ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quên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1" hangingPunct="1"/>
            <a:r>
              <a:rPr lang="en-US" altLang="en-US" sz="24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Cô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bé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nhặt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nải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lên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Miệng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túi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hiểu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sao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mở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Cô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bé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thoáng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thấy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bên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thỏi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vàng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lấp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lánh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Ngửng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lên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cô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chợt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thấy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phía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bóng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cụ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lưng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còng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đang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chầm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chậm.Cô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bé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đoán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chắc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đây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nải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cụ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Tội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nghiệp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cụ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mất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chiếc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nải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này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chắc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buồn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tiếc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lắm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Nghĩ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vậy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cô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bèn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rảo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đuổi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cụ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vừa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vừa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gọi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eaLnBrk="1" hangingPunct="1"/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-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Cụ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ơi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,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cụ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dừng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.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Cụ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đánh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rơi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nải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này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eaLnBrk="1" hangingPunct="1"/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cụ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lẽ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nặng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tai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nên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mãi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mới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nghe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thấy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dừng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Cô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bé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tới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nơi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hổn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hển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nói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“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cụ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quên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cái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nải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đằng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kia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ạ?” </a:t>
            </a:r>
          </a:p>
          <a:p>
            <a:pPr eaLnBrk="1" hangingPunct="1"/>
            <a:r>
              <a:rPr lang="en-US" altLang="en-US" sz="2400" dirty="0">
                <a:solidFill>
                  <a:srgbClr val="0000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lão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cười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hiền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hậu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eaLnBrk="1" hangingPunct="1"/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-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Khen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hiếu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thảo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thật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thà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Ta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chính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tiên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thử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lòng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đấy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thôi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Con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thật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đáng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giúp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đỡ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đưa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chữa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mẹ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con. </a:t>
            </a:r>
          </a:p>
        </p:txBody>
      </p:sp>
      <p:sp>
        <p:nvSpPr>
          <p:cNvPr id="10244" name="Text Box 7"/>
          <p:cNvSpPr txBox="1">
            <a:spLocks noChangeArrowheads="1"/>
          </p:cNvSpPr>
          <p:nvPr/>
        </p:nvSpPr>
        <p:spPr bwMode="auto">
          <a:xfrm>
            <a:off x="1066800" y="6240463"/>
            <a:ext cx="5943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6346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96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2480"/>
                            </p:stCondLst>
                            <p:childTnLst>
                              <p:par>
                                <p:cTn id="1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486349" y="878278"/>
            <a:ext cx="68339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vi-VN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Định hướng học tập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D014F35-4951-4479-B186-D204CE25E8D1}"/>
              </a:ext>
            </a:extLst>
          </p:cNvPr>
          <p:cNvSpPr txBox="1"/>
          <p:nvPr/>
        </p:nvSpPr>
        <p:spPr>
          <a:xfrm>
            <a:off x="443947" y="2146852"/>
            <a:ext cx="8474765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vi-VN" sz="2800" dirty="0"/>
              <a:t>Về nhà hoàn thành bài viết đoạn văn còn thiếu.</a:t>
            </a:r>
          </a:p>
          <a:p>
            <a:pPr marL="285750" indent="-285750">
              <a:buFontTx/>
              <a:buChar char="-"/>
            </a:pPr>
            <a:r>
              <a:rPr lang="vi-VN" sz="2800" dirty="0"/>
              <a:t>Chuẩn bị bài sau: Xây dựng đoạn văn kể chuyện.</a:t>
            </a:r>
          </a:p>
        </p:txBody>
      </p:sp>
    </p:spTree>
    <p:extLst>
      <p:ext uri="{BB962C8B-B14F-4D97-AF65-F5344CB8AC3E}">
        <p14:creationId xmlns:p14="http://schemas.microsoft.com/office/powerpoint/2010/main" val="7807643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imag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3" descr="?attid=0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WordArt 4"/>
          <p:cNvSpPr>
            <a:spLocks noChangeArrowheads="1" noChangeShapeType="1" noTextEdit="1"/>
          </p:cNvSpPr>
          <p:nvPr/>
        </p:nvSpPr>
        <p:spPr bwMode="auto">
          <a:xfrm>
            <a:off x="762000" y="1447800"/>
            <a:ext cx="7315200" cy="34290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2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CHÀO CÁC EM !</a:t>
            </a:r>
          </a:p>
        </p:txBody>
      </p:sp>
    </p:spTree>
    <p:extLst>
      <p:ext uri="{BB962C8B-B14F-4D97-AF65-F5344CB8AC3E}">
        <p14:creationId xmlns:p14="http://schemas.microsoft.com/office/powerpoint/2010/main" val="2868068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loud Callout 1"/>
          <p:cNvSpPr/>
          <p:nvPr/>
        </p:nvSpPr>
        <p:spPr>
          <a:xfrm>
            <a:off x="525670" y="1338839"/>
            <a:ext cx="7704667" cy="1261532"/>
          </a:xfrm>
          <a:prstGeom prst="cloudCallout">
            <a:avLst>
              <a:gd name="adj1" fmla="val -40174"/>
              <a:gd name="adj2" fmla="val 286661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en-US" altLang="en-US" sz="25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Cốt</a:t>
            </a:r>
            <a:r>
              <a:rPr lang="en-US" alt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truyện</a:t>
            </a:r>
            <a:r>
              <a:rPr lang="en-US" alt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alt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gì</a:t>
            </a:r>
            <a:r>
              <a:rPr lang="en-US" alt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 algn="ctr">
              <a:spcBef>
                <a:spcPts val="600"/>
              </a:spcBef>
            </a:pPr>
            <a:r>
              <a:rPr lang="en-US" altLang="en-US" sz="25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Cốt</a:t>
            </a:r>
            <a:r>
              <a:rPr lang="en-US" alt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truyện</a:t>
            </a:r>
            <a:r>
              <a:rPr lang="en-US" alt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alt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alt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alt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alt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61417"/>
            <a:ext cx="2296583" cy="2296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925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85398" y="1917470"/>
            <a:ext cx="2719206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Tập</a:t>
            </a:r>
            <a:r>
              <a:rPr lang="en-US" sz="40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000" b="1" cap="none" spc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làm</a:t>
            </a:r>
            <a:r>
              <a:rPr lang="en-US" sz="40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000" b="1" cap="none" spc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văn</a:t>
            </a:r>
            <a:endParaRPr lang="en-US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60650" y="2696428"/>
            <a:ext cx="7473521" cy="6309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500" b="1" dirty="0" err="1">
                <a:ln w="11430"/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Đoạn</a:t>
            </a:r>
            <a:r>
              <a:rPr lang="en-US" sz="3500" b="1" dirty="0">
                <a:ln w="11430"/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>
                <a:ln w="11430"/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văn</a:t>
            </a:r>
            <a:r>
              <a:rPr lang="en-US" sz="3500" b="1" dirty="0">
                <a:ln w="11430"/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>
                <a:ln w="11430"/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3500" b="1" dirty="0">
                <a:ln w="11430"/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>
                <a:ln w="11430"/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500" b="1" dirty="0">
                <a:ln w="11430"/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>
                <a:ln w="11430"/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văn</a:t>
            </a:r>
            <a:r>
              <a:rPr lang="en-US" sz="3500" b="1" dirty="0">
                <a:ln w="11430"/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>
                <a:ln w="11430"/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kể</a:t>
            </a:r>
            <a:r>
              <a:rPr lang="en-US" sz="3500" b="1" dirty="0">
                <a:ln w="11430"/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>
                <a:ln w="11430"/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chuyện</a:t>
            </a:r>
            <a:endParaRPr lang="en-US" sz="3500" b="1" cap="none" spc="0" dirty="0">
              <a:ln w="11430"/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7530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Data 3"/>
          <p:cNvSpPr/>
          <p:nvPr/>
        </p:nvSpPr>
        <p:spPr>
          <a:xfrm>
            <a:off x="228600" y="2489220"/>
            <a:ext cx="1896533" cy="1937006"/>
          </a:xfrm>
          <a:prstGeom prst="flowChartInputOutpu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cần</a:t>
            </a:r>
            <a:r>
              <a:rPr lang="en-US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đạt</a:t>
            </a:r>
            <a:endParaRPr lang="en-US" sz="3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513667" y="1397020"/>
            <a:ext cx="5130800" cy="1092200"/>
          </a:xfrm>
          <a:prstGeom prst="roundRect">
            <a:avLst/>
          </a:prstGeom>
          <a:solidFill>
            <a:srgbClr val="FDD3FA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Hiểu được thế nào là đoạn văn kể chuyện</a:t>
            </a:r>
            <a:endParaRPr lang="en-US" sz="2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572934" y="3335886"/>
            <a:ext cx="5130800" cy="1210734"/>
          </a:xfrm>
          <a:prstGeom prst="roundRect">
            <a:avLst/>
          </a:prstGeom>
          <a:solidFill>
            <a:srgbClr val="FFFFD9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Viết được đoạn văn kể chuyện: lời lẽ hấp dẫn, sinh động</a:t>
            </a:r>
            <a:endParaRPr lang="en-US" sz="2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935480" y="1943120"/>
            <a:ext cx="1578187" cy="1514603"/>
            <a:chOff x="1935480" y="1435100"/>
            <a:chExt cx="1578187" cy="1514603"/>
          </a:xfrm>
        </p:grpSpPr>
        <p:cxnSp>
          <p:nvCxnSpPr>
            <p:cNvPr id="9" name="Straight Arrow Connector 8"/>
            <p:cNvCxnSpPr>
              <a:cxnSpLocks/>
              <a:stCxn id="4" idx="5"/>
              <a:endCxn id="6" idx="1"/>
            </p:cNvCxnSpPr>
            <p:nvPr/>
          </p:nvCxnSpPr>
          <p:spPr>
            <a:xfrm flipV="1">
              <a:off x="1935480" y="1435100"/>
              <a:ext cx="1578187" cy="151460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/>
            <p:cNvSpPr/>
            <p:nvPr/>
          </p:nvSpPr>
          <p:spPr>
            <a:xfrm>
              <a:off x="2363894" y="1639951"/>
              <a:ext cx="592667" cy="550334"/>
            </a:xfrm>
            <a:prstGeom prst="ellipse">
              <a:avLst/>
            </a:prstGeom>
            <a:noFill/>
            <a:ln w="28575">
              <a:solidFill>
                <a:srgbClr val="33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vi-VN" sz="30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US" sz="3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935480" y="3457723"/>
            <a:ext cx="1637454" cy="750231"/>
            <a:chOff x="1935480" y="2949703"/>
            <a:chExt cx="1637454" cy="750231"/>
          </a:xfrm>
        </p:grpSpPr>
        <p:cxnSp>
          <p:nvCxnSpPr>
            <p:cNvPr id="11" name="Straight Arrow Connector 10"/>
            <p:cNvCxnSpPr>
              <a:cxnSpLocks/>
              <a:stCxn id="4" idx="5"/>
              <a:endCxn id="7" idx="1"/>
            </p:cNvCxnSpPr>
            <p:nvPr/>
          </p:nvCxnSpPr>
          <p:spPr>
            <a:xfrm>
              <a:off x="1935480" y="2949703"/>
              <a:ext cx="1637454" cy="48353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/>
            <p:cNvSpPr/>
            <p:nvPr/>
          </p:nvSpPr>
          <p:spPr>
            <a:xfrm>
              <a:off x="2457872" y="3149600"/>
              <a:ext cx="592667" cy="550334"/>
            </a:xfrm>
            <a:prstGeom prst="ellipse">
              <a:avLst/>
            </a:prstGeom>
            <a:noFill/>
            <a:ln w="28575">
              <a:solidFill>
                <a:srgbClr val="33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vi-VN" sz="30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US" sz="3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35323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8BACD9C-7E09-4677-8D38-CB22257F6EA1}"/>
              </a:ext>
            </a:extLst>
          </p:cNvPr>
          <p:cNvSpPr/>
          <p:nvPr/>
        </p:nvSpPr>
        <p:spPr>
          <a:xfrm>
            <a:off x="1166191" y="1917470"/>
            <a:ext cx="6891131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8000" b="1" cap="none" spc="0" dirty="0" err="1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Khám</a:t>
            </a:r>
            <a:r>
              <a:rPr lang="en-US" sz="8000" b="1" cap="none" spc="0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8000" b="1" cap="none" spc="0" dirty="0" err="1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phá</a:t>
            </a:r>
            <a:endParaRPr lang="en-US" sz="80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29976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50802" y="84636"/>
            <a:ext cx="8991600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6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altLang="en-US" sz="26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1. </a:t>
            </a:r>
            <a:r>
              <a:rPr lang="en-US" alt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alt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nêu</a:t>
            </a:r>
            <a:r>
              <a:rPr lang="en-US" alt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alt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alt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alt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tạo</a:t>
            </a:r>
            <a:r>
              <a:rPr lang="en-US" alt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alt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cốt</a:t>
            </a:r>
            <a:r>
              <a:rPr lang="en-US" alt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truyện</a:t>
            </a:r>
            <a:r>
              <a:rPr lang="en-US" altLang="en-US" sz="2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alt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hạt</a:t>
            </a:r>
            <a:r>
              <a:rPr lang="en-US" alt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thóc</a:t>
            </a:r>
            <a:r>
              <a:rPr lang="en-US" alt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giống</a:t>
            </a:r>
            <a:r>
              <a:rPr lang="en-US" altLang="en-US" sz="2600" dirty="0">
                <a:latin typeface="Arial" panose="020B0604020202020204" pitchFamily="34" charset="0"/>
                <a:cs typeface="Arial" panose="020B0604020202020204" pitchFamily="34" charset="0"/>
              </a:rPr>
              <a:t>. Cho </a:t>
            </a:r>
            <a:r>
              <a:rPr lang="en-US" alt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alt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alt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alt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alt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kể</a:t>
            </a:r>
            <a:r>
              <a:rPr lang="en-US" alt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alt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đoạn</a:t>
            </a:r>
            <a:r>
              <a:rPr lang="en-US" alt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văn</a:t>
            </a:r>
            <a:r>
              <a:rPr lang="en-US" alt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altLang="en-US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" name="Flowchart: Alternate Process 1"/>
          <p:cNvSpPr/>
          <p:nvPr/>
        </p:nvSpPr>
        <p:spPr>
          <a:xfrm>
            <a:off x="169334" y="210174"/>
            <a:ext cx="2201334" cy="668866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US" sz="27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altLang="en-US" sz="27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7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xét</a:t>
            </a:r>
            <a:endParaRPr lang="en-US" altLang="en-US" sz="27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786468" y="480110"/>
            <a:ext cx="60113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530600" y="480110"/>
            <a:ext cx="153246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163734" y="494554"/>
            <a:ext cx="143086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69334" y="884020"/>
            <a:ext cx="203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11133" y="879040"/>
            <a:ext cx="1024467" cy="49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5977468" y="881530"/>
            <a:ext cx="1540932" cy="249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7734300" y="480110"/>
            <a:ext cx="986367" cy="1195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843207"/>
              </p:ext>
            </p:extLst>
          </p:nvPr>
        </p:nvGraphicFramePr>
        <p:xfrm>
          <a:off x="110068" y="1202262"/>
          <a:ext cx="8881531" cy="5379726"/>
        </p:xfrm>
        <a:graphic>
          <a:graphicData uri="http://schemas.openxmlformats.org/drawingml/2006/table">
            <a:tbl>
              <a:tblPr firstRow="1" bandRow="1"/>
              <a:tblGrid>
                <a:gridCol w="7535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45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823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31992"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Sự</a:t>
                      </a:r>
                      <a:r>
                        <a:rPr lang="en-US" sz="2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5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việc</a:t>
                      </a:r>
                      <a:endParaRPr lang="en-US" sz="2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Nội</a:t>
                      </a:r>
                      <a:r>
                        <a:rPr lang="en-US" sz="25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dung </a:t>
                      </a:r>
                      <a:r>
                        <a:rPr lang="en-US" sz="25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chính</a:t>
                      </a:r>
                      <a:endParaRPr lang="en-US" sz="2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Đoạn</a:t>
                      </a:r>
                      <a:endParaRPr lang="en-US" sz="2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7850">
                <a:tc>
                  <a:txBody>
                    <a:bodyPr/>
                    <a:lstStyle/>
                    <a:p>
                      <a:pPr algn="ctr"/>
                      <a:endParaRPr lang="en-US" sz="2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3889">
                <a:tc>
                  <a:txBody>
                    <a:bodyPr/>
                    <a:lstStyle/>
                    <a:p>
                      <a:pPr algn="ctr"/>
                      <a:endParaRPr lang="en-US" sz="2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2342">
                <a:tc>
                  <a:txBody>
                    <a:bodyPr/>
                    <a:lstStyle/>
                    <a:p>
                      <a:pPr algn="ctr"/>
                      <a:endParaRPr lang="en-US" sz="2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52205">
                <a:tc>
                  <a:txBody>
                    <a:bodyPr/>
                    <a:lstStyle/>
                    <a:p>
                      <a:pPr algn="ctr"/>
                      <a:endParaRPr lang="en-US" sz="2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8" name="Text Box 86"/>
          <p:cNvSpPr txBox="1">
            <a:spLocks noChangeArrowheads="1"/>
          </p:cNvSpPr>
          <p:nvPr/>
        </p:nvSpPr>
        <p:spPr bwMode="auto">
          <a:xfrm>
            <a:off x="254001" y="2125166"/>
            <a:ext cx="533400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500" b="1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9" name="Text Box 87"/>
          <p:cNvSpPr txBox="1">
            <a:spLocks noChangeArrowheads="1"/>
          </p:cNvSpPr>
          <p:nvPr/>
        </p:nvSpPr>
        <p:spPr bwMode="auto">
          <a:xfrm>
            <a:off x="287865" y="3606833"/>
            <a:ext cx="474133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500" b="1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40" name="Text Box 88"/>
          <p:cNvSpPr txBox="1">
            <a:spLocks noChangeArrowheads="1"/>
          </p:cNvSpPr>
          <p:nvPr/>
        </p:nvSpPr>
        <p:spPr bwMode="auto">
          <a:xfrm>
            <a:off x="313268" y="4565030"/>
            <a:ext cx="474133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500" b="1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41" name="Text Box 89"/>
          <p:cNvSpPr txBox="1">
            <a:spLocks noChangeArrowheads="1"/>
          </p:cNvSpPr>
          <p:nvPr/>
        </p:nvSpPr>
        <p:spPr bwMode="auto">
          <a:xfrm>
            <a:off x="313268" y="5562635"/>
            <a:ext cx="440267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500" b="1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42" name="Text Box 97"/>
          <p:cNvSpPr txBox="1">
            <a:spLocks noChangeArrowheads="1"/>
          </p:cNvSpPr>
          <p:nvPr/>
        </p:nvSpPr>
        <p:spPr bwMode="auto">
          <a:xfrm>
            <a:off x="855128" y="2043322"/>
            <a:ext cx="5588017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vua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muốn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tìm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trung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truyền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ngôi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nghĩ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kế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Luộc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chín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thóc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giống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rồi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giao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dân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chúng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giao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hẹn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Ai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thu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hoạch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nhiều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thóc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sẽ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truyền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ngôi</a:t>
            </a:r>
            <a:endParaRPr lang="en-US" altLang="en-US" sz="2200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 Box 91"/>
          <p:cNvSpPr txBox="1">
            <a:spLocks noChangeArrowheads="1"/>
          </p:cNvSpPr>
          <p:nvPr/>
        </p:nvSpPr>
        <p:spPr bwMode="auto">
          <a:xfrm>
            <a:off x="6443145" y="2160121"/>
            <a:ext cx="2531537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2200" dirty="0" err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Đoạn</a:t>
            </a:r>
            <a:r>
              <a:rPr lang="en-US" altLang="en-US" sz="22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1:     </a:t>
            </a:r>
          </a:p>
          <a:p>
            <a:r>
              <a:rPr lang="en-US" altLang="en-US" sz="2200" dirty="0" err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altLang="en-US" sz="22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đầu</a:t>
            </a:r>
            <a:r>
              <a:rPr lang="en-US" altLang="en-US" sz="22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….</a:t>
            </a:r>
            <a:r>
              <a:rPr lang="en-US" altLang="en-US" sz="2200" dirty="0" err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trừng</a:t>
            </a:r>
            <a:r>
              <a:rPr lang="en-US" altLang="en-US" sz="22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phạt</a:t>
            </a:r>
            <a:r>
              <a:rPr lang="en-US" altLang="en-US" sz="22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4" name="Text Box 98"/>
          <p:cNvSpPr txBox="1">
            <a:spLocks noChangeArrowheads="1"/>
          </p:cNvSpPr>
          <p:nvPr/>
        </p:nvSpPr>
        <p:spPr bwMode="auto">
          <a:xfrm>
            <a:off x="897464" y="3656927"/>
            <a:ext cx="5444066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bé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Chôm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dốc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chăm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sóc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mà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thóc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chẳng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nảy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mầm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5" name="Text Box 92"/>
          <p:cNvSpPr txBox="1">
            <a:spLocks noChangeArrowheads="1"/>
          </p:cNvSpPr>
          <p:nvPr/>
        </p:nvSpPr>
        <p:spPr bwMode="auto">
          <a:xfrm>
            <a:off x="6392332" y="3648460"/>
            <a:ext cx="2667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2200" dirty="0" err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Đoạn</a:t>
            </a:r>
            <a:r>
              <a:rPr lang="en-US" altLang="en-US" sz="22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2: </a:t>
            </a:r>
          </a:p>
          <a:p>
            <a:r>
              <a:rPr lang="en-US" altLang="en-US" sz="2200" dirty="0" err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altLang="en-US" sz="22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</a:t>
            </a:r>
            <a:r>
              <a:rPr lang="en-US" altLang="en-US" sz="22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…</a:t>
            </a:r>
            <a:r>
              <a:rPr lang="en-US" altLang="en-US" sz="2200" dirty="0" err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nảy</a:t>
            </a:r>
            <a:r>
              <a:rPr lang="en-US" altLang="en-US" sz="22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mầm</a:t>
            </a:r>
            <a:r>
              <a:rPr lang="en-US" altLang="en-US" sz="22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6" name="Text Box 93"/>
          <p:cNvSpPr txBox="1">
            <a:spLocks noChangeArrowheads="1"/>
          </p:cNvSpPr>
          <p:nvPr/>
        </p:nvSpPr>
        <p:spPr bwMode="auto">
          <a:xfrm>
            <a:off x="6417733" y="4609167"/>
            <a:ext cx="2667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2200" dirty="0" err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Đoạn</a:t>
            </a:r>
            <a:r>
              <a:rPr lang="en-US" altLang="en-US" sz="22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3: </a:t>
            </a:r>
          </a:p>
          <a:p>
            <a:r>
              <a:rPr lang="en-US" altLang="en-US" sz="2200" dirty="0" err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altLang="en-US" sz="22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vụ</a:t>
            </a:r>
            <a:r>
              <a:rPr lang="en-US" altLang="en-US" sz="22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….  </a:t>
            </a:r>
            <a:r>
              <a:rPr lang="en-US" altLang="en-US" sz="2200" dirty="0" err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altLang="en-US" sz="22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ta.</a:t>
            </a:r>
          </a:p>
        </p:txBody>
      </p:sp>
      <p:sp>
        <p:nvSpPr>
          <p:cNvPr id="47" name="Text Box 99"/>
          <p:cNvSpPr txBox="1">
            <a:spLocks noChangeArrowheads="1"/>
          </p:cNvSpPr>
          <p:nvPr/>
        </p:nvSpPr>
        <p:spPr bwMode="auto">
          <a:xfrm>
            <a:off x="897463" y="4566832"/>
            <a:ext cx="5334003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Chôm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dám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tâu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vua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thật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trước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ngạc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nhiên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mọi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8" name="Text Box 94"/>
          <p:cNvSpPr txBox="1">
            <a:spLocks noChangeArrowheads="1"/>
          </p:cNvSpPr>
          <p:nvPr/>
        </p:nvSpPr>
        <p:spPr bwMode="auto">
          <a:xfrm>
            <a:off x="6629419" y="5545678"/>
            <a:ext cx="25146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2200" dirty="0" err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Đoạn</a:t>
            </a:r>
            <a:r>
              <a:rPr lang="en-US" altLang="en-US" sz="22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4:</a:t>
            </a:r>
          </a:p>
          <a:p>
            <a:r>
              <a:rPr lang="en-US" altLang="en-US" sz="22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altLang="en-US" sz="22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còn</a:t>
            </a:r>
            <a:r>
              <a:rPr lang="en-US" altLang="en-US" sz="22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endParaRPr lang="en-US" altLang="en-US" sz="2200" dirty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 Box 100"/>
          <p:cNvSpPr txBox="1">
            <a:spLocks noChangeArrowheads="1"/>
          </p:cNvSpPr>
          <p:nvPr/>
        </p:nvSpPr>
        <p:spPr bwMode="auto">
          <a:xfrm>
            <a:off x="880530" y="5452543"/>
            <a:ext cx="5444066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vua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khen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ngợi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Chôm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trung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dũng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cảm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quyết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truyền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ngôi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Chôm</a:t>
            </a:r>
            <a:r>
              <a:rPr lang="en-US" altLang="en-US" sz="2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39108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6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7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3" dur="80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4" dur="80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80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0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1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7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8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4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5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1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2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8" dur="80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9" dur="80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80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5" dur="80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6" dur="80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7" dur="80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2" dur="80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3" dur="80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80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9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0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1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/>
      <p:bldP spid="2" grpId="0" animBg="1"/>
      <p:bldP spid="2" grpId="1" animBg="1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114800"/>
            <a:ext cx="2175933" cy="2743200"/>
          </a:xfrm>
          <a:prstGeom prst="rect">
            <a:avLst/>
          </a:prstGeom>
        </p:spPr>
      </p:pic>
      <p:sp>
        <p:nvSpPr>
          <p:cNvPr id="5" name="Cloud Callout 4"/>
          <p:cNvSpPr/>
          <p:nvPr/>
        </p:nvSpPr>
        <p:spPr>
          <a:xfrm>
            <a:off x="296334" y="444984"/>
            <a:ext cx="8432799" cy="1405466"/>
          </a:xfrm>
          <a:prstGeom prst="cloudCallout">
            <a:avLst>
              <a:gd name="adj1" fmla="val -38604"/>
              <a:gd name="adj2" fmla="val 232134"/>
            </a:avLst>
          </a:prstGeom>
          <a:solidFill>
            <a:srgbClr val="FFFFD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50000"/>
              </a:spcBef>
            </a:pPr>
            <a:r>
              <a:rPr lang="en-US" altLang="en-US" sz="25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lang="en-US" alt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hiệu</a:t>
            </a:r>
            <a:r>
              <a:rPr lang="en-US" alt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alt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giúp</a:t>
            </a:r>
            <a:r>
              <a:rPr lang="en-US" alt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alt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alt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lang="en-US" alt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chỗ</a:t>
            </a:r>
            <a:r>
              <a:rPr lang="en-US" alt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mở</a:t>
            </a:r>
            <a:r>
              <a:rPr lang="en-US" alt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đầu</a:t>
            </a:r>
            <a:r>
              <a:rPr lang="en-US" alt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alt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chỗ</a:t>
            </a:r>
            <a:r>
              <a:rPr lang="en-US" alt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alt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thúc</a:t>
            </a:r>
            <a:r>
              <a:rPr lang="en-US" alt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đoạn</a:t>
            </a:r>
            <a:r>
              <a:rPr lang="en-US" alt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văn</a:t>
            </a:r>
            <a:r>
              <a:rPr lang="en-US" alt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14866" y="2090393"/>
            <a:ext cx="8314267" cy="1544520"/>
          </a:xfrm>
          <a:prstGeom prst="roundRect">
            <a:avLst/>
          </a:prstGeom>
          <a:solidFill>
            <a:srgbClr val="FDD3FA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Tx/>
              <a:buChar char="-"/>
            </a:pPr>
            <a:r>
              <a:rPr lang="vi-VN" sz="2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Chỗ mở đầu đoạn văn là chỗ đầu dòng, viết lùi vào 1ô</a:t>
            </a:r>
            <a:endParaRPr lang="en-US" sz="2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 </a:t>
            </a:r>
            <a:r>
              <a:rPr lang="vi-VN" sz="2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Chỗ kết thúc đoạn văn là chỗ chấm xuống dòng.</a:t>
            </a:r>
          </a:p>
        </p:txBody>
      </p:sp>
    </p:spTree>
    <p:extLst>
      <p:ext uri="{BB962C8B-B14F-4D97-AF65-F5344CB8AC3E}">
        <p14:creationId xmlns:p14="http://schemas.microsoft.com/office/powerpoint/2010/main" val="3659819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177799" y="194736"/>
            <a:ext cx="8415868" cy="133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vi-VN" altLang="en-US" sz="27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 3: 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rút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latin typeface="Arial" panose="020B0604020202020204" pitchFamily="34" charset="0"/>
                <a:cs typeface="Arial" panose="020B0604020202020204" pitchFamily="34" charset="0"/>
              </a:rPr>
              <a:t>xét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vi-VN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vi-V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Mỗi đoạn văn trong bài văn kể chuyện kể điều gì?</a:t>
            </a:r>
          </a:p>
          <a:p>
            <a:pPr eaLnBrk="1" hangingPunct="1"/>
            <a:r>
              <a:rPr lang="en-US" altLang="en-US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</a:t>
            </a:r>
            <a:r>
              <a:rPr lang="en-US" altLang="en-US" sz="27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Đoạn</a:t>
            </a:r>
            <a:r>
              <a:rPr lang="en-US" altLang="en-US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7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văn</a:t>
            </a:r>
            <a:r>
              <a:rPr lang="en-US" altLang="en-US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7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altLang="en-US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7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altLang="en-US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7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lang="vi-VN" altLang="en-US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nhờ dấu hiệu nào?</a:t>
            </a:r>
            <a:endParaRPr lang="en-US" altLang="en-US" sz="27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7017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66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66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92887"/>
            <a:ext cx="2360607" cy="1965113"/>
          </a:xfrm>
          <a:prstGeom prst="rect">
            <a:avLst/>
          </a:prstGeom>
        </p:spPr>
      </p:pic>
      <p:sp>
        <p:nvSpPr>
          <p:cNvPr id="5" name="Cloud Callout 4"/>
          <p:cNvSpPr/>
          <p:nvPr/>
        </p:nvSpPr>
        <p:spPr>
          <a:xfrm>
            <a:off x="1265816" y="270932"/>
            <a:ext cx="6807200" cy="1286933"/>
          </a:xfrm>
          <a:prstGeom prst="cloudCallout">
            <a:avLst>
              <a:gd name="adj1" fmla="val -48270"/>
              <a:gd name="adj2" fmla="val 334347"/>
            </a:avLst>
          </a:prstGeom>
          <a:solidFill>
            <a:srgbClr val="FFFFD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Mỗi đoạn văn trong bài văn kể chuyện kể điều gì?</a:t>
            </a: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245533" y="1820330"/>
            <a:ext cx="8534399" cy="133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vi-VN" sz="2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Mỗi đoạn văn trong bài văn kể chuyện kể một sự việc trong  chuỗi sự việc làm nòng cốt cho diễn biến của truyện</a:t>
            </a:r>
            <a:r>
              <a:rPr lang="en-US" altLang="en-US" sz="2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7" name="Cloud Callout 6"/>
          <p:cNvSpPr/>
          <p:nvPr/>
        </p:nvSpPr>
        <p:spPr>
          <a:xfrm>
            <a:off x="1265816" y="270932"/>
            <a:ext cx="6807200" cy="1286933"/>
          </a:xfrm>
          <a:prstGeom prst="cloudCallout">
            <a:avLst>
              <a:gd name="adj1" fmla="val -52001"/>
              <a:gd name="adj2" fmla="val 327110"/>
            </a:avLst>
          </a:prstGeom>
          <a:solidFill>
            <a:srgbClr val="FDD3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US" sz="27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Đoạn</a:t>
            </a:r>
            <a:r>
              <a:rPr lang="en-US" altLang="en-US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7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văn</a:t>
            </a:r>
            <a:r>
              <a:rPr lang="en-US" altLang="en-US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7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altLang="en-US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7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altLang="en-US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7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lang="vi-VN" altLang="en-US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nhờ dấu hiệu nào?</a:t>
            </a:r>
            <a:endParaRPr lang="en-US" altLang="en-US" sz="27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245533" y="3258608"/>
            <a:ext cx="8534399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7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vi-VN" altLang="en-US" sz="27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altLang="en-US" sz="2700" dirty="0">
                <a:latin typeface="Arial" panose="020B0604020202020204" pitchFamily="34" charset="0"/>
                <a:cs typeface="Arial" panose="020B0604020202020204" pitchFamily="34" charset="0"/>
              </a:rPr>
              <a:t>Đ</a:t>
            </a:r>
            <a:r>
              <a:rPr lang="vi-VN" sz="2700" dirty="0">
                <a:latin typeface="Arial" panose="020B0604020202020204" pitchFamily="34" charset="0"/>
                <a:cs typeface="Arial" panose="020B0604020202020204" pitchFamily="34" charset="0"/>
              </a:rPr>
              <a:t>oạn văn được nhận ra nhờ dấu chấm xuống dòng</a:t>
            </a:r>
          </a:p>
        </p:txBody>
      </p:sp>
    </p:spTree>
    <p:extLst>
      <p:ext uri="{BB962C8B-B14F-4D97-AF65-F5344CB8AC3E}">
        <p14:creationId xmlns:p14="http://schemas.microsoft.com/office/powerpoint/2010/main" val="2901048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/>
      <p:bldP spid="7" grpId="0" animBg="1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1040</Words>
  <Application>Microsoft Office PowerPoint</Application>
  <PresentationFormat>On-screen Show (4:3)</PresentationFormat>
  <Paragraphs>75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Vân võ</dc:creator>
  <cp:lastModifiedBy>Administrator</cp:lastModifiedBy>
  <cp:revision>48</cp:revision>
  <dcterms:created xsi:type="dcterms:W3CDTF">2019-09-20T13:13:40Z</dcterms:created>
  <dcterms:modified xsi:type="dcterms:W3CDTF">2021-09-26T09:20:54Z</dcterms:modified>
</cp:coreProperties>
</file>