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18"/>
  </p:notesMasterIdLst>
  <p:sldIdLst>
    <p:sldId id="307" r:id="rId6"/>
    <p:sldId id="289" r:id="rId7"/>
    <p:sldId id="309" r:id="rId8"/>
    <p:sldId id="308" r:id="rId9"/>
    <p:sldId id="288" r:id="rId10"/>
    <p:sldId id="310" r:id="rId11"/>
    <p:sldId id="295" r:id="rId12"/>
    <p:sldId id="311" r:id="rId13"/>
    <p:sldId id="294" r:id="rId14"/>
    <p:sldId id="300" r:id="rId15"/>
    <p:sldId id="298" r:id="rId16"/>
    <p:sldId id="315" r:id="rId17"/>
    <p:sldId id="337" r:id="rId19"/>
    <p:sldId id="306" r:id="rId20"/>
    <p:sldId id="303" r:id="rId21"/>
    <p:sldId id="316" r:id="rId22"/>
    <p:sldId id="313" r:id="rId23"/>
    <p:sldId id="317" r:id="rId24"/>
    <p:sldId id="292" r:id="rId2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CC"/>
    <a:srgbClr val="800000"/>
    <a:srgbClr val="FFEBE1"/>
    <a:srgbClr val="993300"/>
    <a:srgbClr val="D5F4FF"/>
    <a:srgbClr val="CC3300"/>
    <a:srgbClr val="FFFFB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notesMaster" Target="notesMasters/notesMaster1.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1185577-468F-48A4-AC3D-6DEA8B956A89}"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vi-VN" sz="1200" dirty="0"/>
            </a:fld>
            <a:endParaRPr lang="en-US" altLang="vi-V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lide Image Placeholder 1"/>
          <p:cNvSpPr>
            <a:spLocks noGrp="1" noRot="1" noChangeAspect="1" noTextEdit="1"/>
          </p:cNvSpPr>
          <p:nvPr>
            <p:ph type="sldImg"/>
          </p:nvPr>
        </p:nvSpPr>
        <p:spPr>
          <a:ln>
            <a:solidFill>
              <a:srgbClr val="000000">
                <a:alpha val="100000"/>
              </a:srgbClr>
            </a:solidFill>
            <a:miter lim="800000"/>
          </a:ln>
        </p:spPr>
      </p:sp>
      <p:sp>
        <p:nvSpPr>
          <p:cNvPr id="24579" name="Notes Placeholder 2"/>
          <p:cNvSpPr>
            <a:spLocks noGrp="1"/>
          </p:cNvSpPr>
          <p:nvPr>
            <p:ph type="body" idx="1"/>
          </p:nvPr>
        </p:nvSpPr>
        <p:spPr>
          <a:noFill/>
          <a:ln>
            <a:noFill/>
          </a:ln>
        </p:spPr>
        <p:txBody>
          <a:bodyPr wrap="square" lIns="91440" tIns="45720" rIns="91440" bIns="45720" anchor="t" anchorCtr="0"/>
          <a:p>
            <a:pPr lvl="0"/>
            <a:endParaRPr dirty="0"/>
          </a:p>
        </p:txBody>
      </p:sp>
      <p:sp>
        <p:nvSpPr>
          <p:cNvPr id="245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vi-VN" dirty="0">
                <a:latin typeface="Arial" panose="020B0604020202020204" pitchFamily="34" charset="0"/>
              </a:rPr>
            </a:fld>
            <a:endParaRPr lang="en-US"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Rectangle 1"/>
          <p:cNvSpPr/>
          <p:nvPr/>
        </p:nvSpPr>
        <p:spPr>
          <a:xfrm>
            <a:off x="2733197" y="2962870"/>
            <a:ext cx="367761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none" spc="0" normalizeH="0" baseline="0" noProof="0" dirty="0" err="1">
                <a:ln w="11430"/>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mn-cs"/>
              </a:rPr>
              <a:t>Khởi</a:t>
            </a:r>
            <a:r>
              <a:rPr kumimoji="0" lang="en-US" sz="54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mn-cs"/>
              </a:rPr>
              <a:t> </a:t>
            </a:r>
            <a:r>
              <a:rPr kumimoji="0" lang="en-US" sz="5400" b="1" i="0" u="none" strike="noStrike" kern="1200" cap="none" spc="0" normalizeH="0" baseline="0" noProof="0" dirty="0" err="1">
                <a:ln w="11430"/>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mn-cs"/>
              </a:rPr>
              <a:t>động</a:t>
            </a:r>
            <a:endParaRPr kumimoji="0" lang="en-US" sz="54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Arial" panose="020B0604020202020204"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0" y="666750"/>
            <a:ext cx="9110663" cy="1292225"/>
          </a:xfrm>
          <a:prstGeom prst="rect">
            <a:avLst/>
          </a:prstGeom>
          <a:noFill/>
          <a:ln w="9525">
            <a:noFill/>
          </a:ln>
        </p:spPr>
        <p:txBody>
          <a:bodyPr>
            <a:spAutoFit/>
          </a:bodyPr>
          <a:p>
            <a:pPr algn="just" eaLnBrk="1" hangingPunct="1"/>
            <a:r>
              <a:rPr lang="en-US" altLang="en-US" sz="2600" dirty="0">
                <a:solidFill>
                  <a:srgbClr val="0000CC"/>
                </a:solidFill>
                <a:latin typeface="Arial" panose="020B0604020202020204" pitchFamily="34" charset="0"/>
                <a:cs typeface="Arial" panose="020B0604020202020204" pitchFamily="34" charset="0"/>
              </a:rPr>
              <a:t> </a:t>
            </a:r>
            <a:r>
              <a:rPr lang="en-US" altLang="en-US" sz="2600" b="1" i="1" dirty="0">
                <a:solidFill>
                  <a:srgbClr val="FF0000"/>
                </a:solidFill>
                <a:latin typeface="Arial" panose="020B0604020202020204" pitchFamily="34" charset="0"/>
                <a:cs typeface="Arial" panose="020B0604020202020204" pitchFamily="34" charset="0"/>
              </a:rPr>
              <a:t>B</a:t>
            </a:r>
            <a:r>
              <a:rPr lang="en-US" altLang="en-US" sz="2600" b="1" i="1" dirty="0">
                <a:solidFill>
                  <a:srgbClr val="FF0000"/>
                </a:solidFill>
                <a:latin typeface="Arial" panose="020B0604020202020204" pitchFamily="34" charset="0"/>
                <a:ea typeface="Arial" panose="020B0604020202020204" pitchFamily="34" charset="0"/>
              </a:rPr>
              <a:t>à</a:t>
            </a:r>
            <a:r>
              <a:rPr lang="en-US" altLang="en-US" sz="2600" b="1" i="1" dirty="0">
                <a:solidFill>
                  <a:srgbClr val="FF0000"/>
                </a:solidFill>
                <a:latin typeface="Arial" panose="020B0604020202020204" pitchFamily="34" charset="0"/>
                <a:cs typeface="Arial" panose="020B0604020202020204" pitchFamily="34" charset="0"/>
              </a:rPr>
              <a:t>i 1.</a:t>
            </a:r>
            <a:r>
              <a:rPr lang="en-US" altLang="en-US" sz="2600" b="1" i="1" dirty="0">
                <a:solidFill>
                  <a:srgbClr val="0000CC"/>
                </a:solidFill>
                <a:latin typeface="Arial" panose="020B0604020202020204" pitchFamily="34" charset="0"/>
                <a:cs typeface="Arial" panose="020B0604020202020204" pitchFamily="34" charset="0"/>
              </a:rPr>
              <a:t> </a:t>
            </a:r>
            <a:r>
              <a:rPr lang="en-US" altLang="en-US" sz="2600" dirty="0">
                <a:solidFill>
                  <a:srgbClr val="800000"/>
                </a:solidFill>
                <a:latin typeface="Arial" panose="020B0604020202020204" pitchFamily="34" charset="0"/>
                <a:cs typeface="Arial" panose="020B0604020202020204" pitchFamily="34" charset="0"/>
              </a:rPr>
              <a:t>Đoạn văn sau miêu tả ngoại hình của một chú bé liên lạc cho bộ đội trong kháng chiến.Tác giả đã chú ý miêu tả những chi tiết n</a:t>
            </a:r>
            <a:r>
              <a:rPr lang="en-US" altLang="en-US" sz="2600" dirty="0">
                <a:solidFill>
                  <a:srgbClr val="800000"/>
                </a:solidFill>
                <a:latin typeface="Arial" panose="020B0604020202020204" pitchFamily="34" charset="0"/>
                <a:ea typeface="Arial" panose="020B0604020202020204" pitchFamily="34" charset="0"/>
              </a:rPr>
              <a:t>à</a:t>
            </a:r>
            <a:r>
              <a:rPr lang="en-US" altLang="en-US" sz="2600" dirty="0">
                <a:solidFill>
                  <a:srgbClr val="800000"/>
                </a:solidFill>
                <a:latin typeface="Arial" panose="020B0604020202020204" pitchFamily="34" charset="0"/>
                <a:cs typeface="Arial" panose="020B0604020202020204" pitchFamily="34" charset="0"/>
              </a:rPr>
              <a:t>o? Các chi tiết ấy nói lên điều gì về chú bé?</a:t>
            </a:r>
            <a:endParaRPr lang="en-US" altLang="en-US" sz="2600" dirty="0">
              <a:solidFill>
                <a:srgbClr val="800000"/>
              </a:solidFill>
              <a:latin typeface="Arial" panose="020B0604020202020204" pitchFamily="34" charset="0"/>
              <a:ea typeface="Arial" panose="020B0604020202020204" pitchFamily="34" charset="0"/>
            </a:endParaRPr>
          </a:p>
        </p:txBody>
      </p:sp>
      <p:sp>
        <p:nvSpPr>
          <p:cNvPr id="11" name="TextBox 10"/>
          <p:cNvSpPr txBox="1"/>
          <p:nvPr/>
        </p:nvSpPr>
        <p:spPr>
          <a:xfrm>
            <a:off x="76200" y="1966913"/>
            <a:ext cx="8915400" cy="3138487"/>
          </a:xfrm>
          <a:prstGeom prst="rect">
            <a:avLst/>
          </a:prstGeom>
          <a:noFill/>
          <a:ln w="9525">
            <a:noFill/>
          </a:ln>
        </p:spPr>
        <p:txBody>
          <a:bodyPr>
            <a:spAutoFit/>
          </a:bodyPr>
          <a:p>
            <a:pPr algn="just" eaLnBrk="1" hangingPunct="1"/>
            <a:r>
              <a:rPr lang="en-US" altLang="en-US" sz="2600" dirty="0">
                <a:latin typeface="Arial" panose="020B0604020202020204" pitchFamily="34" charset="0"/>
                <a:cs typeface="Arial" panose="020B0604020202020204" pitchFamily="34" charset="0"/>
              </a:rPr>
              <a:t>    Tôi nhìn em. Một em bé gầy, tóc húi ngắn, hai túi của chiếc áo cánh nâu đã trễ xuống tận đùi như đã từng phải đựng nhiều thứ quá nặng. Quần của em ngắn chỉ tới đầu gối để lộ đôi bắp chân nhỏ luôn luôn động đậy. Tôi đặc biệt chú ý đến đôi mắt của em, đôi mắt sáng v</a:t>
            </a:r>
            <a:r>
              <a:rPr lang="en-US" altLang="en-US" sz="2600" dirty="0">
                <a:latin typeface="Arial" panose="020B0604020202020204" pitchFamily="34" charset="0"/>
                <a:ea typeface="Arial" panose="020B0604020202020204" pitchFamily="34" charset="0"/>
              </a:rPr>
              <a:t>à</a:t>
            </a:r>
            <a:r>
              <a:rPr lang="en-US" altLang="en-US" sz="2600" dirty="0">
                <a:latin typeface="Arial" panose="020B0604020202020204" pitchFamily="34" charset="0"/>
                <a:cs typeface="Arial" panose="020B0604020202020204" pitchFamily="34" charset="0"/>
              </a:rPr>
              <a:t> xếch lên khiến người ta có ngay cảm giác l</a:t>
            </a:r>
            <a:r>
              <a:rPr lang="en-US" altLang="en-US" sz="2600" dirty="0">
                <a:latin typeface="Arial" panose="020B0604020202020204" pitchFamily="34" charset="0"/>
                <a:ea typeface="Arial" panose="020B0604020202020204" pitchFamily="34" charset="0"/>
              </a:rPr>
              <a:t>à</a:t>
            </a:r>
            <a:r>
              <a:rPr lang="en-US" altLang="en-US" sz="2600" dirty="0">
                <a:latin typeface="Arial" panose="020B0604020202020204" pitchFamily="34" charset="0"/>
                <a:cs typeface="Arial" panose="020B0604020202020204" pitchFamily="34" charset="0"/>
              </a:rPr>
              <a:t> một em bé vừa thông minh vừa gan dạ. </a:t>
            </a:r>
            <a:endParaRPr lang="en-US" altLang="en-US" sz="1600" i="1" dirty="0">
              <a:latin typeface="Arial" panose="020B0604020202020204" pitchFamily="34" charset="0"/>
              <a:cs typeface="Arial" panose="020B0604020202020204" pitchFamily="34" charset="0"/>
            </a:endParaRPr>
          </a:p>
          <a:p>
            <a:pPr algn="r" eaLnBrk="1" hangingPunct="1"/>
            <a:r>
              <a:rPr lang="en-US" altLang="en-US" sz="1600" i="1" dirty="0">
                <a:latin typeface="Arial" panose="020B0604020202020204" pitchFamily="34" charset="0"/>
                <a:cs typeface="Arial" panose="020B0604020202020204" pitchFamily="34" charset="0"/>
              </a:rPr>
              <a:t>Theo</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VŨ CAO</a:t>
            </a:r>
            <a:endParaRPr lang="en-US" altLang="en-US" sz="1600" b="1" dirty="0">
              <a:latin typeface="Arial" panose="020B0604020202020204" pitchFamily="34" charset="0"/>
              <a:ea typeface="Arial" panose="020B0604020202020204" pitchFamily="34" charset="0"/>
            </a:endParaRPr>
          </a:p>
        </p:txBody>
      </p:sp>
      <p:cxnSp>
        <p:nvCxnSpPr>
          <p:cNvPr id="3" name="Straight Connector 2"/>
          <p:cNvCxnSpPr/>
          <p:nvPr/>
        </p:nvCxnSpPr>
        <p:spPr>
          <a:xfrm>
            <a:off x="7086600" y="1474788"/>
            <a:ext cx="190500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7800" y="1474788"/>
            <a:ext cx="106680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9200" y="1873250"/>
            <a:ext cx="152400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71900" y="1865313"/>
            <a:ext cx="354330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362" name="Table 15361"/>
          <p:cNvGraphicFramePr/>
          <p:nvPr/>
        </p:nvGraphicFramePr>
        <p:xfrm>
          <a:off x="152400" y="579438"/>
          <a:ext cx="8839200" cy="5241925"/>
        </p:xfrm>
        <a:graphic>
          <a:graphicData uri="http://schemas.openxmlformats.org/drawingml/2006/table">
            <a:tbl>
              <a:tblPr/>
              <a:tblGrid>
                <a:gridCol w="1752600"/>
                <a:gridCol w="3733800"/>
                <a:gridCol w="3352800"/>
              </a:tblGrid>
              <a:tr h="884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5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600" dirty="0">
                          <a:latin typeface="Arial" panose="020B0604020202020204" pitchFamily="34" charset="0"/>
                          <a:cs typeface="Arial" panose="020B0604020202020204" pitchFamily="34" charset="0"/>
                        </a:rPr>
                        <a:t>Đặc điểm ngoại hình</a:t>
                      </a:r>
                      <a:endParaRPr sz="2600" dirty="0">
                        <a:latin typeface="Arial" panose="020B0604020202020204" pitchFamily="34" charset="0"/>
                        <a:cs typeface="Arial" panose="020B0604020202020204" pitchFamily="34" charset="0"/>
                      </a:endParaRPr>
                    </a:p>
                    <a:p>
                      <a:pPr lvl="0" eaLnBrk="1" hangingPunct="1">
                        <a:buNone/>
                      </a:pPr>
                      <a:endParaRPr lang="en-US" sz="26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600" dirty="0">
                          <a:latin typeface="Arial" panose="020B0604020202020204" pitchFamily="34" charset="0"/>
                          <a:cs typeface="Arial" panose="020B0604020202020204" pitchFamily="34" charset="0"/>
                        </a:rPr>
                        <a:t>Thân phận, tính cách</a:t>
                      </a:r>
                      <a:endParaRPr lang="en-US" sz="2600" dirty="0">
                        <a:solidFill>
                          <a:srgbClr val="000000"/>
                        </a:solidFill>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600" dirty="0">
                          <a:solidFill>
                            <a:srgbClr val="000000"/>
                          </a:solidFill>
                          <a:latin typeface="Arial" panose="020B0604020202020204" pitchFamily="34" charset="0"/>
                          <a:cs typeface="Arial" panose="020B0604020202020204" pitchFamily="34" charset="0"/>
                        </a:rPr>
                        <a:t>Thân hình</a:t>
                      </a:r>
                      <a:endParaRPr lang="en-US" sz="26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5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5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9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600" dirty="0">
                          <a:solidFill>
                            <a:srgbClr val="000000"/>
                          </a:solidFill>
                          <a:latin typeface="Arial" panose="020B0604020202020204" pitchFamily="34" charset="0"/>
                          <a:cs typeface="Arial" panose="020B0604020202020204" pitchFamily="34" charset="0"/>
                        </a:rPr>
                        <a:t>Tóc</a:t>
                      </a:r>
                      <a:endParaRPr lang="en-US" sz="26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5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609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600" dirty="0">
                          <a:solidFill>
                            <a:srgbClr val="000000"/>
                          </a:solidFill>
                          <a:latin typeface="Arial" panose="020B0604020202020204" pitchFamily="34" charset="0"/>
                          <a:cs typeface="Arial" panose="020B0604020202020204" pitchFamily="34" charset="0"/>
                        </a:rPr>
                        <a:t>Đôi mắt</a:t>
                      </a:r>
                      <a:endParaRPr lang="en-US" sz="26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5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9906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600" dirty="0">
                          <a:solidFill>
                            <a:srgbClr val="000000"/>
                          </a:solidFill>
                          <a:latin typeface="Arial" panose="020B0604020202020204" pitchFamily="34" charset="0"/>
                          <a:cs typeface="Arial" panose="020B0604020202020204" pitchFamily="34" charset="0"/>
                        </a:rPr>
                        <a:t>Đôi chân</a:t>
                      </a:r>
                      <a:endParaRPr lang="en-US" sz="26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5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14478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600" dirty="0">
                          <a:solidFill>
                            <a:srgbClr val="000000"/>
                          </a:solidFill>
                          <a:latin typeface="Arial" panose="020B0604020202020204" pitchFamily="34" charset="0"/>
                          <a:cs typeface="Arial" panose="020B0604020202020204" pitchFamily="34" charset="0"/>
                        </a:rPr>
                        <a:t>Trang phục</a:t>
                      </a:r>
                      <a:endParaRPr lang="en-US" sz="26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endParaRPr lang="en-US" sz="2500" dirty="0">
                        <a:latin typeface="Arial" panose="020B0604020202020204" pitchFamily="34" charset="0"/>
                        <a:ea typeface="Arial" panose="020B0604020202020204" pitchFamily="34" charset="0"/>
                      </a:endParaRPr>
                    </a:p>
                  </a:txBody>
                  <a:tcPr marT="45713" marB="45713">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7" name="Rectangle 6"/>
          <p:cNvSpPr/>
          <p:nvPr/>
        </p:nvSpPr>
        <p:spPr>
          <a:xfrm>
            <a:off x="2790825" y="1455738"/>
            <a:ext cx="742950" cy="508000"/>
          </a:xfrm>
          <a:prstGeom prst="rect">
            <a:avLst/>
          </a:prstGeom>
          <a:noFill/>
          <a:ln w="9525">
            <a:noFill/>
          </a:ln>
        </p:spPr>
        <p:txBody>
          <a:bodyPr wrap="none">
            <a:spAutoFit/>
          </a:bodyPr>
          <a:p>
            <a:pPr algn="just" eaLnBrk="1" hangingPunct="1">
              <a:spcBef>
                <a:spcPct val="20000"/>
              </a:spcBef>
              <a:buClr>
                <a:srgbClr val="009999"/>
              </a:buClr>
              <a:buSzPct val="120000"/>
            </a:pPr>
            <a:r>
              <a:rPr lang="en-US" altLang="vi-VN" sz="2700" dirty="0">
                <a:solidFill>
                  <a:srgbClr val="0000CC"/>
                </a:solidFill>
                <a:latin typeface="Arial" panose="020B0604020202020204" pitchFamily="34" charset="0"/>
                <a:cs typeface="Arial" panose="020B0604020202020204" pitchFamily="34" charset="0"/>
              </a:rPr>
              <a:t>gầy</a:t>
            </a:r>
            <a:endParaRPr lang="en-US" altLang="vi-VN" sz="2700" dirty="0">
              <a:solidFill>
                <a:srgbClr val="0000CC"/>
              </a:solidFill>
              <a:latin typeface="Arial" panose="020B0604020202020204" pitchFamily="34" charset="0"/>
              <a:ea typeface="Arial" panose="020B0604020202020204" pitchFamily="34" charset="0"/>
            </a:endParaRPr>
          </a:p>
        </p:txBody>
      </p:sp>
      <p:sp>
        <p:nvSpPr>
          <p:cNvPr id="8" name="Rectangle 7"/>
          <p:cNvSpPr/>
          <p:nvPr/>
        </p:nvSpPr>
        <p:spPr>
          <a:xfrm>
            <a:off x="2451100" y="2165350"/>
            <a:ext cx="1511300" cy="508000"/>
          </a:xfrm>
          <a:prstGeom prst="rect">
            <a:avLst/>
          </a:prstGeom>
          <a:noFill/>
          <a:ln w="9525">
            <a:noFill/>
          </a:ln>
        </p:spPr>
        <p:txBody>
          <a:bodyPr wrap="none">
            <a:spAutoFit/>
          </a:bodyPr>
          <a:p>
            <a:pPr algn="just" eaLnBrk="1" hangingPunct="1">
              <a:spcBef>
                <a:spcPct val="20000"/>
              </a:spcBef>
              <a:buClr>
                <a:srgbClr val="009999"/>
              </a:buClr>
              <a:buSzPct val="120000"/>
            </a:pPr>
            <a:r>
              <a:rPr lang="en-US" altLang="vi-VN" sz="2700" dirty="0">
                <a:solidFill>
                  <a:srgbClr val="0000CC"/>
                </a:solidFill>
                <a:latin typeface="Arial" panose="020B0604020202020204" pitchFamily="34" charset="0"/>
                <a:cs typeface="Arial" panose="020B0604020202020204" pitchFamily="34" charset="0"/>
              </a:rPr>
              <a:t>húi ngắn</a:t>
            </a:r>
            <a:endParaRPr lang="en-US" altLang="vi-VN" sz="2700" dirty="0">
              <a:solidFill>
                <a:srgbClr val="0000CC"/>
              </a:solidFill>
              <a:latin typeface="Arial" panose="020B0604020202020204" pitchFamily="34" charset="0"/>
              <a:ea typeface="Arial" panose="020B0604020202020204" pitchFamily="34" charset="0"/>
            </a:endParaRPr>
          </a:p>
        </p:txBody>
      </p:sp>
      <p:sp>
        <p:nvSpPr>
          <p:cNvPr id="10" name="Rectangle 9"/>
          <p:cNvSpPr/>
          <p:nvPr/>
        </p:nvSpPr>
        <p:spPr>
          <a:xfrm>
            <a:off x="2195513" y="2752725"/>
            <a:ext cx="2224087" cy="506413"/>
          </a:xfrm>
          <a:prstGeom prst="rect">
            <a:avLst/>
          </a:prstGeom>
          <a:noFill/>
          <a:ln w="9525">
            <a:noFill/>
          </a:ln>
        </p:spPr>
        <p:txBody>
          <a:bodyPr wrap="none">
            <a:spAutoFit/>
          </a:bodyPr>
          <a:p>
            <a:pPr algn="just" eaLnBrk="1" hangingPunct="1">
              <a:spcBef>
                <a:spcPct val="20000"/>
              </a:spcBef>
              <a:buClr>
                <a:srgbClr val="009999"/>
              </a:buClr>
              <a:buSzPct val="120000"/>
            </a:pPr>
            <a:r>
              <a:rPr lang="en-US" altLang="vi-VN" sz="2700" dirty="0">
                <a:solidFill>
                  <a:srgbClr val="0000CC"/>
                </a:solidFill>
                <a:latin typeface="Arial" panose="020B0604020202020204" pitchFamily="34" charset="0"/>
                <a:cs typeface="Arial" panose="020B0604020202020204" pitchFamily="34" charset="0"/>
              </a:rPr>
              <a:t>sáng v</a:t>
            </a:r>
            <a:r>
              <a:rPr lang="en-US" altLang="vi-VN" sz="2700" dirty="0">
                <a:solidFill>
                  <a:srgbClr val="0000CC"/>
                </a:solidFill>
                <a:latin typeface="Arial" panose="020B0604020202020204" pitchFamily="34" charset="0"/>
                <a:ea typeface="Arial" panose="020B0604020202020204" pitchFamily="34" charset="0"/>
              </a:rPr>
              <a:t>à</a:t>
            </a:r>
            <a:r>
              <a:rPr lang="en-US" altLang="vi-VN" sz="2700" dirty="0">
                <a:solidFill>
                  <a:srgbClr val="0000CC"/>
                </a:solidFill>
                <a:latin typeface="Arial" panose="020B0604020202020204" pitchFamily="34" charset="0"/>
                <a:cs typeface="Arial" panose="020B0604020202020204" pitchFamily="34" charset="0"/>
              </a:rPr>
              <a:t> xếch</a:t>
            </a:r>
            <a:endParaRPr lang="en-US" altLang="vi-VN" sz="2700" dirty="0">
              <a:solidFill>
                <a:srgbClr val="0000CC"/>
              </a:solidFill>
              <a:latin typeface="Arial" panose="020B0604020202020204" pitchFamily="34" charset="0"/>
              <a:ea typeface="Arial" panose="020B0604020202020204" pitchFamily="34" charset="0"/>
            </a:endParaRPr>
          </a:p>
        </p:txBody>
      </p:sp>
      <p:sp>
        <p:nvSpPr>
          <p:cNvPr id="11" name="Rectangle 10"/>
          <p:cNvSpPr/>
          <p:nvPr/>
        </p:nvSpPr>
        <p:spPr>
          <a:xfrm>
            <a:off x="1927225" y="3403600"/>
            <a:ext cx="3754438" cy="923925"/>
          </a:xfrm>
          <a:prstGeom prst="rect">
            <a:avLst/>
          </a:prstGeom>
          <a:noFill/>
          <a:ln w="9525">
            <a:noFill/>
          </a:ln>
        </p:spPr>
        <p:txBody>
          <a:bodyPr>
            <a:spAutoFit/>
          </a:bodyPr>
          <a:p>
            <a:pPr eaLnBrk="1" hangingPunct="1">
              <a:spcBef>
                <a:spcPct val="20000"/>
              </a:spcBef>
              <a:buClr>
                <a:srgbClr val="009999"/>
              </a:buClr>
              <a:buSzPct val="120000"/>
            </a:pPr>
            <a:r>
              <a:rPr lang="en-US" altLang="vi-VN" sz="2700" dirty="0">
                <a:solidFill>
                  <a:srgbClr val="0000CC"/>
                </a:solidFill>
                <a:latin typeface="Arial" panose="020B0604020202020204" pitchFamily="34" charset="0"/>
                <a:cs typeface="Arial" panose="020B0604020202020204" pitchFamily="34" charset="0"/>
              </a:rPr>
              <a:t>đôi bắp chân nhỏ luôn luôn động đậy</a:t>
            </a:r>
            <a:endParaRPr lang="en-US" altLang="vi-VN" sz="2700" dirty="0">
              <a:solidFill>
                <a:srgbClr val="0000CC"/>
              </a:solidFill>
              <a:latin typeface="Arial" panose="020B0604020202020204" pitchFamily="34" charset="0"/>
              <a:ea typeface="Arial" panose="020B0604020202020204" pitchFamily="34" charset="0"/>
            </a:endParaRPr>
          </a:p>
        </p:txBody>
      </p:sp>
      <p:sp>
        <p:nvSpPr>
          <p:cNvPr id="12" name="Rectangle 11"/>
          <p:cNvSpPr/>
          <p:nvPr/>
        </p:nvSpPr>
        <p:spPr>
          <a:xfrm>
            <a:off x="1985963" y="4351338"/>
            <a:ext cx="3695700" cy="1339850"/>
          </a:xfrm>
          <a:prstGeom prst="rect">
            <a:avLst/>
          </a:prstGeom>
          <a:noFill/>
          <a:ln w="9525">
            <a:noFill/>
          </a:ln>
        </p:spPr>
        <p:txBody>
          <a:bodyPr>
            <a:spAutoFit/>
          </a:bodyPr>
          <a:p>
            <a:pPr eaLnBrk="1" hangingPunct="1"/>
            <a:r>
              <a:rPr lang="en-US" altLang="vi-VN" sz="2700" dirty="0">
                <a:solidFill>
                  <a:srgbClr val="0000CC"/>
                </a:solidFill>
                <a:latin typeface="Arial" panose="020B0604020202020204" pitchFamily="34" charset="0"/>
                <a:cs typeface="Arial" panose="020B0604020202020204" pitchFamily="34" charset="0"/>
              </a:rPr>
              <a:t>hai túi áo cánh nâu trễ xuống tận đùi, quần ngắn tới gần đầu gối</a:t>
            </a:r>
            <a:endParaRPr lang="en-US" altLang="vi-VN" sz="2700" dirty="0">
              <a:latin typeface="Arial" panose="020B0604020202020204" pitchFamily="34" charset="0"/>
              <a:ea typeface="Arial" panose="020B0604020202020204" pitchFamily="34" charset="0"/>
            </a:endParaRPr>
          </a:p>
        </p:txBody>
      </p:sp>
      <p:sp>
        <p:nvSpPr>
          <p:cNvPr id="13" name="Rectangle 12"/>
          <p:cNvSpPr/>
          <p:nvPr/>
        </p:nvSpPr>
        <p:spPr>
          <a:xfrm>
            <a:off x="5681663" y="1481138"/>
            <a:ext cx="3157537" cy="3582987"/>
          </a:xfrm>
          <a:prstGeom prst="rect">
            <a:avLst/>
          </a:prstGeom>
          <a:noFill/>
          <a:ln w="9525">
            <a:noFill/>
          </a:ln>
        </p:spPr>
        <p:txBody>
          <a:bodyPr>
            <a:spAutoFit/>
          </a:bodyPr>
          <a:p>
            <a:pPr algn="just" eaLnBrk="1" hangingPunct="1">
              <a:spcBef>
                <a:spcPct val="20000"/>
              </a:spcBef>
              <a:buClr>
                <a:srgbClr val="009999"/>
              </a:buClr>
              <a:buSzPct val="120000"/>
            </a:pPr>
            <a:r>
              <a:rPr lang="en-US" altLang="vi-VN" sz="2700" dirty="0">
                <a:solidFill>
                  <a:srgbClr val="800000"/>
                </a:solidFill>
                <a:latin typeface="Arial" panose="020B0604020202020204" pitchFamily="34" charset="0"/>
                <a:cs typeface="Arial" panose="020B0604020202020204" pitchFamily="34" charset="0"/>
              </a:rPr>
              <a:t>- Con một gia đình nông dân nghèo, quen chịu đựng vất vả.</a:t>
            </a:r>
            <a:endParaRPr lang="en-US" altLang="vi-VN" sz="2700" dirty="0">
              <a:solidFill>
                <a:srgbClr val="800000"/>
              </a:solidFill>
              <a:latin typeface="Arial" panose="020B0604020202020204" pitchFamily="34" charset="0"/>
              <a:cs typeface="Arial" panose="020B0604020202020204" pitchFamily="34" charset="0"/>
            </a:endParaRPr>
          </a:p>
          <a:p>
            <a:pPr eaLnBrk="1" hangingPunct="1">
              <a:spcBef>
                <a:spcPct val="20000"/>
              </a:spcBef>
              <a:buClr>
                <a:srgbClr val="009999"/>
              </a:buClr>
              <a:buSzPct val="120000"/>
            </a:pPr>
            <a:r>
              <a:rPr lang="en-US" altLang="vi-VN" sz="2700" dirty="0">
                <a:solidFill>
                  <a:srgbClr val="800000"/>
                </a:solidFill>
                <a:latin typeface="Arial" panose="020B0604020202020204" pitchFamily="34" charset="0"/>
                <a:cs typeface="Arial" panose="020B0604020202020204" pitchFamily="34" charset="0"/>
              </a:rPr>
              <a:t>- Hiếu động.</a:t>
            </a:r>
            <a:endParaRPr lang="en-US" altLang="vi-VN" sz="2700" dirty="0">
              <a:solidFill>
                <a:srgbClr val="800000"/>
              </a:solidFill>
              <a:latin typeface="Arial" panose="020B0604020202020204" pitchFamily="34" charset="0"/>
              <a:cs typeface="Arial" panose="020B0604020202020204" pitchFamily="34" charset="0"/>
            </a:endParaRPr>
          </a:p>
          <a:p>
            <a:pPr eaLnBrk="1" hangingPunct="1">
              <a:spcBef>
                <a:spcPct val="20000"/>
              </a:spcBef>
              <a:buClr>
                <a:srgbClr val="009999"/>
              </a:buClr>
              <a:buSzPct val="120000"/>
            </a:pPr>
            <a:r>
              <a:rPr lang="en-US" altLang="vi-VN" sz="2700" dirty="0">
                <a:solidFill>
                  <a:srgbClr val="800000"/>
                </a:solidFill>
                <a:latin typeface="Arial" panose="020B0604020202020204" pitchFamily="34" charset="0"/>
                <a:cs typeface="Arial" panose="020B0604020202020204" pitchFamily="34" charset="0"/>
              </a:rPr>
              <a:t>- Nhanh nhẹn, thông minh, thật th</a:t>
            </a:r>
            <a:r>
              <a:rPr lang="en-US" altLang="vi-VN" sz="2700" dirty="0">
                <a:solidFill>
                  <a:srgbClr val="800000"/>
                </a:solidFill>
                <a:latin typeface="Arial" panose="020B0604020202020204" pitchFamily="34" charset="0"/>
                <a:ea typeface="Arial" panose="020B0604020202020204" pitchFamily="34" charset="0"/>
              </a:rPr>
              <a:t>à</a:t>
            </a:r>
            <a:r>
              <a:rPr lang="en-US" altLang="vi-VN" sz="2700" dirty="0">
                <a:solidFill>
                  <a:srgbClr val="800000"/>
                </a:solidFill>
                <a:latin typeface="Arial" panose="020B0604020202020204" pitchFamily="34" charset="0"/>
                <a:cs typeface="Arial" panose="020B0604020202020204" pitchFamily="34" charset="0"/>
              </a:rPr>
              <a:t>.</a:t>
            </a:r>
            <a:endParaRPr lang="en-US" altLang="vi-VN" sz="2700" dirty="0">
              <a:solidFill>
                <a:srgbClr val="80000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000000"/>
                                          </p:val>
                                        </p:tav>
                                        <p:tav tm="100000">
                                          <p:val>
                                            <p:strVal val="#ppt_w"/>
                                          </p:val>
                                        </p:tav>
                                      </p:tavLst>
                                    </p:anim>
                                    <p:anim calcmode="lin" valueType="num">
                                      <p:cBhvr>
                                        <p:cTn id="8" dur="500" fill="hold"/>
                                        <p:tgtEl>
                                          <p:spTgt spid="7"/>
                                        </p:tgtEl>
                                        <p:attrNameLst>
                                          <p:attrName>ppt_h</p:attrName>
                                        </p:attrNameLst>
                                      </p:cBhvr>
                                      <p:tavLst>
                                        <p:tav tm="0">
                                          <p:val>
                                            <p:fltVal val="0,00000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000000"/>
                                          </p:val>
                                        </p:tav>
                                        <p:tav tm="100000">
                                          <p:val>
                                            <p:strVal val="#ppt_w"/>
                                          </p:val>
                                        </p:tav>
                                      </p:tavLst>
                                    </p:anim>
                                    <p:anim calcmode="lin" valueType="num">
                                      <p:cBhvr>
                                        <p:cTn id="37" dur="500" fill="hold"/>
                                        <p:tgtEl>
                                          <p:spTgt spid="13"/>
                                        </p:tgtEl>
                                        <p:attrNameLst>
                                          <p:attrName>ppt_h</p:attrName>
                                        </p:attrNameLst>
                                      </p:cBhvr>
                                      <p:tavLst>
                                        <p:tav tm="0">
                                          <p:val>
                                            <p:fltVal val="0,00000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loud 1"/>
          <p:cNvSpPr/>
          <p:nvPr/>
        </p:nvSpPr>
        <p:spPr>
          <a:xfrm>
            <a:off x="647700" y="1066800"/>
            <a:ext cx="7848600" cy="457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TextBox 8"/>
          <p:cNvSpPr txBox="1">
            <a:spLocks noChangeArrowheads="1"/>
          </p:cNvSpPr>
          <p:nvPr/>
        </p:nvSpPr>
        <p:spPr bwMode="auto">
          <a:xfrm>
            <a:off x="1295400" y="2209800"/>
            <a:ext cx="6590030" cy="2061210"/>
          </a:xfrm>
          <a:prstGeom prst="rect">
            <a:avLst/>
          </a:prstGeom>
          <a:noFill/>
          <a:ln>
            <a:noFill/>
          </a:ln>
        </p:spPr>
        <p:txBody>
          <a:bodyPr wrap="square">
            <a:spAutoFit/>
          </a:bodyPr>
          <a:p>
            <a:pPr algn="just" eaLnBrk="1" hangingPunct="1">
              <a:buNone/>
            </a:pPr>
            <a:r>
              <a:rPr lang="en-US" altLang="en-US" sz="3200" dirty="0">
                <a:solidFill>
                  <a:srgbClr val="0D0D0D"/>
                </a:solidFill>
                <a:latin typeface="Arial" panose="020B0604020202020204" pitchFamily="34" charset="0"/>
                <a:cs typeface="Arial" panose="020B0604020202020204" pitchFamily="34" charset="0"/>
              </a:rPr>
              <a:t> Qua b</a:t>
            </a:r>
            <a:r>
              <a:rPr lang="en-US" altLang="en-US" sz="3200" dirty="0">
                <a:solidFill>
                  <a:srgbClr val="0D0D0D"/>
                </a:solidFill>
                <a:latin typeface="Arial" panose="020B0604020202020204" pitchFamily="34" charset="0"/>
                <a:ea typeface="Arial" panose="020B0604020202020204" pitchFamily="34" charset="0"/>
              </a:rPr>
              <a:t>à</a:t>
            </a:r>
            <a:r>
              <a:rPr lang="en-US" altLang="en-US" sz="3200" dirty="0">
                <a:solidFill>
                  <a:srgbClr val="0D0D0D"/>
                </a:solidFill>
                <a:latin typeface="Arial" panose="020B0604020202020204" pitchFamily="34" charset="0"/>
                <a:cs typeface="Arial" panose="020B0604020202020204" pitchFamily="34" charset="0"/>
              </a:rPr>
              <a:t>i 1, con nhận thấy việc tả ngoại hình của nhân vật trong khi kể chuyện có vai trò như thế n</a:t>
            </a:r>
            <a:r>
              <a:rPr lang="en-US" altLang="en-US" sz="3200" dirty="0">
                <a:solidFill>
                  <a:srgbClr val="0D0D0D"/>
                </a:solidFill>
                <a:latin typeface="Arial" panose="020B0604020202020204" pitchFamily="34" charset="0"/>
                <a:ea typeface="Arial" panose="020B0604020202020204" pitchFamily="34" charset="0"/>
              </a:rPr>
              <a:t>à</a:t>
            </a:r>
            <a:r>
              <a:rPr lang="en-US" altLang="en-US" sz="3200" dirty="0">
                <a:solidFill>
                  <a:srgbClr val="0D0D0D"/>
                </a:solidFill>
                <a:latin typeface="Arial" panose="020B0604020202020204" pitchFamily="34" charset="0"/>
                <a:cs typeface="Arial" panose="020B0604020202020204" pitchFamily="34" charset="0"/>
              </a:rPr>
              <a:t>o? Vì sao lại như vậy?</a:t>
            </a:r>
            <a:endParaRPr lang="en-US" altLang="en-US" sz="3200" dirty="0">
              <a:solidFill>
                <a:srgbClr val="0D0D0D"/>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extBox 1"/>
          <p:cNvSpPr txBox="1"/>
          <p:nvPr/>
        </p:nvSpPr>
        <p:spPr>
          <a:xfrm>
            <a:off x="2971800" y="914400"/>
            <a:ext cx="3276600" cy="784225"/>
          </a:xfrm>
          <a:prstGeom prst="rect">
            <a:avLst/>
          </a:prstGeom>
          <a:noFill/>
          <a:ln w="28575" cap="flat" cmpd="sng">
            <a:solidFill>
              <a:srgbClr val="FF0000"/>
            </a:solidFill>
            <a:prstDash val="solid"/>
            <a:miter/>
            <a:headEnd type="none" w="med" len="med"/>
            <a:tailEnd type="none" w="med" len="med"/>
          </a:ln>
        </p:spPr>
        <p:txBody>
          <a:bodyPr>
            <a:spAutoFit/>
          </a:bodyPr>
          <a:p>
            <a:pPr algn="ctr" eaLnBrk="1" hangingPunct="1">
              <a:lnSpc>
                <a:spcPct val="150000"/>
              </a:lnSpc>
            </a:pPr>
            <a:r>
              <a:rPr lang="en-US" altLang="en-US" sz="3000" b="1" dirty="0">
                <a:latin typeface="Arial" panose="020B0604020202020204" pitchFamily="34" charset="0"/>
              </a:rPr>
              <a:t>Yêu cầu cần đạt</a:t>
            </a:r>
            <a:endParaRPr lang="en-US" altLang="en-US" sz="3000" b="1" dirty="0">
              <a:latin typeface="Arial" panose="020B0604020202020204" pitchFamily="34" charset="0"/>
            </a:endParaRPr>
          </a:p>
        </p:txBody>
      </p:sp>
      <p:grpSp>
        <p:nvGrpSpPr>
          <p:cNvPr id="6" name="Group 5"/>
          <p:cNvGrpSpPr/>
          <p:nvPr/>
        </p:nvGrpSpPr>
        <p:grpSpPr>
          <a:xfrm>
            <a:off x="330200" y="3352800"/>
            <a:ext cx="8356600" cy="1013573"/>
            <a:chOff x="904080" y="2910681"/>
            <a:chExt cx="9110962" cy="1143000"/>
          </a:xfrm>
          <a:solidFill>
            <a:schemeClr val="accent5">
              <a:lumMod val="90000"/>
            </a:schemeClr>
          </a:solidFill>
        </p:grpSpPr>
        <p:sp>
          <p:nvSpPr>
            <p:cNvPr id="7" name="Rounded Rectangle 6"/>
            <p:cNvSpPr/>
            <p:nvPr/>
          </p:nvSpPr>
          <p:spPr>
            <a:xfrm>
              <a:off x="904080" y="2910681"/>
              <a:ext cx="9110962" cy="1143000"/>
            </a:xfrm>
            <a:prstGeom prst="roundRect">
              <a:avLst/>
            </a:prstGeom>
            <a:solidFill>
              <a:srgbClr val="FFDDFF"/>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Dựa</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vào</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đặc</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điểm</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ngoại</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hình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để</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xác</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định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tính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cách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nhân</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vật</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và</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ý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nghĩa</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của</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truyện</a:t>
              </a:r>
              <a:endPar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8" name="Freeform 7"/>
            <p:cNvSpPr/>
            <p:nvPr/>
          </p:nvSpPr>
          <p:spPr>
            <a:xfrm>
              <a:off x="1065999" y="3040062"/>
              <a:ext cx="685800"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9FF09"/>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white"/>
                </a:solidFill>
                <a:effectLst/>
                <a:uLnTx/>
                <a:uFillTx/>
                <a:latin typeface="+mn-lt"/>
                <a:ea typeface="+mn-ea"/>
                <a:cs typeface="+mn-cs"/>
              </a:endParaRPr>
            </a:p>
          </p:txBody>
        </p:sp>
      </p:grpSp>
      <p:sp>
        <p:nvSpPr>
          <p:cNvPr id="10" name="Rounded Rectangle 9"/>
          <p:cNvSpPr/>
          <p:nvPr/>
        </p:nvSpPr>
        <p:spPr>
          <a:xfrm>
            <a:off x="330200" y="4617720"/>
            <a:ext cx="8356600" cy="925830"/>
          </a:xfrm>
          <a:prstGeom prst="roundRect">
            <a:avLst/>
          </a:prstGeom>
          <a:solidFill>
            <a:srgbClr val="FFE0A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Bước</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đầu</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biết</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lựa</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chọn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chi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tiết</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tiêu</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biểu</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để</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tả</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ngoại</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hình</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nhân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vật</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trong</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bài</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văn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kể</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chuyện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grpSp>
        <p:nvGrpSpPr>
          <p:cNvPr id="16" name="Group 15"/>
          <p:cNvGrpSpPr/>
          <p:nvPr/>
        </p:nvGrpSpPr>
        <p:grpSpPr>
          <a:xfrm>
            <a:off x="330200" y="1981200"/>
            <a:ext cx="8356600" cy="1066800"/>
            <a:chOff x="152400" y="1981200"/>
            <a:chExt cx="8458200" cy="1066800"/>
          </a:xfrm>
        </p:grpSpPr>
        <p:sp>
          <p:nvSpPr>
            <p:cNvPr id="4" name="Rounded Rectangle 3"/>
            <p:cNvSpPr/>
            <p:nvPr/>
          </p:nvSpPr>
          <p:spPr bwMode="auto">
            <a:xfrm>
              <a:off x="152400" y="1981200"/>
              <a:ext cx="8458200" cy="1066800"/>
            </a:xfrm>
            <a:prstGeom prst="roundRect">
              <a:avLst/>
            </a:prstGeom>
            <a:solidFill>
              <a:srgbClr val="FFFFD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600" dirty="0">
                  <a:solidFill>
                    <a:srgbClr val="000000"/>
                  </a:solidFill>
                  <a:latin typeface="Arial" panose="020B0604020202020204" pitchFamily="34" charset="0"/>
                  <a:cs typeface="Arial" panose="020B0604020202020204" pitchFamily="34" charset="0"/>
                </a:rPr>
                <a:t>        </a:t>
              </a:r>
              <a:r>
                <a:rPr sz="2700" dirty="0">
                  <a:solidFill>
                    <a:srgbClr val="000000"/>
                  </a:solidFill>
                  <a:latin typeface="Arial" panose="020B0604020202020204" pitchFamily="34" charset="0"/>
                  <a:cs typeface="Arial" panose="020B0604020202020204" pitchFamily="34" charset="0"/>
                </a:rPr>
                <a:t>Hiểu việc tả ngoại hình của nhân vật l</a:t>
              </a:r>
              <a:r>
                <a:rPr sz="2700" dirty="0">
                  <a:solidFill>
                    <a:srgbClr val="000000"/>
                  </a:solidFill>
                  <a:latin typeface="Arial" panose="020B0604020202020204" pitchFamily="34" charset="0"/>
                  <a:ea typeface="Arial" panose="020B0604020202020204" pitchFamily="34" charset="0"/>
                </a:rPr>
                <a:t>à</a:t>
              </a:r>
              <a:r>
                <a:rPr sz="2700" dirty="0">
                  <a:solidFill>
                    <a:srgbClr val="000000"/>
                  </a:solidFill>
                  <a:latin typeface="Arial" panose="020B0604020202020204" pitchFamily="34" charset="0"/>
                  <a:cs typeface="Arial" panose="020B0604020202020204" pitchFamily="34" charset="0"/>
                </a:rPr>
                <a:t> cần thiết để thể hiện tính cách nhân vật.</a:t>
              </a:r>
              <a:endParaRPr sz="2700" dirty="0">
                <a:solidFill>
                  <a:srgbClr val="000000"/>
                </a:solidFill>
                <a:latin typeface="Arial" panose="020B0604020202020204" pitchFamily="34" charset="0"/>
                <a:ea typeface="Arial" panose="020B0604020202020204" pitchFamily="34" charset="0"/>
              </a:endParaRPr>
            </a:p>
          </p:txBody>
        </p:sp>
        <p:sp>
          <p:nvSpPr>
            <p:cNvPr id="15" name="Freeform 14"/>
            <p:cNvSpPr/>
            <p:nvPr/>
          </p:nvSpPr>
          <p:spPr>
            <a:xfrm>
              <a:off x="274517" y="2209800"/>
              <a:ext cx="628260" cy="60325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white"/>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Box 5"/>
          <p:cNvSpPr txBox="1"/>
          <p:nvPr/>
        </p:nvSpPr>
        <p:spPr>
          <a:xfrm>
            <a:off x="76200" y="152400"/>
            <a:ext cx="9067800" cy="1076325"/>
          </a:xfrm>
          <a:prstGeom prst="rect">
            <a:avLst/>
          </a:prstGeom>
          <a:noFill/>
          <a:ln w="9525">
            <a:noFill/>
          </a:ln>
        </p:spPr>
        <p:txBody>
          <a:bodyPr>
            <a:spAutoFit/>
          </a:bodyPr>
          <a:p>
            <a:pPr eaLnBrk="1" hangingPunct="1"/>
            <a:r>
              <a:rPr lang="en-US" altLang="en-US" sz="3200" dirty="0">
                <a:solidFill>
                  <a:srgbClr val="0000CC"/>
                </a:solidFill>
                <a:latin typeface="Arial" panose="020B0604020202020204" pitchFamily="34" charset="0"/>
                <a:cs typeface="Arial" panose="020B0604020202020204" pitchFamily="34" charset="0"/>
              </a:rPr>
              <a:t> </a:t>
            </a:r>
            <a:r>
              <a:rPr lang="en-US" altLang="en-US" sz="2600" b="1" i="1" dirty="0">
                <a:solidFill>
                  <a:srgbClr val="FF0000"/>
                </a:solidFill>
                <a:latin typeface="Arial" panose="020B0604020202020204" pitchFamily="34" charset="0"/>
                <a:cs typeface="Arial" panose="020B0604020202020204" pitchFamily="34" charset="0"/>
              </a:rPr>
              <a:t>B</a:t>
            </a:r>
            <a:r>
              <a:rPr lang="en-US" altLang="en-US" sz="2600" b="1" i="1" dirty="0">
                <a:solidFill>
                  <a:srgbClr val="FF0000"/>
                </a:solidFill>
                <a:latin typeface="Arial" panose="020B0604020202020204" pitchFamily="34" charset="0"/>
                <a:ea typeface="Arial" panose="020B0604020202020204" pitchFamily="34" charset="0"/>
              </a:rPr>
              <a:t>à</a:t>
            </a:r>
            <a:r>
              <a:rPr lang="en-US" altLang="en-US" sz="2600" b="1" i="1" dirty="0">
                <a:solidFill>
                  <a:srgbClr val="FF0000"/>
                </a:solidFill>
                <a:latin typeface="Arial" panose="020B0604020202020204" pitchFamily="34" charset="0"/>
                <a:cs typeface="Arial" panose="020B0604020202020204" pitchFamily="34" charset="0"/>
              </a:rPr>
              <a:t>i </a:t>
            </a:r>
            <a:r>
              <a:rPr lang="vi-VN" altLang="en-US" sz="2600" b="1" i="1" dirty="0">
                <a:solidFill>
                  <a:srgbClr val="FF0000"/>
                </a:solidFill>
                <a:latin typeface="Arial" panose="020B0604020202020204" pitchFamily="34" charset="0"/>
                <a:cs typeface="Arial" panose="020B0604020202020204" pitchFamily="34" charset="0"/>
              </a:rPr>
              <a:t>2</a:t>
            </a:r>
            <a:r>
              <a:rPr lang="en-US" altLang="en-US" sz="2600" b="1" i="1" dirty="0">
                <a:solidFill>
                  <a:srgbClr val="FF0000"/>
                </a:solidFill>
                <a:latin typeface="Arial" panose="020B0604020202020204" pitchFamily="34" charset="0"/>
                <a:cs typeface="Arial" panose="020B0604020202020204" pitchFamily="34" charset="0"/>
              </a:rPr>
              <a:t>.</a:t>
            </a:r>
            <a:r>
              <a:rPr lang="en-US" altLang="en-US" sz="3200" b="1" i="1" dirty="0">
                <a:solidFill>
                  <a:srgbClr val="8000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Kể lại một đoạn câu chuyện </a:t>
            </a:r>
            <a:r>
              <a:rPr lang="en-US" altLang="en-US" sz="3200" i="1" dirty="0">
                <a:solidFill>
                  <a:srgbClr val="C00000"/>
                </a:solidFill>
                <a:latin typeface="Arial" panose="020B0604020202020204" pitchFamily="34" charset="0"/>
                <a:cs typeface="Arial" panose="020B0604020202020204" pitchFamily="34" charset="0"/>
              </a:rPr>
              <a:t>N</a:t>
            </a:r>
            <a:r>
              <a:rPr lang="en-US" altLang="en-US" sz="3200" i="1" dirty="0">
                <a:solidFill>
                  <a:srgbClr val="C00000"/>
                </a:solidFill>
                <a:latin typeface="Arial" panose="020B0604020202020204" pitchFamily="34" charset="0"/>
                <a:ea typeface="Arial" panose="020B0604020202020204" pitchFamily="34" charset="0"/>
              </a:rPr>
              <a:t>à</a:t>
            </a:r>
            <a:r>
              <a:rPr lang="en-US" altLang="en-US" sz="3200" i="1" dirty="0">
                <a:solidFill>
                  <a:srgbClr val="C00000"/>
                </a:solidFill>
                <a:latin typeface="Arial" panose="020B0604020202020204" pitchFamily="34" charset="0"/>
                <a:cs typeface="Arial" panose="020B0604020202020204" pitchFamily="34" charset="0"/>
              </a:rPr>
              <a:t>ng tiên Ốc</a:t>
            </a:r>
            <a:r>
              <a:rPr lang="en-US" altLang="en-US" sz="3200" dirty="0">
                <a:latin typeface="Arial" panose="020B0604020202020204" pitchFamily="34" charset="0"/>
                <a:cs typeface="Arial" panose="020B0604020202020204" pitchFamily="34" charset="0"/>
              </a:rPr>
              <a:t>, kết hợp tả ngoại hình của một nhân vật.</a:t>
            </a:r>
            <a:endParaRPr lang="en-US" altLang="en-US" sz="3200" dirty="0">
              <a:latin typeface="Arial" panose="020B0604020202020204" pitchFamily="34" charset="0"/>
              <a:ea typeface="Arial" panose="020B0604020202020204" pitchFamily="34" charset="0"/>
            </a:endParaRPr>
          </a:p>
        </p:txBody>
      </p:sp>
      <p:sp>
        <p:nvSpPr>
          <p:cNvPr id="3" name="TextBox 5"/>
          <p:cNvSpPr txBox="1"/>
          <p:nvPr/>
        </p:nvSpPr>
        <p:spPr>
          <a:xfrm>
            <a:off x="228600" y="1524000"/>
            <a:ext cx="8686800" cy="4246563"/>
          </a:xfrm>
          <a:prstGeom prst="rect">
            <a:avLst/>
          </a:prstGeom>
          <a:noFill/>
          <a:ln w="9525">
            <a:noFill/>
          </a:ln>
        </p:spPr>
        <p:txBody>
          <a:bodyPr>
            <a:spAutoFit/>
          </a:bodyPr>
          <a:p>
            <a:pPr algn="just" eaLnBrk="1" hangingPunct="1"/>
            <a:r>
              <a:rPr lang="en-US" altLang="en-US" sz="3000" dirty="0">
                <a:solidFill>
                  <a:srgbClr val="0000CC"/>
                </a:solidFill>
                <a:latin typeface="Arial" panose="020B0604020202020204" pitchFamily="34" charset="0"/>
                <a:cs typeface="Arial" panose="020B0604020202020204" pitchFamily="34" charset="0"/>
              </a:rPr>
              <a:t>1. Truyện N</a:t>
            </a:r>
            <a:r>
              <a:rPr lang="en-US" altLang="en-US" sz="3000" dirty="0">
                <a:solidFill>
                  <a:srgbClr val="0000CC"/>
                </a:solidFill>
                <a:latin typeface="Arial" panose="020B0604020202020204" pitchFamily="34" charset="0"/>
                <a:ea typeface="Arial" panose="020B0604020202020204" pitchFamily="34" charset="0"/>
              </a:rPr>
              <a:t>à</a:t>
            </a:r>
            <a:r>
              <a:rPr lang="en-US" altLang="en-US" sz="3000" dirty="0">
                <a:solidFill>
                  <a:srgbClr val="0000CC"/>
                </a:solidFill>
                <a:latin typeface="Arial" panose="020B0604020202020204" pitchFamily="34" charset="0"/>
                <a:cs typeface="Arial" panose="020B0604020202020204" pitchFamily="34" charset="0"/>
              </a:rPr>
              <a:t>ng tiên Ốc có những nhân vật n</a:t>
            </a:r>
            <a:r>
              <a:rPr lang="en-US" altLang="en-US" sz="3000" dirty="0">
                <a:solidFill>
                  <a:srgbClr val="0000CC"/>
                </a:solidFill>
                <a:latin typeface="Arial" panose="020B0604020202020204" pitchFamily="34" charset="0"/>
                <a:ea typeface="Arial" panose="020B0604020202020204" pitchFamily="34" charset="0"/>
              </a:rPr>
              <a:t>à</a:t>
            </a:r>
            <a:r>
              <a:rPr lang="en-US" altLang="en-US" sz="3000" dirty="0">
                <a:solidFill>
                  <a:srgbClr val="0000CC"/>
                </a:solidFill>
                <a:latin typeface="Arial" panose="020B0604020202020204" pitchFamily="34" charset="0"/>
                <a:cs typeface="Arial" panose="020B0604020202020204" pitchFamily="34" charset="0"/>
              </a:rPr>
              <a:t>o? </a:t>
            </a:r>
            <a:endParaRPr lang="en-US" altLang="en-US" sz="3000" dirty="0">
              <a:solidFill>
                <a:srgbClr val="0000CC"/>
              </a:solidFill>
              <a:latin typeface="Arial" panose="020B0604020202020204" pitchFamily="34" charset="0"/>
              <a:cs typeface="Arial" panose="020B0604020202020204" pitchFamily="34" charset="0"/>
            </a:endParaRPr>
          </a:p>
          <a:p>
            <a:pPr algn="just" eaLnBrk="1" hangingPunct="1"/>
            <a:endParaRPr lang="en-US" altLang="en-US" sz="3000" dirty="0">
              <a:solidFill>
                <a:srgbClr val="0000CC"/>
              </a:solidFill>
              <a:latin typeface="Arial" panose="020B0604020202020204" pitchFamily="34" charset="0"/>
              <a:cs typeface="Arial" panose="020B0604020202020204" pitchFamily="34" charset="0"/>
            </a:endParaRPr>
          </a:p>
          <a:p>
            <a:pPr algn="just" eaLnBrk="1" hangingPunct="1"/>
            <a:r>
              <a:rPr lang="en-US" altLang="en-US" sz="3000" dirty="0">
                <a:solidFill>
                  <a:srgbClr val="0000CC"/>
                </a:solidFill>
                <a:latin typeface="Arial" panose="020B0604020202020204" pitchFamily="34" charset="0"/>
                <a:cs typeface="Arial" panose="020B0604020202020204" pitchFamily="34" charset="0"/>
              </a:rPr>
              <a:t>2. Tả ngoại hình n</a:t>
            </a:r>
            <a:r>
              <a:rPr lang="en-US" altLang="en-US" sz="3000" dirty="0">
                <a:solidFill>
                  <a:srgbClr val="0000CC"/>
                </a:solidFill>
                <a:latin typeface="Arial" panose="020B0604020202020204" pitchFamily="34" charset="0"/>
                <a:ea typeface="Arial" panose="020B0604020202020204" pitchFamily="34" charset="0"/>
              </a:rPr>
              <a:t>à</a:t>
            </a:r>
            <a:r>
              <a:rPr lang="en-US" altLang="en-US" sz="3000" dirty="0">
                <a:solidFill>
                  <a:srgbClr val="0000CC"/>
                </a:solidFill>
                <a:latin typeface="Arial" panose="020B0604020202020204" pitchFamily="34" charset="0"/>
                <a:cs typeface="Arial" panose="020B0604020202020204" pitchFamily="34" charset="0"/>
              </a:rPr>
              <a:t>ng tiên, con chọn tả những đặc điểm n</a:t>
            </a:r>
            <a:r>
              <a:rPr lang="en-US" altLang="en-US" sz="3000" dirty="0">
                <a:solidFill>
                  <a:srgbClr val="0000CC"/>
                </a:solidFill>
                <a:latin typeface="Arial" panose="020B0604020202020204" pitchFamily="34" charset="0"/>
                <a:ea typeface="Arial" panose="020B0604020202020204" pitchFamily="34" charset="0"/>
              </a:rPr>
              <a:t>à</a:t>
            </a:r>
            <a:r>
              <a:rPr lang="en-US" altLang="en-US" sz="3000" dirty="0">
                <a:solidFill>
                  <a:srgbClr val="0000CC"/>
                </a:solidFill>
                <a:latin typeface="Arial" panose="020B0604020202020204" pitchFamily="34" charset="0"/>
                <a:cs typeface="Arial" panose="020B0604020202020204" pitchFamily="34" charset="0"/>
              </a:rPr>
              <a:t>o? Vì sao? </a:t>
            </a:r>
            <a:endParaRPr lang="en-US" altLang="en-US" sz="3000" dirty="0">
              <a:solidFill>
                <a:srgbClr val="0000CC"/>
              </a:solidFill>
              <a:latin typeface="Arial" panose="020B0604020202020204" pitchFamily="34" charset="0"/>
              <a:cs typeface="Arial" panose="020B0604020202020204" pitchFamily="34" charset="0"/>
            </a:endParaRPr>
          </a:p>
          <a:p>
            <a:pPr algn="just" eaLnBrk="1" hangingPunct="1"/>
            <a:endParaRPr lang="en-US" altLang="en-US" sz="3000" dirty="0">
              <a:solidFill>
                <a:srgbClr val="0000CC"/>
              </a:solidFill>
              <a:latin typeface="Arial" panose="020B0604020202020204" pitchFamily="34" charset="0"/>
              <a:cs typeface="Arial" panose="020B0604020202020204" pitchFamily="34" charset="0"/>
            </a:endParaRPr>
          </a:p>
          <a:p>
            <a:pPr algn="just" eaLnBrk="1" hangingPunct="1"/>
            <a:endParaRPr lang="en-US" altLang="en-US" sz="3000" dirty="0">
              <a:solidFill>
                <a:srgbClr val="0000CC"/>
              </a:solidFill>
              <a:latin typeface="Arial" panose="020B0604020202020204" pitchFamily="34" charset="0"/>
              <a:cs typeface="Arial" panose="020B0604020202020204" pitchFamily="34" charset="0"/>
            </a:endParaRPr>
          </a:p>
          <a:p>
            <a:pPr algn="just" eaLnBrk="1" hangingPunct="1"/>
            <a:r>
              <a:rPr lang="en-US" altLang="en-US" sz="3000" dirty="0">
                <a:solidFill>
                  <a:srgbClr val="0000CC"/>
                </a:solidFill>
                <a:latin typeface="Arial" panose="020B0604020202020204" pitchFamily="34" charset="0"/>
                <a:cs typeface="Arial" panose="020B0604020202020204" pitchFamily="34" charset="0"/>
              </a:rPr>
              <a:t>3. B</a:t>
            </a:r>
            <a:r>
              <a:rPr lang="en-US" altLang="en-US" sz="3000" dirty="0">
                <a:solidFill>
                  <a:srgbClr val="0000CC"/>
                </a:solidFill>
                <a:latin typeface="Arial" panose="020B0604020202020204" pitchFamily="34" charset="0"/>
                <a:ea typeface="Arial" panose="020B0604020202020204" pitchFamily="34" charset="0"/>
              </a:rPr>
              <a:t>à</a:t>
            </a:r>
            <a:r>
              <a:rPr lang="en-US" altLang="en-US" sz="3000" dirty="0">
                <a:solidFill>
                  <a:srgbClr val="0000CC"/>
                </a:solidFill>
                <a:latin typeface="Arial" panose="020B0604020202020204" pitchFamily="34" charset="0"/>
                <a:cs typeface="Arial" panose="020B0604020202020204" pitchFamily="34" charset="0"/>
              </a:rPr>
              <a:t> cụ nghèo khổ có lòng nhân hậu nên con sẽ lựa chọn tả những đặc điểm ngoại hình như thế n</a:t>
            </a:r>
            <a:r>
              <a:rPr lang="en-US" altLang="en-US" sz="3000" dirty="0">
                <a:solidFill>
                  <a:srgbClr val="0000CC"/>
                </a:solidFill>
                <a:latin typeface="Arial" panose="020B0604020202020204" pitchFamily="34" charset="0"/>
                <a:ea typeface="Arial" panose="020B0604020202020204" pitchFamily="34" charset="0"/>
              </a:rPr>
              <a:t>à</a:t>
            </a:r>
            <a:r>
              <a:rPr lang="en-US" altLang="en-US" sz="3000" dirty="0">
                <a:solidFill>
                  <a:srgbClr val="0000CC"/>
                </a:solidFill>
                <a:latin typeface="Arial" panose="020B0604020202020204" pitchFamily="34" charset="0"/>
                <a:cs typeface="Arial" panose="020B0604020202020204" pitchFamily="34" charset="0"/>
              </a:rPr>
              <a:t>o? </a:t>
            </a:r>
            <a:endParaRPr lang="en-US" altLang="en-US" sz="3000" dirty="0">
              <a:solidFill>
                <a:srgbClr val="7030A0"/>
              </a:solidFill>
              <a:latin typeface="Arial" panose="020B0604020202020204" pitchFamily="34" charset="0"/>
              <a:ea typeface="Arial" panose="020B0604020202020204" pitchFamily="34" charset="0"/>
            </a:endParaRPr>
          </a:p>
        </p:txBody>
      </p:sp>
      <p:sp>
        <p:nvSpPr>
          <p:cNvPr id="4" name="TextBox 3"/>
          <p:cNvSpPr txBox="1"/>
          <p:nvPr/>
        </p:nvSpPr>
        <p:spPr>
          <a:xfrm>
            <a:off x="228600" y="2852738"/>
            <a:ext cx="8763000" cy="1476375"/>
          </a:xfrm>
          <a:prstGeom prst="rect">
            <a:avLst/>
          </a:prstGeom>
          <a:noFill/>
          <a:ln w="9525">
            <a:noFill/>
          </a:ln>
        </p:spPr>
        <p:txBody>
          <a:bodyPr>
            <a:spAutoFit/>
          </a:bodyPr>
          <a:p>
            <a:pPr algn="just" eaLnBrk="1" hangingPunct="1"/>
            <a:r>
              <a:rPr lang="en-US" altLang="en-US" sz="3000" dirty="0">
                <a:solidFill>
                  <a:srgbClr val="7030A0"/>
                </a:solidFill>
                <a:latin typeface="Arial" panose="020B0604020202020204" pitchFamily="34" charset="0"/>
                <a:cs typeface="Arial" panose="020B0604020202020204" pitchFamily="34" charset="0"/>
              </a:rPr>
              <a:t>                                     (hình dáng, gương mặt, trang phục</a:t>
            </a:r>
            <a:r>
              <a:rPr lang="en-US" altLang="en-US" sz="3000" dirty="0">
                <a:solidFill>
                  <a:srgbClr val="7030A0"/>
                </a:solidFill>
                <a:latin typeface="Arial" panose="020B0604020202020204" pitchFamily="34" charset="0"/>
                <a:ea typeface="Arial" panose="020B0604020202020204" pitchFamily="34" charset="0"/>
              </a:rPr>
              <a:t>…</a:t>
            </a:r>
            <a:r>
              <a:rPr lang="en-US" altLang="en-US" sz="3000" dirty="0">
                <a:solidFill>
                  <a:srgbClr val="7030A0"/>
                </a:solidFill>
                <a:latin typeface="Arial" panose="020B0604020202020204" pitchFamily="34" charset="0"/>
                <a:cs typeface="Arial" panose="020B0604020202020204" pitchFamily="34" charset="0"/>
              </a:rPr>
              <a:t> để nói lên vẻ đẹp dịu hiền, sự thánh thiện của n</a:t>
            </a:r>
            <a:r>
              <a:rPr lang="en-US" altLang="en-US" sz="3000" dirty="0">
                <a:solidFill>
                  <a:srgbClr val="7030A0"/>
                </a:solidFill>
                <a:latin typeface="Arial" panose="020B0604020202020204" pitchFamily="34" charset="0"/>
                <a:ea typeface="Arial" panose="020B0604020202020204" pitchFamily="34" charset="0"/>
              </a:rPr>
              <a:t>à</a:t>
            </a:r>
            <a:r>
              <a:rPr lang="en-US" altLang="en-US" sz="3000" dirty="0">
                <a:solidFill>
                  <a:srgbClr val="7030A0"/>
                </a:solidFill>
                <a:latin typeface="Arial" panose="020B0604020202020204" pitchFamily="34" charset="0"/>
                <a:cs typeface="Arial" panose="020B0604020202020204" pitchFamily="34" charset="0"/>
              </a:rPr>
              <a:t>ng tiên).</a:t>
            </a:r>
            <a:endParaRPr lang="en-US" altLang="en-US" sz="3000" dirty="0">
              <a:solidFill>
                <a:srgbClr val="7030A0"/>
              </a:solidFill>
              <a:latin typeface="Arial" panose="020B0604020202020204" pitchFamily="34" charset="0"/>
              <a:ea typeface="Arial" panose="020B0604020202020204" pitchFamily="34" charset="0"/>
            </a:endParaRPr>
          </a:p>
        </p:txBody>
      </p:sp>
      <p:sp>
        <p:nvSpPr>
          <p:cNvPr id="6" name="TextBox 5"/>
          <p:cNvSpPr txBox="1"/>
          <p:nvPr/>
        </p:nvSpPr>
        <p:spPr>
          <a:xfrm>
            <a:off x="609600" y="1947863"/>
            <a:ext cx="7315200" cy="554037"/>
          </a:xfrm>
          <a:prstGeom prst="rect">
            <a:avLst/>
          </a:prstGeom>
          <a:noFill/>
          <a:ln w="9525">
            <a:noFill/>
          </a:ln>
        </p:spPr>
        <p:txBody>
          <a:bodyPr>
            <a:spAutoFit/>
          </a:bodyPr>
          <a:p>
            <a:pPr algn="just" eaLnBrk="1" hangingPunct="1"/>
            <a:r>
              <a:rPr lang="en-US" altLang="en-US" sz="3000" dirty="0">
                <a:solidFill>
                  <a:srgbClr val="7030A0"/>
                </a:solidFill>
                <a:latin typeface="Arial" panose="020B0604020202020204" pitchFamily="34" charset="0"/>
                <a:cs typeface="Arial" panose="020B0604020202020204" pitchFamily="34" charset="0"/>
              </a:rPr>
              <a:t>(b</a:t>
            </a:r>
            <a:r>
              <a:rPr lang="en-US" altLang="en-US" sz="3000" dirty="0">
                <a:solidFill>
                  <a:srgbClr val="7030A0"/>
                </a:solidFill>
                <a:latin typeface="Arial" panose="020B0604020202020204" pitchFamily="34" charset="0"/>
                <a:ea typeface="Arial" panose="020B0604020202020204" pitchFamily="34" charset="0"/>
              </a:rPr>
              <a:t>à</a:t>
            </a:r>
            <a:r>
              <a:rPr lang="en-US" altLang="en-US" sz="3000" dirty="0">
                <a:solidFill>
                  <a:srgbClr val="7030A0"/>
                </a:solidFill>
                <a:latin typeface="Arial" panose="020B0604020202020204" pitchFamily="34" charset="0"/>
                <a:cs typeface="Arial" panose="020B0604020202020204" pitchFamily="34" charset="0"/>
              </a:rPr>
              <a:t> cụ, con ốc v</a:t>
            </a:r>
            <a:r>
              <a:rPr lang="en-US" altLang="en-US" sz="3000" dirty="0">
                <a:solidFill>
                  <a:srgbClr val="7030A0"/>
                </a:solidFill>
                <a:latin typeface="Arial" panose="020B0604020202020204" pitchFamily="34" charset="0"/>
                <a:ea typeface="Arial" panose="020B0604020202020204" pitchFamily="34" charset="0"/>
              </a:rPr>
              <a:t>à</a:t>
            </a:r>
            <a:r>
              <a:rPr lang="en-US" altLang="en-US" sz="3000" dirty="0">
                <a:solidFill>
                  <a:srgbClr val="7030A0"/>
                </a:solidFill>
                <a:latin typeface="Arial" panose="020B0604020202020204" pitchFamily="34" charset="0"/>
                <a:cs typeface="Arial" panose="020B0604020202020204" pitchFamily="34" charset="0"/>
              </a:rPr>
              <a:t> n</a:t>
            </a:r>
            <a:r>
              <a:rPr lang="en-US" altLang="en-US" sz="3000" dirty="0">
                <a:solidFill>
                  <a:srgbClr val="7030A0"/>
                </a:solidFill>
                <a:latin typeface="Arial" panose="020B0604020202020204" pitchFamily="34" charset="0"/>
                <a:ea typeface="Arial" panose="020B0604020202020204" pitchFamily="34" charset="0"/>
              </a:rPr>
              <a:t>à</a:t>
            </a:r>
            <a:r>
              <a:rPr lang="en-US" altLang="en-US" sz="3000" dirty="0">
                <a:solidFill>
                  <a:srgbClr val="7030A0"/>
                </a:solidFill>
                <a:latin typeface="Arial" panose="020B0604020202020204" pitchFamily="34" charset="0"/>
                <a:cs typeface="Arial" panose="020B0604020202020204" pitchFamily="34" charset="0"/>
              </a:rPr>
              <a:t>ng tiên Ốc)</a:t>
            </a:r>
            <a:endParaRPr lang="en-US" altLang="en-US" sz="3000" dirty="0">
              <a:solidFill>
                <a:srgbClr val="7030A0"/>
              </a:solidFill>
              <a:latin typeface="Arial" panose="020B0604020202020204" pitchFamily="34" charset="0"/>
              <a:ea typeface="Arial" panose="020B0604020202020204" pitchFamily="34" charset="0"/>
            </a:endParaRPr>
          </a:p>
        </p:txBody>
      </p:sp>
      <p:sp>
        <p:nvSpPr>
          <p:cNvPr id="7" name="TextBox 6"/>
          <p:cNvSpPr txBox="1"/>
          <p:nvPr/>
        </p:nvSpPr>
        <p:spPr>
          <a:xfrm>
            <a:off x="228600" y="5181600"/>
            <a:ext cx="8686800" cy="1016000"/>
          </a:xfrm>
          <a:prstGeom prst="rect">
            <a:avLst/>
          </a:prstGeom>
          <a:noFill/>
          <a:ln w="9525">
            <a:noFill/>
          </a:ln>
        </p:spPr>
        <p:txBody>
          <a:bodyPr>
            <a:spAutoFit/>
          </a:bodyPr>
          <a:p>
            <a:pPr algn="just" eaLnBrk="1" hangingPunct="1"/>
            <a:r>
              <a:rPr lang="en-US" altLang="en-US" sz="3000" dirty="0">
                <a:solidFill>
                  <a:srgbClr val="7030A0"/>
                </a:solidFill>
                <a:latin typeface="Arial" panose="020B0604020202020204" pitchFamily="34" charset="0"/>
                <a:cs typeface="Arial" panose="020B0604020202020204" pitchFamily="34" charset="0"/>
              </a:rPr>
              <a:t>        (hình dáng gầy gò, khuôn mặt phúc hậu, ánh mắt hiền từ, quần áo sờn cũ,</a:t>
            </a:r>
            <a:r>
              <a:rPr lang="en-US" altLang="en-US" sz="3000" dirty="0">
                <a:solidFill>
                  <a:srgbClr val="7030A0"/>
                </a:solidFill>
                <a:latin typeface="Arial" panose="020B0604020202020204" pitchFamily="34" charset="0"/>
                <a:ea typeface="Arial" panose="020B0604020202020204" pitchFamily="34" charset="0"/>
              </a:rPr>
              <a:t>…</a:t>
            </a:r>
            <a:r>
              <a:rPr lang="en-US" altLang="en-US" sz="3000" dirty="0">
                <a:solidFill>
                  <a:srgbClr val="7030A0"/>
                </a:solidFill>
                <a:latin typeface="Arial" panose="020B0604020202020204" pitchFamily="34" charset="0"/>
                <a:cs typeface="Arial" panose="020B0604020202020204" pitchFamily="34" charset="0"/>
              </a:rPr>
              <a:t>)</a:t>
            </a:r>
            <a:endParaRPr lang="en-US" altLang="en-US" sz="3000" dirty="0">
              <a:solidFill>
                <a:srgbClr val="7030A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6"/>
          <p:cNvSpPr txBox="1"/>
          <p:nvPr/>
        </p:nvSpPr>
        <p:spPr>
          <a:xfrm>
            <a:off x="76200" y="152400"/>
            <a:ext cx="8915400" cy="1692275"/>
          </a:xfrm>
          <a:prstGeom prst="rect">
            <a:avLst/>
          </a:prstGeom>
          <a:noFill/>
          <a:ln w="9525">
            <a:noFill/>
          </a:ln>
        </p:spPr>
        <p:txBody>
          <a:bodyPr>
            <a:spAutoFit/>
          </a:bodyPr>
          <a:p>
            <a:pPr algn="just" eaLnBrk="1" hangingPunct="1"/>
            <a:r>
              <a:rPr lang="en-US" altLang="en-US" sz="2600" dirty="0">
                <a:solidFill>
                  <a:srgbClr val="006600"/>
                </a:solidFill>
                <a:latin typeface="Arial" panose="020B0604020202020204" pitchFamily="34" charset="0"/>
                <a:cs typeface="Arial" panose="020B0604020202020204" pitchFamily="34" charset="0"/>
              </a:rPr>
              <a:t>    Ví dụ 1:</a:t>
            </a:r>
            <a:endParaRPr lang="en-US" altLang="en-US" sz="2600" dirty="0">
              <a:solidFill>
                <a:srgbClr val="006600"/>
              </a:solidFill>
              <a:latin typeface="Arial" panose="020B0604020202020204" pitchFamily="34" charset="0"/>
              <a:cs typeface="Arial" panose="020B0604020202020204" pitchFamily="34" charset="0"/>
            </a:endParaRPr>
          </a:p>
          <a:p>
            <a:pPr algn="just" eaLnBrk="1" hangingPunct="1"/>
            <a:r>
              <a:rPr lang="en-US" altLang="en-US" sz="2600" dirty="0">
                <a:solidFill>
                  <a:srgbClr val="006600"/>
                </a:solidFill>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Một hôm, b</a:t>
            </a:r>
            <a:r>
              <a:rPr lang="en-US" altLang="en-US" sz="2600" dirty="0">
                <a:latin typeface="Arial" panose="020B0604020202020204" pitchFamily="34" charset="0"/>
                <a:ea typeface="Arial" panose="020B0604020202020204" pitchFamily="34" charset="0"/>
              </a:rPr>
              <a:t>à</a:t>
            </a:r>
            <a:r>
              <a:rPr lang="en-US" altLang="en-US" sz="2600" dirty="0">
                <a:latin typeface="Arial" panose="020B0604020202020204" pitchFamily="34" charset="0"/>
                <a:cs typeface="Arial" panose="020B0604020202020204" pitchFamily="34" charset="0"/>
              </a:rPr>
              <a:t> ra đồng b</a:t>
            </a:r>
            <a:r>
              <a:rPr lang="en-US" altLang="en-US" sz="2600" dirty="0">
                <a:latin typeface="Arial" panose="020B0604020202020204" pitchFamily="34" charset="0"/>
                <a:ea typeface="Arial" panose="020B0604020202020204" pitchFamily="34" charset="0"/>
              </a:rPr>
              <a:t>à</a:t>
            </a:r>
            <a:r>
              <a:rPr lang="en-US" altLang="en-US" sz="2600" dirty="0">
                <a:latin typeface="Arial" panose="020B0604020202020204" pitchFamily="34" charset="0"/>
                <a:cs typeface="Arial" panose="020B0604020202020204" pitchFamily="34" charset="0"/>
              </a:rPr>
              <a:t> bắt được một con ốc rất lạ.  Con ốc tròn, to như cái chén uống nước trông rất xinh xắn. Vỏ nó xanh biếc, óng ánh những đường vân xanh. </a:t>
            </a:r>
            <a:endParaRPr lang="en-US" altLang="en-US" sz="2600" dirty="0">
              <a:latin typeface="Arial" panose="020B0604020202020204" pitchFamily="34" charset="0"/>
              <a:ea typeface="Arial" panose="020B0604020202020204" pitchFamily="34" charset="0"/>
            </a:endParaRPr>
          </a:p>
        </p:txBody>
      </p:sp>
      <p:sp>
        <p:nvSpPr>
          <p:cNvPr id="8" name="TextBox 7"/>
          <p:cNvSpPr txBox="1"/>
          <p:nvPr/>
        </p:nvSpPr>
        <p:spPr>
          <a:xfrm>
            <a:off x="152400" y="2362200"/>
            <a:ext cx="8839200" cy="2892425"/>
          </a:xfrm>
          <a:prstGeom prst="rect">
            <a:avLst/>
          </a:prstGeom>
          <a:noFill/>
          <a:ln w="9525">
            <a:noFill/>
          </a:ln>
        </p:spPr>
        <p:txBody>
          <a:bodyPr>
            <a:spAutoFit/>
          </a:bodyPr>
          <a:p>
            <a:pPr eaLnBrk="1" hangingPunct="1"/>
            <a:r>
              <a:rPr lang="en-US" altLang="en-US" sz="2600" dirty="0">
                <a:solidFill>
                  <a:srgbClr val="006600"/>
                </a:solidFill>
                <a:latin typeface="Arial" panose="020B0604020202020204" pitchFamily="34" charset="0"/>
                <a:cs typeface="Arial" panose="020B0604020202020204" pitchFamily="34" charset="0"/>
              </a:rPr>
              <a:t>    Ví dụ 2: </a:t>
            </a:r>
            <a:endParaRPr lang="en-US" altLang="en-US" sz="2600" dirty="0">
              <a:solidFill>
                <a:srgbClr val="006600"/>
              </a:solidFill>
              <a:latin typeface="Arial" panose="020B0604020202020204" pitchFamily="34" charset="0"/>
              <a:cs typeface="Arial" panose="020B0604020202020204" pitchFamily="34" charset="0"/>
            </a:endParaRPr>
          </a:p>
          <a:p>
            <a:pPr algn="just" eaLnBrk="1" hangingPunct="1"/>
            <a:r>
              <a:rPr lang="en-US" altLang="en-US" sz="2600" dirty="0">
                <a:solidFill>
                  <a:srgbClr val="006600"/>
                </a:solidFill>
                <a:latin typeface="Arial" panose="020B0604020202020204" pitchFamily="34" charset="0"/>
                <a:cs typeface="Arial" panose="020B0604020202020204" pitchFamily="34" charset="0"/>
              </a:rPr>
              <a:t>       </a:t>
            </a:r>
            <a:r>
              <a:rPr lang="en-US" altLang="en-US" sz="2600" dirty="0">
                <a:solidFill>
                  <a:srgbClr val="7030A0"/>
                </a:solidFill>
                <a:latin typeface="Arial" panose="020B0604020202020204" pitchFamily="34" charset="0"/>
                <a:cs typeface="Arial" panose="020B0604020202020204" pitchFamily="34" charset="0"/>
              </a:rPr>
              <a:t>Hôm ấy b</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 lão quyết rình xem ai đã mang đến điều kì diệu cho nh</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 b</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 B</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 thấy một n</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ng tiên nhẹ nh</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ng bước ra từ chum nước. N</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ng mặc chiếc áo tứ thân đủ sắc m</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u. Khuôn mặt n</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ng tròn trịa, dịu d</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ng như ánh trăng rằm. Đôi tay mềm mại của n</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ng cầm chổi quét sân, quét nh</a:t>
            </a:r>
            <a:r>
              <a:rPr lang="en-US" altLang="en-US" sz="2600" dirty="0">
                <a:solidFill>
                  <a:srgbClr val="7030A0"/>
                </a:solidFill>
                <a:latin typeface="Arial" panose="020B0604020202020204" pitchFamily="34" charset="0"/>
                <a:ea typeface="Arial" panose="020B0604020202020204" pitchFamily="34" charset="0"/>
              </a:rPr>
              <a:t>à</a:t>
            </a:r>
            <a:r>
              <a:rPr lang="en-US" altLang="en-US" sz="2600" dirty="0">
                <a:solidFill>
                  <a:srgbClr val="7030A0"/>
                </a:solidFill>
                <a:latin typeface="Arial" panose="020B0604020202020204" pitchFamily="34" charset="0"/>
                <a:cs typeface="Arial" panose="020B0604020202020204" pitchFamily="34" charset="0"/>
              </a:rPr>
              <a:t>, cho lợn ăn rồi ra vườn nhặt cỏ, tưới rau.</a:t>
            </a:r>
            <a:endParaRPr lang="en-US" altLang="en-US" sz="2600" dirty="0">
              <a:solidFill>
                <a:srgbClr val="7030A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9458" name="TextBox 1"/>
          <p:cNvSpPr txBox="1"/>
          <p:nvPr/>
        </p:nvSpPr>
        <p:spPr>
          <a:xfrm>
            <a:off x="2971800" y="914400"/>
            <a:ext cx="3276600" cy="784225"/>
          </a:xfrm>
          <a:prstGeom prst="rect">
            <a:avLst/>
          </a:prstGeom>
          <a:noFill/>
          <a:ln w="28575" cap="flat" cmpd="sng">
            <a:solidFill>
              <a:srgbClr val="FF0000"/>
            </a:solidFill>
            <a:prstDash val="solid"/>
            <a:miter/>
            <a:headEnd type="none" w="med" len="med"/>
            <a:tailEnd type="none" w="med" len="med"/>
          </a:ln>
        </p:spPr>
        <p:txBody>
          <a:bodyPr>
            <a:spAutoFit/>
          </a:bodyPr>
          <a:p>
            <a:pPr algn="ctr" eaLnBrk="1" hangingPunct="1">
              <a:lnSpc>
                <a:spcPct val="150000"/>
              </a:lnSpc>
            </a:pPr>
            <a:r>
              <a:rPr lang="en-US" altLang="en-US" sz="3000" b="1" dirty="0">
                <a:solidFill>
                  <a:srgbClr val="000000"/>
                </a:solidFill>
                <a:latin typeface="Arial" panose="020B0604020202020204" pitchFamily="34" charset="0"/>
              </a:rPr>
              <a:t>Yêu cầu cần đạt</a:t>
            </a:r>
            <a:endParaRPr lang="en-US" altLang="en-US" sz="3000" b="1" dirty="0">
              <a:solidFill>
                <a:srgbClr val="000000"/>
              </a:solidFill>
              <a:latin typeface="Arial" panose="020B0604020202020204" pitchFamily="34" charset="0"/>
            </a:endParaRPr>
          </a:p>
        </p:txBody>
      </p:sp>
      <p:grpSp>
        <p:nvGrpSpPr>
          <p:cNvPr id="6" name="Group 5"/>
          <p:cNvGrpSpPr/>
          <p:nvPr/>
        </p:nvGrpSpPr>
        <p:grpSpPr>
          <a:xfrm>
            <a:off x="330200" y="3352800"/>
            <a:ext cx="8356600" cy="1013573"/>
            <a:chOff x="904080" y="2910681"/>
            <a:chExt cx="9110962" cy="1143000"/>
          </a:xfrm>
          <a:solidFill>
            <a:schemeClr val="accent5">
              <a:lumMod val="90000"/>
            </a:schemeClr>
          </a:solidFill>
        </p:grpSpPr>
        <p:sp>
          <p:nvSpPr>
            <p:cNvPr id="7" name="Rounded Rectangle 6"/>
            <p:cNvSpPr/>
            <p:nvPr/>
          </p:nvSpPr>
          <p:spPr>
            <a:xfrm>
              <a:off x="904080" y="2910681"/>
              <a:ext cx="9110962" cy="1143000"/>
            </a:xfrm>
            <a:prstGeom prst="roundRect">
              <a:avLst/>
            </a:prstGeom>
            <a:solidFill>
              <a:srgbClr val="FFDDFF"/>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Dựa</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vào</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đặc</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điểm</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ngoại</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hình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để</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xác</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định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tính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cách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nhân</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vật</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và</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ý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nghĩa</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của</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truyện</a:t>
              </a:r>
              <a:endPar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8" name="Freeform 7"/>
            <p:cNvSpPr/>
            <p:nvPr/>
          </p:nvSpPr>
          <p:spPr>
            <a:xfrm>
              <a:off x="1065999" y="3040062"/>
              <a:ext cx="685800"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9FF09"/>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9" name="Group 8"/>
          <p:cNvGrpSpPr/>
          <p:nvPr/>
        </p:nvGrpSpPr>
        <p:grpSpPr>
          <a:xfrm>
            <a:off x="330200" y="4617723"/>
            <a:ext cx="8356600" cy="925887"/>
            <a:chOff x="1065443" y="2910681"/>
            <a:chExt cx="8565391" cy="1143000"/>
          </a:xfrm>
          <a:solidFill>
            <a:schemeClr val="accent5">
              <a:lumMod val="90000"/>
            </a:schemeClr>
          </a:solidFill>
        </p:grpSpPr>
        <p:sp>
          <p:nvSpPr>
            <p:cNvPr id="10" name="Rounded Rectangle 9"/>
            <p:cNvSpPr/>
            <p:nvPr/>
          </p:nvSpPr>
          <p:spPr>
            <a:xfrm>
              <a:off x="1065443" y="2910681"/>
              <a:ext cx="8565391" cy="1143000"/>
            </a:xfrm>
            <a:prstGeom prst="roundRect">
              <a:avLst/>
            </a:prstGeom>
            <a:solidFill>
              <a:srgbClr val="FFE0A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Bước</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đầu</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biết</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lựa</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chọn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chi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tiết</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tiêu</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biểu</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để</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tả</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ngoại</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hình</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nhân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vật</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trong</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bài</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văn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kể</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chuyện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1" name="Freeform 10"/>
            <p:cNvSpPr/>
            <p:nvPr/>
          </p:nvSpPr>
          <p:spPr>
            <a:xfrm>
              <a:off x="1267148" y="3040062"/>
              <a:ext cx="685800" cy="68094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9461" name="Group 15"/>
          <p:cNvGrpSpPr/>
          <p:nvPr/>
        </p:nvGrpSpPr>
        <p:grpSpPr>
          <a:xfrm>
            <a:off x="330200" y="1981200"/>
            <a:ext cx="8356600" cy="1066800"/>
            <a:chOff x="152400" y="1981200"/>
            <a:chExt cx="8458200" cy="1066800"/>
          </a:xfrm>
        </p:grpSpPr>
        <p:sp>
          <p:nvSpPr>
            <p:cNvPr id="4" name="Rounded Rectangle 3"/>
            <p:cNvSpPr/>
            <p:nvPr/>
          </p:nvSpPr>
          <p:spPr bwMode="auto">
            <a:xfrm>
              <a:off x="152400" y="1981200"/>
              <a:ext cx="8458200" cy="1066800"/>
            </a:xfrm>
            <a:prstGeom prst="roundRect">
              <a:avLst/>
            </a:prstGeom>
            <a:solidFill>
              <a:srgbClr val="FFFFD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600" dirty="0">
                  <a:solidFill>
                    <a:srgbClr val="000000"/>
                  </a:solidFill>
                  <a:latin typeface="Arial" panose="020B0604020202020204" pitchFamily="34" charset="0"/>
                  <a:cs typeface="Arial" panose="020B0604020202020204" pitchFamily="34" charset="0"/>
                </a:rPr>
                <a:t>        </a:t>
              </a:r>
              <a:r>
                <a:rPr sz="2700" dirty="0">
                  <a:solidFill>
                    <a:srgbClr val="000000"/>
                  </a:solidFill>
                  <a:latin typeface="Arial" panose="020B0604020202020204" pitchFamily="34" charset="0"/>
                  <a:cs typeface="Arial" panose="020B0604020202020204" pitchFamily="34" charset="0"/>
                </a:rPr>
                <a:t>Hiểu việc tả ngoại hình của nhân vật l</a:t>
              </a:r>
              <a:r>
                <a:rPr sz="2700" dirty="0">
                  <a:solidFill>
                    <a:srgbClr val="000000"/>
                  </a:solidFill>
                  <a:latin typeface="Arial" panose="020B0604020202020204" pitchFamily="34" charset="0"/>
                  <a:ea typeface="Arial" panose="020B0604020202020204" pitchFamily="34" charset="0"/>
                </a:rPr>
                <a:t>à</a:t>
              </a:r>
              <a:r>
                <a:rPr sz="2700" dirty="0">
                  <a:solidFill>
                    <a:srgbClr val="000000"/>
                  </a:solidFill>
                  <a:latin typeface="Arial" panose="020B0604020202020204" pitchFamily="34" charset="0"/>
                  <a:cs typeface="Arial" panose="020B0604020202020204" pitchFamily="34" charset="0"/>
                </a:rPr>
                <a:t> cần thiết để thể hiện tính cách nhân vật.</a:t>
              </a:r>
              <a:endParaRPr sz="2700" dirty="0">
                <a:solidFill>
                  <a:srgbClr val="000000"/>
                </a:solidFill>
                <a:latin typeface="Arial" panose="020B0604020202020204" pitchFamily="34" charset="0"/>
                <a:ea typeface="Arial" panose="020B0604020202020204" pitchFamily="34" charset="0"/>
              </a:endParaRPr>
            </a:p>
          </p:txBody>
        </p:sp>
        <p:sp>
          <p:nvSpPr>
            <p:cNvPr id="15" name="Freeform 14"/>
            <p:cNvSpPr/>
            <p:nvPr/>
          </p:nvSpPr>
          <p:spPr>
            <a:xfrm>
              <a:off x="274517" y="2209800"/>
              <a:ext cx="628260" cy="60325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white"/>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2"/>
          <p:cNvPicPr>
            <a:picLocks noChangeAspect="1"/>
          </p:cNvPicPr>
          <p:nvPr/>
        </p:nvPicPr>
        <p:blipFill>
          <a:blip r:embed="rId1"/>
          <a:stretch>
            <a:fillRect/>
          </a:stretch>
        </p:blipFill>
        <p:spPr>
          <a:xfrm>
            <a:off x="0" y="-1587"/>
            <a:ext cx="9144000" cy="6858000"/>
          </a:xfrm>
          <a:prstGeom prst="rect">
            <a:avLst/>
          </a:prstGeom>
          <a:noFill/>
          <a:ln w="9525">
            <a:noFill/>
          </a:ln>
        </p:spPr>
      </p:pic>
      <p:sp>
        <p:nvSpPr>
          <p:cNvPr id="9" name="Rectangle 8"/>
          <p:cNvSpPr/>
          <p:nvPr/>
        </p:nvSpPr>
        <p:spPr>
          <a:xfrm>
            <a:off x="1447800" y="685800"/>
            <a:ext cx="6553200" cy="120032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err="1">
                <a:ln w="11430"/>
                <a:solidFill>
                  <a:srgbClr val="00B050"/>
                </a:solidFill>
                <a:effectLst/>
                <a:uLnTx/>
                <a:uFillTx/>
                <a:latin typeface="Arial" panose="020B0604020202020204" pitchFamily="34" charset="0"/>
                <a:ea typeface="+mn-ea"/>
                <a:cs typeface="Times New Roman" panose="02020603050405020304" pitchFamily="18" charset="0"/>
              </a:rPr>
              <a:t>Vận</a:t>
            </a:r>
            <a:r>
              <a:rPr kumimoji="0" lang="en-US" sz="3600" b="1" i="0" u="none" strike="noStrike" kern="1200" cap="none" spc="0" normalizeH="0" baseline="0" noProof="0" dirty="0">
                <a:ln w="11430"/>
                <a:solidFill>
                  <a:srgbClr val="00B050"/>
                </a:solidFill>
                <a:effectLst/>
                <a:uLnTx/>
                <a:uFillTx/>
                <a:latin typeface="Arial" panose="020B0604020202020204" pitchFamily="34"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B050"/>
                </a:solidFill>
                <a:effectLst/>
                <a:uLnTx/>
                <a:uFillTx/>
                <a:latin typeface="Arial" panose="020B0604020202020204" pitchFamily="34" charset="0"/>
                <a:ea typeface="+mn-ea"/>
                <a:cs typeface="Times New Roman" panose="02020603050405020304" pitchFamily="18" charset="0"/>
              </a:rPr>
              <a:t>dụng</a:t>
            </a:r>
            <a:endParaRPr kumimoji="0" lang="en-US" sz="3600" b="1" i="0" u="none" strike="noStrike" kern="1200" cap="none" spc="0" normalizeH="0" baseline="0" noProof="0" dirty="0">
              <a:ln w="11430"/>
              <a:solidFill>
                <a:srgbClr val="00B050"/>
              </a:solidFill>
              <a:effectLst/>
              <a:uLnTx/>
              <a:uFillTx/>
              <a:latin typeface="Arial" panose="020B0604020202020204" pitchFamily="34"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w="11430"/>
                <a:solidFill>
                  <a:srgbClr val="00B050"/>
                </a:solidFill>
                <a:effectLst/>
                <a:uLnTx/>
                <a:uFillTx/>
                <a:latin typeface="Arial" panose="020B0604020202020204" pitchFamily="34"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B050"/>
                </a:solidFill>
                <a:effectLst/>
                <a:uLnTx/>
                <a:uFillTx/>
                <a:latin typeface="Arial" panose="020B0604020202020204" pitchFamily="34" charset="0"/>
                <a:ea typeface="+mn-ea"/>
                <a:cs typeface="Times New Roman" panose="02020603050405020304" pitchFamily="18" charset="0"/>
              </a:rPr>
              <a:t>Kết</a:t>
            </a:r>
            <a:r>
              <a:rPr kumimoji="0" lang="en-US" sz="3600" b="1" i="0" u="none" strike="noStrike" kern="1200" cap="none" spc="0" normalizeH="0" baseline="0" noProof="0" dirty="0">
                <a:ln w="11430"/>
                <a:solidFill>
                  <a:srgbClr val="00B050"/>
                </a:solidFill>
                <a:effectLst/>
                <a:uLnTx/>
                <a:uFillTx/>
                <a:latin typeface="Arial" panose="020B0604020202020204" pitchFamily="34"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B050"/>
                </a:solidFill>
                <a:effectLst/>
                <a:uLnTx/>
                <a:uFillTx/>
                <a:latin typeface="Arial" panose="020B0604020202020204" pitchFamily="34" charset="0"/>
                <a:ea typeface="+mn-ea"/>
                <a:cs typeface="Times New Roman" panose="02020603050405020304" pitchFamily="18" charset="0"/>
              </a:rPr>
              <a:t>nối</a:t>
            </a:r>
            <a:r>
              <a:rPr kumimoji="0" lang="en-US" sz="3600" b="1" i="0" u="none" strike="noStrike" kern="1200" cap="none" spc="0" normalizeH="0" baseline="0" noProof="0" dirty="0">
                <a:ln w="11430"/>
                <a:solidFill>
                  <a:srgbClr val="00B050"/>
                </a:solidFill>
                <a:effectLst/>
                <a:uLnTx/>
                <a:uFillTx/>
                <a:latin typeface="Arial" panose="020B0604020202020204" pitchFamily="34"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B050"/>
                </a:solidFill>
                <a:effectLst/>
                <a:uLnTx/>
                <a:uFillTx/>
                <a:latin typeface="Arial" panose="020B0604020202020204" pitchFamily="34" charset="0"/>
                <a:ea typeface="+mn-ea"/>
                <a:cs typeface="Times New Roman" panose="02020603050405020304" pitchFamily="18" charset="0"/>
              </a:rPr>
              <a:t>cuộc</a:t>
            </a:r>
            <a:r>
              <a:rPr kumimoji="0" lang="en-US" sz="3600" b="1" i="0" u="none" strike="noStrike" kern="1200" cap="none" spc="0" normalizeH="0" baseline="0" noProof="0" dirty="0">
                <a:ln w="11430"/>
                <a:solidFill>
                  <a:srgbClr val="00B050"/>
                </a:solidFill>
                <a:effectLst/>
                <a:uLnTx/>
                <a:uFillTx/>
                <a:latin typeface="Arial" panose="020B0604020202020204" pitchFamily="34" charset="0"/>
                <a:ea typeface="+mn-ea"/>
                <a:cs typeface="Times New Roman" panose="02020603050405020304" pitchFamily="18" charset="0"/>
              </a:rPr>
              <a:t> </a:t>
            </a:r>
            <a:r>
              <a:rPr kumimoji="0" lang="en-US" sz="3600" b="1" i="0" u="none" strike="noStrike" kern="1200" cap="none" spc="0" normalizeH="0" baseline="0" noProof="0" dirty="0" err="1">
                <a:ln w="11430"/>
                <a:solidFill>
                  <a:srgbClr val="00B050"/>
                </a:solidFill>
                <a:effectLst/>
                <a:uLnTx/>
                <a:uFillTx/>
                <a:latin typeface="Arial" panose="020B0604020202020204" pitchFamily="34" charset="0"/>
                <a:ea typeface="+mn-ea"/>
                <a:cs typeface="Times New Roman" panose="02020603050405020304" pitchFamily="18" charset="0"/>
              </a:rPr>
              <a:t>sống</a:t>
            </a:r>
            <a:endParaRPr kumimoji="0" lang="en-US" sz="3600" b="1" i="0" u="none" strike="noStrike" kern="1200" cap="none" spc="0" normalizeH="0" baseline="0" noProof="0" dirty="0">
              <a:ln w="11430"/>
              <a:solidFill>
                <a:srgbClr val="00B050"/>
              </a:solidFill>
              <a:effectLst/>
              <a:uLnTx/>
              <a:uFillTx/>
              <a:latin typeface="Arial" panose="020B0604020202020204" pitchFamily="34" charset="0"/>
              <a:ea typeface="+mn-ea"/>
              <a:cs typeface="Times New Roman" panose="02020603050405020304" pitchFamily="18" charset="0"/>
            </a:endParaRPr>
          </a:p>
        </p:txBody>
      </p:sp>
      <p:sp>
        <p:nvSpPr>
          <p:cNvPr id="4" name="Rounded Rectangle 4"/>
          <p:cNvSpPr/>
          <p:nvPr/>
        </p:nvSpPr>
        <p:spPr>
          <a:xfrm>
            <a:off x="1447800" y="1885950"/>
            <a:ext cx="6324600" cy="3600450"/>
          </a:xfrm>
          <a:prstGeom prst="roundRect">
            <a:avLst/>
          </a:prstGeom>
        </p:spPr>
        <p:style>
          <a:lnRef idx="2">
            <a:schemeClr val="accent6"/>
          </a:lnRef>
          <a:fillRef idx="100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lnSpc>
                <a:spcPct val="107000"/>
              </a:lnSpc>
              <a:spcAft>
                <a:spcPts val="800"/>
              </a:spcAft>
              <a:buNone/>
            </a:pPr>
            <a:r>
              <a:rPr sz="3200" b="1" dirty="0">
                <a:solidFill>
                  <a:srgbClr val="000000"/>
                </a:solidFill>
                <a:latin typeface="Times New Roman" panose="02020603050405020304" pitchFamily="18" charset="0"/>
                <a:cs typeface="Times New Roman" panose="02020603050405020304" pitchFamily="18" charset="0"/>
              </a:rPr>
              <a:t>- </a:t>
            </a:r>
            <a:r>
              <a:rPr sz="3200" dirty="0">
                <a:solidFill>
                  <a:srgbClr val="000000"/>
                </a:solidFill>
                <a:latin typeface="Times New Roman" panose="02020603050405020304" pitchFamily="18" charset="0"/>
                <a:cs typeface="Times New Roman" panose="02020603050405020304" pitchFamily="18" charset="0"/>
              </a:rPr>
              <a:t>Con</a:t>
            </a:r>
            <a:r>
              <a:rPr sz="2800" dirty="0">
                <a:solidFill>
                  <a:srgbClr val="000000"/>
                </a:solidFill>
                <a:latin typeface="Times New Roman" panose="02020603050405020304" pitchFamily="18" charset="0"/>
                <a:cs typeface="Calibri" panose="020F0502020204030204" pitchFamily="34" charset="0"/>
              </a:rPr>
              <a:t> hãy kể với bố mẹ về bạn thân của mình trong đó có phần tả ngoại hình v</a:t>
            </a:r>
            <a:r>
              <a:rPr sz="2800" dirty="0">
                <a:solidFill>
                  <a:srgbClr val="000000"/>
                </a:solidFill>
                <a:latin typeface="Times New Roman" panose="02020603050405020304" pitchFamily="18" charset="0"/>
                <a:ea typeface="Calibri" panose="020F0502020204030204" pitchFamily="34" charset="0"/>
              </a:rPr>
              <a:t>à</a:t>
            </a:r>
            <a:r>
              <a:rPr sz="2800" dirty="0">
                <a:solidFill>
                  <a:srgbClr val="000000"/>
                </a:solidFill>
                <a:latin typeface="Times New Roman" panose="02020603050405020304" pitchFamily="18" charset="0"/>
                <a:cs typeface="Calibri" panose="020F0502020204030204" pitchFamily="34" charset="0"/>
              </a:rPr>
              <a:t> đố bố mẹ đoán tính cách, điều kiện sống của gia đình bạn. </a:t>
            </a:r>
            <a:endParaRPr sz="2800" dirty="0">
              <a:solidFill>
                <a:srgbClr val="000000"/>
              </a:solidFill>
              <a:latin typeface="Calibri" panose="020F0502020204030204" pitchFamily="34" charset="0"/>
              <a:cs typeface="Calibri" panose="020F0502020204030204" pitchFamily="34" charset="0"/>
            </a:endParaRPr>
          </a:p>
          <a:p>
            <a:pPr lvl="0" algn="just">
              <a:buNone/>
            </a:pPr>
            <a:r>
              <a:rPr sz="2800" dirty="0">
                <a:solidFill>
                  <a:srgbClr val="000000"/>
                </a:solidFill>
                <a:latin typeface="Times New Roman" panose="02020603050405020304" pitchFamily="18" charset="0"/>
                <a:cs typeface="Calibri" panose="020F0502020204030204" pitchFamily="34" charset="0"/>
              </a:rPr>
              <a:t>- Con hãy tìm hiểu câu tục ngữ: “Trông mặt m</a:t>
            </a:r>
            <a:r>
              <a:rPr sz="2800" dirty="0">
                <a:solidFill>
                  <a:srgbClr val="000000"/>
                </a:solidFill>
                <a:latin typeface="Times New Roman" panose="02020603050405020304" pitchFamily="18" charset="0"/>
                <a:ea typeface="Calibri" panose="020F0502020204030204" pitchFamily="34" charset="0"/>
              </a:rPr>
              <a:t>à</a:t>
            </a:r>
            <a:r>
              <a:rPr sz="2800" dirty="0">
                <a:solidFill>
                  <a:srgbClr val="000000"/>
                </a:solidFill>
                <a:latin typeface="Times New Roman" panose="02020603050405020304" pitchFamily="18" charset="0"/>
                <a:cs typeface="Calibri" panose="020F0502020204030204" pitchFamily="34" charset="0"/>
              </a:rPr>
              <a:t> bắt hình dong” để hiểu thêm về tác dụng của việc tả ngoại hình nhân vật khi kể chuyện.</a:t>
            </a:r>
            <a:endParaRPr sz="2800" b="1" i="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000000"/>
                                          </p:val>
                                        </p:tav>
                                        <p:tav tm="100000">
                                          <p:val>
                                            <p:strVal val="#ppt_w"/>
                                          </p:val>
                                        </p:tav>
                                      </p:tavLst>
                                    </p:anim>
                                    <p:anim calcmode="lin" valueType="num">
                                      <p:cBhvr>
                                        <p:cTn id="8" dur="1000" fill="hold"/>
                                        <p:tgtEl>
                                          <p:spTgt spid="9"/>
                                        </p:tgtEl>
                                        <p:attrNameLst>
                                          <p:attrName>ppt_h</p:attrName>
                                        </p:attrNameLst>
                                      </p:cBhvr>
                                      <p:tavLst>
                                        <p:tav tm="0">
                                          <p:val>
                                            <p:fltVal val="0,000000"/>
                                          </p:val>
                                        </p:tav>
                                        <p:tav tm="100000">
                                          <p:val>
                                            <p:strVal val="#ppt_h"/>
                                          </p:val>
                                        </p:tav>
                                      </p:tavLst>
                                    </p:anim>
                                    <p:anim calcmode="lin" valueType="num">
                                      <p:cBhvr>
                                        <p:cTn id="9" dur="1000" fill="hold"/>
                                        <p:tgtEl>
                                          <p:spTgt spid="9"/>
                                        </p:tgtEl>
                                        <p:attrNameLst>
                                          <p:attrName>style.rotation</p:attrName>
                                        </p:attrNameLst>
                                      </p:cBhvr>
                                      <p:tavLst>
                                        <p:tav tm="0">
                                          <p:val>
                                            <p:fltVal val="90,000000"/>
                                          </p:val>
                                        </p:tav>
                                        <p:tav tm="100000">
                                          <p:val>
                                            <p:fltVal val="0,00000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charRg st="0" end="137"/>
                                            </p:txEl>
                                          </p:spTgt>
                                        </p:tgtEl>
                                        <p:attrNameLst>
                                          <p:attrName>style.visibility</p:attrName>
                                        </p:attrNameLst>
                                      </p:cBhvr>
                                      <p:to>
                                        <p:strVal val="visible"/>
                                      </p:to>
                                    </p:set>
                                    <p:animEffect transition="in" filter="fade">
                                      <p:cBhvr>
                                        <p:cTn id="15" dur="1000"/>
                                        <p:tgtEl>
                                          <p:spTgt spid="4">
                                            <p:txEl>
                                              <p:charRg st="0" end="137"/>
                                            </p:txEl>
                                          </p:spTgt>
                                        </p:tgtEl>
                                      </p:cBhvr>
                                    </p:animEffect>
                                    <p:anim calcmode="lin" valueType="num">
                                      <p:cBhvr>
                                        <p:cTn id="16" dur="1000" fill="hold"/>
                                        <p:tgtEl>
                                          <p:spTgt spid="4">
                                            <p:txEl>
                                              <p:charRg st="0" end="137"/>
                                            </p:txEl>
                                          </p:spTgt>
                                        </p:tgtEl>
                                        <p:attrNameLst>
                                          <p:attrName>ppt_x</p:attrName>
                                        </p:attrNameLst>
                                      </p:cBhvr>
                                      <p:tavLst>
                                        <p:tav tm="0">
                                          <p:val>
                                            <p:strVal val="#ppt_x"/>
                                          </p:val>
                                        </p:tav>
                                        <p:tav tm="100000">
                                          <p:val>
                                            <p:strVal val="#ppt_x"/>
                                          </p:val>
                                        </p:tav>
                                      </p:tavLst>
                                    </p:anim>
                                    <p:anim calcmode="lin" valueType="num">
                                      <p:cBhvr>
                                        <p:cTn id="17" dur="1000" fill="hold"/>
                                        <p:tgtEl>
                                          <p:spTgt spid="4">
                                            <p:txEl>
                                              <p:charRg st="0" end="137"/>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charRg st="137" end="270"/>
                                            </p:txEl>
                                          </p:spTgt>
                                        </p:tgtEl>
                                        <p:attrNameLst>
                                          <p:attrName>style.visibility</p:attrName>
                                        </p:attrNameLst>
                                      </p:cBhvr>
                                      <p:to>
                                        <p:strVal val="visible"/>
                                      </p:to>
                                    </p:set>
                                    <p:animEffect transition="in" filter="fade">
                                      <p:cBhvr>
                                        <p:cTn id="22" dur="1000"/>
                                        <p:tgtEl>
                                          <p:spTgt spid="4">
                                            <p:txEl>
                                              <p:charRg st="137" end="270"/>
                                            </p:txEl>
                                          </p:spTgt>
                                        </p:tgtEl>
                                      </p:cBhvr>
                                    </p:animEffect>
                                    <p:anim calcmode="lin" valueType="num">
                                      <p:cBhvr>
                                        <p:cTn id="23" dur="1000" fill="hold"/>
                                        <p:tgtEl>
                                          <p:spTgt spid="4">
                                            <p:txEl>
                                              <p:charRg st="137" end="27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charRg st="137" end="27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1506" name="TextBox 8"/>
          <p:cNvSpPr txBox="1"/>
          <p:nvPr/>
        </p:nvSpPr>
        <p:spPr>
          <a:xfrm>
            <a:off x="1447800" y="2349500"/>
            <a:ext cx="6477000" cy="1384300"/>
          </a:xfrm>
          <a:prstGeom prst="rect">
            <a:avLst/>
          </a:prstGeom>
          <a:noFill/>
          <a:ln w="9525">
            <a:noFill/>
          </a:ln>
        </p:spPr>
        <p:txBody>
          <a:bodyPr>
            <a:spAutoFit/>
          </a:bodyPr>
          <a:p>
            <a:pPr algn="just" eaLnBrk="1" hangingPunct="1"/>
            <a:r>
              <a:rPr sz="2800" b="1" dirty="0">
                <a:solidFill>
                  <a:srgbClr val="000000"/>
                </a:solidFill>
                <a:latin typeface="Times New Roman" panose="02020603050405020304" pitchFamily="18" charset="0"/>
                <a:cs typeface="Times New Roman" panose="02020603050405020304" pitchFamily="18" charset="0"/>
              </a:rPr>
              <a:t>VN: Tìm v</a:t>
            </a:r>
            <a:r>
              <a:rPr sz="2800" b="1" dirty="0">
                <a:solidFill>
                  <a:srgbClr val="000000"/>
                </a:solidFill>
                <a:latin typeface="Times New Roman" panose="02020603050405020304" pitchFamily="18" charset="0"/>
                <a:ea typeface="Times New Roman" panose="02020603050405020304" pitchFamily="18" charset="0"/>
              </a:rPr>
              <a:t>à</a:t>
            </a:r>
            <a:r>
              <a:rPr sz="2800" b="1" dirty="0">
                <a:solidFill>
                  <a:srgbClr val="000000"/>
                </a:solidFill>
                <a:latin typeface="Times New Roman" panose="02020603050405020304" pitchFamily="18" charset="0"/>
                <a:cs typeface="Times New Roman" panose="02020603050405020304" pitchFamily="18" charset="0"/>
              </a:rPr>
              <a:t> ghi lại lời nói v</a:t>
            </a:r>
            <a:r>
              <a:rPr sz="2800" b="1" dirty="0">
                <a:solidFill>
                  <a:srgbClr val="000000"/>
                </a:solidFill>
                <a:latin typeface="Times New Roman" panose="02020603050405020304" pitchFamily="18" charset="0"/>
                <a:ea typeface="Times New Roman" panose="02020603050405020304" pitchFamily="18" charset="0"/>
              </a:rPr>
              <a:t>à</a:t>
            </a:r>
            <a:r>
              <a:rPr sz="2800" b="1" dirty="0">
                <a:solidFill>
                  <a:srgbClr val="000000"/>
                </a:solidFill>
                <a:latin typeface="Times New Roman" panose="02020603050405020304" pitchFamily="18" charset="0"/>
                <a:cs typeface="Times New Roman" panose="02020603050405020304" pitchFamily="18" charset="0"/>
              </a:rPr>
              <a:t> ý nghĩ của cậu bé trong truyện </a:t>
            </a:r>
            <a:r>
              <a:rPr sz="2800" b="1" i="1" dirty="0">
                <a:solidFill>
                  <a:srgbClr val="FF0000"/>
                </a:solidFill>
                <a:latin typeface="Times New Roman" panose="02020603050405020304" pitchFamily="18" charset="0"/>
                <a:cs typeface="Times New Roman" panose="02020603050405020304" pitchFamily="18" charset="0"/>
              </a:rPr>
              <a:t>Người ăn xin </a:t>
            </a:r>
            <a:r>
              <a:rPr sz="2800" b="1" dirty="0">
                <a:solidFill>
                  <a:srgbClr val="000000"/>
                </a:solidFill>
                <a:latin typeface="Times New Roman" panose="02020603050405020304" pitchFamily="18" charset="0"/>
                <a:cs typeface="Times New Roman" panose="02020603050405020304" pitchFamily="18" charset="0"/>
              </a:rPr>
              <a:t>v</a:t>
            </a:r>
            <a:r>
              <a:rPr sz="2800" b="1" dirty="0">
                <a:solidFill>
                  <a:srgbClr val="000000"/>
                </a:solidFill>
                <a:latin typeface="Times New Roman" panose="02020603050405020304" pitchFamily="18" charset="0"/>
                <a:ea typeface="Times New Roman" panose="02020603050405020304" pitchFamily="18" charset="0"/>
              </a:rPr>
              <a:t>à</a:t>
            </a:r>
            <a:r>
              <a:rPr sz="2800" b="1" dirty="0">
                <a:solidFill>
                  <a:srgbClr val="000000"/>
                </a:solidFill>
                <a:latin typeface="Times New Roman" panose="02020603050405020304" pitchFamily="18" charset="0"/>
                <a:cs typeface="Times New Roman" panose="02020603050405020304" pitchFamily="18" charset="0"/>
              </a:rPr>
              <a:t> cho biết lời nói, ý nghĩ nói lên điều gì về cậu?</a:t>
            </a:r>
            <a:endParaRPr sz="2800" b="1" dirty="0">
              <a:solidFill>
                <a:srgbClr val="000000"/>
              </a:solidFill>
              <a:latin typeface="Times New Roman" panose="02020603050405020304" pitchFamily="18" charset="0"/>
              <a:ea typeface="Times New Roman" panose="02020603050405020304" pitchFamily="18" charset="0"/>
            </a:endParaRPr>
          </a:p>
        </p:txBody>
      </p:sp>
      <p:sp>
        <p:nvSpPr>
          <p:cNvPr id="2" name="Oval 1"/>
          <p:cNvSpPr/>
          <p:nvPr/>
        </p:nvSpPr>
        <p:spPr>
          <a:xfrm>
            <a:off x="2057400" y="1219200"/>
            <a:ext cx="4343400" cy="685800"/>
          </a:xfrm>
          <a:prstGeom prst="ellipse">
            <a:avLst/>
          </a:prstGeom>
          <a:solidFill>
            <a:srgbClr val="FFEBE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FF0000"/>
                </a:solidFill>
                <a:latin typeface="Times New Roman" panose="02020603050405020304" pitchFamily="18" charset="0"/>
                <a:cs typeface="Times New Roman" panose="02020603050405020304" pitchFamily="18" charset="0"/>
              </a:rPr>
              <a:t>CHUẨN BỊ BÀI SAU</a:t>
            </a:r>
            <a:endParaRPr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4" descr="BD20530_"/>
          <p:cNvPicPr>
            <a:picLocks noChangeAspect="1"/>
          </p:cNvPicPr>
          <p:nvPr/>
        </p:nvPicPr>
        <p:blipFill>
          <a:blip r:embed="rId1"/>
          <a:stretch>
            <a:fillRect/>
          </a:stretch>
        </p:blipFill>
        <p:spPr>
          <a:xfrm>
            <a:off x="7391400" y="0"/>
            <a:ext cx="1752600" cy="2800350"/>
          </a:xfrm>
          <a:prstGeom prst="rect">
            <a:avLst/>
          </a:prstGeom>
          <a:noFill/>
          <a:ln w="9525">
            <a:noFill/>
          </a:ln>
        </p:spPr>
      </p:pic>
      <p:pic>
        <p:nvPicPr>
          <p:cNvPr id="22531" name="Picture 6" descr="A1"/>
          <p:cNvPicPr>
            <a:picLocks noChangeAspect="1"/>
          </p:cNvPicPr>
          <p:nvPr/>
        </p:nvPicPr>
        <p:blipFill>
          <a:blip r:embed="rId2"/>
          <a:stretch>
            <a:fillRect/>
          </a:stretch>
        </p:blipFill>
        <p:spPr>
          <a:xfrm>
            <a:off x="2209800" y="6248400"/>
            <a:ext cx="5943600" cy="762000"/>
          </a:xfrm>
          <a:prstGeom prst="rect">
            <a:avLst/>
          </a:prstGeom>
          <a:noFill/>
          <a:ln w="9525">
            <a:noFill/>
          </a:ln>
        </p:spPr>
      </p:pic>
      <p:pic>
        <p:nvPicPr>
          <p:cNvPr id="22532" name="Picture 7" descr="felicitsh71-1"/>
          <p:cNvPicPr>
            <a:picLocks noChangeAspect="1"/>
          </p:cNvPicPr>
          <p:nvPr/>
        </p:nvPicPr>
        <p:blipFill>
          <a:blip r:embed="rId3"/>
          <a:stretch>
            <a:fillRect/>
          </a:stretch>
        </p:blipFill>
        <p:spPr>
          <a:xfrm>
            <a:off x="0" y="0"/>
            <a:ext cx="9144000" cy="6858000"/>
          </a:xfrm>
          <a:prstGeom prst="rect">
            <a:avLst/>
          </a:prstGeom>
          <a:noFill/>
          <a:ln w="9525">
            <a:noFill/>
          </a:ln>
        </p:spPr>
      </p:pic>
      <p:sp>
        <p:nvSpPr>
          <p:cNvPr id="22533" name="WordArt 5"/>
          <p:cNvSpPr>
            <a:spLocks noTextEdit="1"/>
          </p:cNvSpPr>
          <p:nvPr/>
        </p:nvSpPr>
        <p:spPr>
          <a:xfrm>
            <a:off x="914400" y="3143250"/>
            <a:ext cx="6629400" cy="1828800"/>
          </a:xfrm>
          <a:prstGeom prst="rect">
            <a:avLst/>
          </a:prstGeom>
        </p:spPr>
        <p:txBody>
          <a:bodyPr wrap="none" fromWordArt="1">
            <a:prstTxWarp prst="textPlain">
              <a:avLst>
                <a:gd name="adj" fmla="val 5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sz="2400">
                <a:gradFill rotWithShape="1">
                  <a:gsLst>
                    <a:gs pos="0">
                      <a:srgbClr val="FFE701"/>
                    </a:gs>
                    <a:gs pos="100000">
                      <a:srgbClr val="FE3E02"/>
                    </a:gs>
                  </a:gsLst>
                  <a:lin ang="5400000" scaled="1"/>
                  <a:tileRect/>
                </a:gradFill>
                <a:latin typeface="Arial" panose="020B0604020202020204" pitchFamily="34" charset="0"/>
                <a:ea typeface="Arial" panose="020B0604020202020204" pitchFamily="34" charset="0"/>
              </a:rPr>
              <a:t>CHÀO CÁC EM!</a:t>
            </a:r>
            <a:endParaRPr lang="en-US" sz="2400">
              <a:gradFill rotWithShape="1">
                <a:gsLst>
                  <a:gs pos="0">
                    <a:srgbClr val="FFE701"/>
                  </a:gs>
                  <a:gs pos="100000">
                    <a:srgbClr val="FE3E02"/>
                  </a:gs>
                </a:gsLst>
                <a:lin ang="5400000" scaled="1"/>
                <a:tileRect/>
              </a:gradFill>
              <a:latin typeface="Arial" panose="020B0604020202020204" pitchFamily="34" charset="0"/>
              <a:ea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1"/>
          <p:cNvPicPr>
            <a:picLocks noChangeAspect="1"/>
          </p:cNvPicPr>
          <p:nvPr/>
        </p:nvPicPr>
        <p:blipFill>
          <a:blip r:embed="rId1"/>
          <a:stretch>
            <a:fillRect/>
          </a:stretch>
        </p:blipFill>
        <p:spPr>
          <a:xfrm>
            <a:off x="76200" y="3657600"/>
            <a:ext cx="2528888" cy="3048000"/>
          </a:xfrm>
          <a:prstGeom prst="rect">
            <a:avLst/>
          </a:prstGeom>
          <a:noFill/>
          <a:ln w="9525">
            <a:noFill/>
          </a:ln>
        </p:spPr>
      </p:pic>
      <p:sp>
        <p:nvSpPr>
          <p:cNvPr id="3" name="Cloud 2"/>
          <p:cNvSpPr/>
          <p:nvPr/>
        </p:nvSpPr>
        <p:spPr>
          <a:xfrm>
            <a:off x="1085850" y="1600200"/>
            <a:ext cx="7315200" cy="1219200"/>
          </a:xfrm>
          <a:prstGeom prst="cloud">
            <a:avLst/>
          </a:prstGeom>
          <a:solidFill>
            <a:srgbClr val="D5FF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en-US" sz="2700" dirty="0">
                <a:solidFill>
                  <a:srgbClr val="0000CC"/>
                </a:solidFill>
                <a:latin typeface="Arial" panose="020B0604020202020204" pitchFamily="34" charset="0"/>
                <a:cs typeface="Arial" panose="020B0604020202020204" pitchFamily="34" charset="0"/>
              </a:rPr>
              <a:t>Khi kể chuyện cần chú ý những điều gì?</a:t>
            </a:r>
            <a:endParaRPr lang="en-US" altLang="en-US" sz="2700" dirty="0">
              <a:solidFill>
                <a:srgbClr val="0000CC"/>
              </a:solidFill>
              <a:latin typeface="Arial" panose="020B0604020202020204" pitchFamily="34" charset="0"/>
              <a:ea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 name="Rectangle 2"/>
          <p:cNvSpPr/>
          <p:nvPr/>
        </p:nvSpPr>
        <p:spPr>
          <a:xfrm>
            <a:off x="1541022" y="2562761"/>
            <a:ext cx="6075680" cy="119888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Tả</a:t>
            </a:r>
            <a:r>
              <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ngoại</a:t>
            </a:r>
            <a:r>
              <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hình</a:t>
            </a:r>
            <a:r>
              <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của</a:t>
            </a:r>
            <a:r>
              <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nhân</a:t>
            </a:r>
            <a:r>
              <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vật</a:t>
            </a:r>
            <a:endPar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trong</a:t>
            </a:r>
            <a:r>
              <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bài</a:t>
            </a:r>
            <a:r>
              <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văn</a:t>
            </a:r>
            <a:r>
              <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kể</a:t>
            </a:r>
            <a:r>
              <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w="11430"/>
                <a:solidFill>
                  <a:srgbClr val="0000CC"/>
                </a:solidFill>
                <a:effectLst/>
                <a:uLnTx/>
                <a:uFillTx/>
                <a:latin typeface="Arial" panose="020B0604020202020204" pitchFamily="34" charset="0"/>
                <a:ea typeface="+mn-ea"/>
                <a:cs typeface="+mn-cs"/>
              </a:rPr>
              <a:t>chuyện</a:t>
            </a:r>
            <a:endParaRPr kumimoji="0" lang="en-US" sz="3600" b="1" i="0" u="none" strike="noStrike" kern="1200" cap="none" spc="0" normalizeH="0" baseline="0" noProof="0" dirty="0">
              <a:ln w="11430"/>
              <a:solidFill>
                <a:srgbClr val="0000CC"/>
              </a:solidFill>
              <a:effectLst/>
              <a:uLnTx/>
              <a:uFillTx/>
              <a:latin typeface="Arial" panose="020B0604020202020204" pitchFamily="34" charset="0"/>
              <a:ea typeface="+mn-ea"/>
              <a:cs typeface="+mn-cs"/>
            </a:endParaRPr>
          </a:p>
        </p:txBody>
      </p:sp>
      <p:sp>
        <p:nvSpPr>
          <p:cNvPr id="7171" name="Rectangle 3"/>
          <p:cNvSpPr/>
          <p:nvPr/>
        </p:nvSpPr>
        <p:spPr>
          <a:xfrm>
            <a:off x="282575" y="1554163"/>
            <a:ext cx="8861425" cy="1570037"/>
          </a:xfrm>
          <a:prstGeom prst="rect">
            <a:avLst/>
          </a:prstGeom>
          <a:noFill/>
          <a:ln w="9525">
            <a:noFill/>
          </a:ln>
        </p:spPr>
        <p:txBody>
          <a:bodyPr>
            <a:spAutoFit/>
          </a:bodyPr>
          <a:p>
            <a:pPr algn="ctr"/>
            <a:r>
              <a:rPr sz="3200" b="1" dirty="0">
                <a:solidFill>
                  <a:srgbClr val="FF3300"/>
                </a:solidFill>
                <a:latin typeface="Times New Roman" panose="02020603050405020304" pitchFamily="18" charset="0"/>
                <a:cs typeface="Times New Roman" panose="02020603050405020304" pitchFamily="18" charset="0"/>
              </a:rPr>
              <a:t>Chủ nhật ng</a:t>
            </a:r>
            <a:r>
              <a:rPr sz="3200" b="1" dirty="0">
                <a:solidFill>
                  <a:srgbClr val="FF3300"/>
                </a:solidFill>
                <a:latin typeface="Times New Roman" panose="02020603050405020304" pitchFamily="18" charset="0"/>
                <a:ea typeface="Times New Roman" panose="02020603050405020304" pitchFamily="18" charset="0"/>
              </a:rPr>
              <a:t>à</a:t>
            </a:r>
            <a:r>
              <a:rPr sz="3200" b="1" dirty="0">
                <a:solidFill>
                  <a:srgbClr val="FF3300"/>
                </a:solidFill>
                <a:latin typeface="Times New Roman" panose="02020603050405020304" pitchFamily="18" charset="0"/>
                <a:cs typeface="Times New Roman" panose="02020603050405020304" pitchFamily="18" charset="0"/>
              </a:rPr>
              <a:t>y 19 tháng 9 năm 2021</a:t>
            </a:r>
            <a:endParaRPr sz="3200" b="1" dirty="0">
              <a:solidFill>
                <a:srgbClr val="FF3300"/>
              </a:solidFill>
              <a:latin typeface="Times New Roman" panose="02020603050405020304" pitchFamily="18" charset="0"/>
              <a:cs typeface="Times New Roman" panose="02020603050405020304" pitchFamily="18" charset="0"/>
            </a:endParaRPr>
          </a:p>
          <a:p>
            <a:pPr algn="ctr"/>
            <a:r>
              <a:rPr sz="3200" b="1" dirty="0">
                <a:solidFill>
                  <a:srgbClr val="0070C0"/>
                </a:solidFill>
                <a:latin typeface="Times New Roman" panose="02020603050405020304" pitchFamily="18" charset="0"/>
                <a:cs typeface="Times New Roman" panose="02020603050405020304" pitchFamily="18" charset="0"/>
              </a:rPr>
              <a:t>Luyện từ v</a:t>
            </a:r>
            <a:r>
              <a:rPr sz="3200" b="1" dirty="0">
                <a:solidFill>
                  <a:srgbClr val="0070C0"/>
                </a:solidFill>
                <a:latin typeface="Times New Roman" panose="02020603050405020304" pitchFamily="18" charset="0"/>
                <a:ea typeface="Times New Roman" panose="02020603050405020304" pitchFamily="18" charset="0"/>
              </a:rPr>
              <a:t>à</a:t>
            </a:r>
            <a:r>
              <a:rPr sz="3200" b="1" dirty="0">
                <a:solidFill>
                  <a:srgbClr val="0070C0"/>
                </a:solidFill>
                <a:latin typeface="Times New Roman" panose="02020603050405020304" pitchFamily="18" charset="0"/>
                <a:cs typeface="Times New Roman" panose="02020603050405020304" pitchFamily="18" charset="0"/>
              </a:rPr>
              <a:t> câu</a:t>
            </a:r>
            <a:endParaRPr sz="3200" b="1" dirty="0">
              <a:solidFill>
                <a:srgbClr val="0070C0"/>
              </a:solidFill>
              <a:latin typeface="Times New Roman" panose="02020603050405020304" pitchFamily="18" charset="0"/>
              <a:cs typeface="Times New Roman" panose="02020603050405020304" pitchFamily="18" charset="0"/>
            </a:endParaRPr>
          </a:p>
          <a:p>
            <a:pPr algn="ctr"/>
            <a:endParaRPr sz="3200" b="1"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extBox 1"/>
          <p:cNvSpPr txBox="1"/>
          <p:nvPr/>
        </p:nvSpPr>
        <p:spPr>
          <a:xfrm>
            <a:off x="2971800" y="914400"/>
            <a:ext cx="3276600" cy="784225"/>
          </a:xfrm>
          <a:prstGeom prst="rect">
            <a:avLst/>
          </a:prstGeom>
          <a:noFill/>
          <a:ln w="28575" cap="flat" cmpd="sng">
            <a:solidFill>
              <a:srgbClr val="FF0000"/>
            </a:solidFill>
            <a:prstDash val="solid"/>
            <a:miter/>
            <a:headEnd type="none" w="med" len="med"/>
            <a:tailEnd type="none" w="med" len="med"/>
          </a:ln>
        </p:spPr>
        <p:txBody>
          <a:bodyPr>
            <a:spAutoFit/>
          </a:bodyPr>
          <a:p>
            <a:pPr algn="ctr" eaLnBrk="1" hangingPunct="1">
              <a:lnSpc>
                <a:spcPct val="150000"/>
              </a:lnSpc>
            </a:pPr>
            <a:r>
              <a:rPr lang="en-US" altLang="en-US" sz="3000" b="1" dirty="0">
                <a:latin typeface="Arial" panose="020B0604020202020204" pitchFamily="34" charset="0"/>
              </a:rPr>
              <a:t>Yêu cầu cần đạt</a:t>
            </a:r>
            <a:endParaRPr lang="en-US" altLang="en-US" sz="3000" b="1" dirty="0">
              <a:latin typeface="Arial" panose="020B0604020202020204" pitchFamily="34" charset="0"/>
            </a:endParaRPr>
          </a:p>
        </p:txBody>
      </p:sp>
      <p:grpSp>
        <p:nvGrpSpPr>
          <p:cNvPr id="6" name="Group 5"/>
          <p:cNvGrpSpPr/>
          <p:nvPr/>
        </p:nvGrpSpPr>
        <p:grpSpPr>
          <a:xfrm>
            <a:off x="330200" y="3352800"/>
            <a:ext cx="8356600" cy="1013573"/>
            <a:chOff x="904080" y="2910681"/>
            <a:chExt cx="9110962" cy="1143000"/>
          </a:xfrm>
          <a:solidFill>
            <a:schemeClr val="accent5">
              <a:lumMod val="90000"/>
            </a:schemeClr>
          </a:solidFill>
        </p:grpSpPr>
        <p:sp>
          <p:nvSpPr>
            <p:cNvPr id="7" name="Rounded Rectangle 6"/>
            <p:cNvSpPr/>
            <p:nvPr/>
          </p:nvSpPr>
          <p:spPr>
            <a:xfrm>
              <a:off x="904080" y="2910681"/>
              <a:ext cx="9110962" cy="1143000"/>
            </a:xfrm>
            <a:prstGeom prst="roundRect">
              <a:avLst/>
            </a:prstGeom>
            <a:solidFill>
              <a:srgbClr val="FFDDFF"/>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Dựa</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vào</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đặc</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điểm</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ngoại</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hình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để</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xác</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định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tính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cách</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nhân</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vật</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và</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ý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nghĩa</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của</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truyện</a:t>
              </a:r>
              <a:endPar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8" name="Freeform 7"/>
            <p:cNvSpPr/>
            <p:nvPr/>
          </p:nvSpPr>
          <p:spPr>
            <a:xfrm>
              <a:off x="1065999" y="3040062"/>
              <a:ext cx="685800"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9FF09"/>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9" name="Group 8"/>
          <p:cNvGrpSpPr/>
          <p:nvPr/>
        </p:nvGrpSpPr>
        <p:grpSpPr>
          <a:xfrm>
            <a:off x="330200" y="4617723"/>
            <a:ext cx="8356600" cy="925887"/>
            <a:chOff x="1065443" y="2910681"/>
            <a:chExt cx="8565391" cy="1143000"/>
          </a:xfrm>
          <a:solidFill>
            <a:schemeClr val="accent5">
              <a:lumMod val="90000"/>
            </a:schemeClr>
          </a:solidFill>
        </p:grpSpPr>
        <p:sp>
          <p:nvSpPr>
            <p:cNvPr id="10" name="Rounded Rectangle 9"/>
            <p:cNvSpPr/>
            <p:nvPr/>
          </p:nvSpPr>
          <p:spPr>
            <a:xfrm>
              <a:off x="1065443" y="2910681"/>
              <a:ext cx="8565391" cy="1143000"/>
            </a:xfrm>
            <a:prstGeom prst="roundRect">
              <a:avLst/>
            </a:prstGeom>
            <a:solidFill>
              <a:srgbClr val="FFE0A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Bước</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đầu</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7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biết</a:t>
              </a:r>
              <a:r>
                <a:rPr kumimoji="0" lang="en-US" sz="2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lựa</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chọn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chi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tiết</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tiêu</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biểu</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để</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tả</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ngoại</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hình</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nhân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vật</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trong</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bài</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văn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kể</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chuyện</a:t>
              </a:r>
              <a:r>
                <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1" name="Freeform 10"/>
            <p:cNvSpPr/>
            <p:nvPr/>
          </p:nvSpPr>
          <p:spPr>
            <a:xfrm>
              <a:off x="1267148" y="3040062"/>
              <a:ext cx="685800" cy="68094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6" name="Group 15"/>
          <p:cNvGrpSpPr/>
          <p:nvPr/>
        </p:nvGrpSpPr>
        <p:grpSpPr>
          <a:xfrm>
            <a:off x="330200" y="1981200"/>
            <a:ext cx="8356600" cy="1066800"/>
            <a:chOff x="152400" y="1981200"/>
            <a:chExt cx="8458200" cy="1066800"/>
          </a:xfrm>
        </p:grpSpPr>
        <p:sp>
          <p:nvSpPr>
            <p:cNvPr id="4" name="Rounded Rectangle 3"/>
            <p:cNvSpPr/>
            <p:nvPr/>
          </p:nvSpPr>
          <p:spPr bwMode="auto">
            <a:xfrm>
              <a:off x="152400" y="1981200"/>
              <a:ext cx="8458200" cy="1066800"/>
            </a:xfrm>
            <a:prstGeom prst="roundRect">
              <a:avLst/>
            </a:prstGeom>
            <a:solidFill>
              <a:srgbClr val="FFFFD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600" dirty="0">
                  <a:solidFill>
                    <a:srgbClr val="000000"/>
                  </a:solidFill>
                  <a:latin typeface="Arial" panose="020B0604020202020204" pitchFamily="34" charset="0"/>
                  <a:cs typeface="Arial" panose="020B0604020202020204" pitchFamily="34" charset="0"/>
                </a:rPr>
                <a:t>        </a:t>
              </a:r>
              <a:r>
                <a:rPr sz="2700" dirty="0">
                  <a:solidFill>
                    <a:srgbClr val="000000"/>
                  </a:solidFill>
                  <a:latin typeface="Arial" panose="020B0604020202020204" pitchFamily="34" charset="0"/>
                  <a:cs typeface="Arial" panose="020B0604020202020204" pitchFamily="34" charset="0"/>
                </a:rPr>
                <a:t>Hiểu việc tả ngoại hình của nhân vật l</a:t>
              </a:r>
              <a:r>
                <a:rPr sz="2700" dirty="0">
                  <a:solidFill>
                    <a:srgbClr val="000000"/>
                  </a:solidFill>
                  <a:latin typeface="Arial" panose="020B0604020202020204" pitchFamily="34" charset="0"/>
                  <a:ea typeface="Arial" panose="020B0604020202020204" pitchFamily="34" charset="0"/>
                </a:rPr>
                <a:t>à</a:t>
              </a:r>
              <a:r>
                <a:rPr sz="2700" dirty="0">
                  <a:solidFill>
                    <a:srgbClr val="000000"/>
                  </a:solidFill>
                  <a:latin typeface="Arial" panose="020B0604020202020204" pitchFamily="34" charset="0"/>
                  <a:cs typeface="Arial" panose="020B0604020202020204" pitchFamily="34" charset="0"/>
                </a:rPr>
                <a:t> cần thiết để thể hiện tính cách nhân vật.</a:t>
              </a:r>
              <a:endParaRPr sz="2700" dirty="0">
                <a:solidFill>
                  <a:srgbClr val="000000"/>
                </a:solidFill>
                <a:latin typeface="Arial" panose="020B0604020202020204" pitchFamily="34" charset="0"/>
                <a:ea typeface="Arial" panose="020B0604020202020204" pitchFamily="34" charset="0"/>
              </a:endParaRPr>
            </a:p>
          </p:txBody>
        </p:sp>
        <p:sp>
          <p:nvSpPr>
            <p:cNvPr id="15" name="Freeform 14"/>
            <p:cNvSpPr/>
            <p:nvPr/>
          </p:nvSpPr>
          <p:spPr>
            <a:xfrm>
              <a:off x="274517" y="2209800"/>
              <a:ext cx="628260" cy="60325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white"/>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000000"/>
                                          </p:val>
                                        </p:tav>
                                        <p:tav tm="100000">
                                          <p:val>
                                            <p:strVal val="#ppt_w"/>
                                          </p:val>
                                        </p:tav>
                                      </p:tavLst>
                                    </p:anim>
                                    <p:anim calcmode="lin" valueType="num">
                                      <p:cBhvr>
                                        <p:cTn id="15" dur="500" fill="hold"/>
                                        <p:tgtEl>
                                          <p:spTgt spid="16"/>
                                        </p:tgtEl>
                                        <p:attrNameLst>
                                          <p:attrName>ppt_h</p:attrName>
                                        </p:attrNameLst>
                                      </p:cBhvr>
                                      <p:tavLst>
                                        <p:tav tm="0">
                                          <p:val>
                                            <p:fltVal val="0,00000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000000"/>
                                          </p:val>
                                        </p:tav>
                                        <p:tav tm="100000">
                                          <p:val>
                                            <p:strVal val="#ppt_w"/>
                                          </p:val>
                                        </p:tav>
                                      </p:tavLst>
                                    </p:anim>
                                    <p:anim calcmode="lin" valueType="num">
                                      <p:cBhvr>
                                        <p:cTn id="22" dur="500" fill="hold"/>
                                        <p:tgtEl>
                                          <p:spTgt spid="6"/>
                                        </p:tgtEl>
                                        <p:attrNameLst>
                                          <p:attrName>ppt_h</p:attrName>
                                        </p:attrNameLst>
                                      </p:cBhvr>
                                      <p:tavLst>
                                        <p:tav tm="0">
                                          <p:val>
                                            <p:fltVal val="0,00000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000000"/>
                                          </p:val>
                                        </p:tav>
                                        <p:tav tm="100000">
                                          <p:val>
                                            <p:strVal val="#ppt_w"/>
                                          </p:val>
                                        </p:tav>
                                      </p:tavLst>
                                    </p:anim>
                                    <p:anim calcmode="lin" valueType="num">
                                      <p:cBhvr>
                                        <p:cTn id="29" dur="500" fill="hold"/>
                                        <p:tgtEl>
                                          <p:spTgt spid="9"/>
                                        </p:tgtEl>
                                        <p:attrNameLst>
                                          <p:attrName>ppt_h</p:attrName>
                                        </p:attrNameLst>
                                      </p:cBhvr>
                                      <p:tavLst>
                                        <p:tav tm="0">
                                          <p:val>
                                            <p:fltVal val="0,00000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228600" y="152400"/>
            <a:ext cx="5715000" cy="493713"/>
          </a:xfrm>
          <a:prstGeom prst="rect">
            <a:avLst/>
          </a:prstGeom>
          <a:noFill/>
          <a:ln w="9525">
            <a:noFill/>
          </a:ln>
        </p:spPr>
        <p:txBody>
          <a:bodyPr>
            <a:spAutoFit/>
          </a:bodyPr>
          <a:p>
            <a:pPr eaLnBrk="1" hangingPunct="1"/>
            <a:r>
              <a:rPr lang="en-US" altLang="en-US" sz="2600" dirty="0">
                <a:solidFill>
                  <a:srgbClr val="006600"/>
                </a:solidFill>
                <a:latin typeface="Arial" panose="020B0604020202020204" pitchFamily="34" charset="0"/>
                <a:cs typeface="Arial" panose="020B0604020202020204" pitchFamily="34" charset="0"/>
              </a:rPr>
              <a:t>* Đọc đoạn văn sau v</a:t>
            </a:r>
            <a:r>
              <a:rPr lang="en-US" altLang="en-US" sz="2600" dirty="0">
                <a:solidFill>
                  <a:srgbClr val="006600"/>
                </a:solidFill>
                <a:latin typeface="Arial" panose="020B0604020202020204" pitchFamily="34" charset="0"/>
                <a:ea typeface="Arial" panose="020B0604020202020204" pitchFamily="34" charset="0"/>
              </a:rPr>
              <a:t>à</a:t>
            </a:r>
            <a:r>
              <a:rPr lang="en-US" altLang="en-US" sz="2600" dirty="0">
                <a:solidFill>
                  <a:srgbClr val="006600"/>
                </a:solidFill>
                <a:latin typeface="Arial" panose="020B0604020202020204" pitchFamily="34" charset="0"/>
                <a:cs typeface="Arial" panose="020B0604020202020204" pitchFamily="34" charset="0"/>
              </a:rPr>
              <a:t> trả lời câu hỏi:</a:t>
            </a:r>
            <a:endParaRPr lang="en-US" altLang="en-US" sz="2600" dirty="0">
              <a:solidFill>
                <a:srgbClr val="006600"/>
              </a:solidFill>
              <a:latin typeface="Arial" panose="020B0604020202020204" pitchFamily="34" charset="0"/>
              <a:ea typeface="Arial" panose="020B0604020202020204" pitchFamily="34" charset="0"/>
            </a:endParaRPr>
          </a:p>
        </p:txBody>
      </p:sp>
      <p:sp>
        <p:nvSpPr>
          <p:cNvPr id="11" name="TextBox 10"/>
          <p:cNvSpPr txBox="1"/>
          <p:nvPr/>
        </p:nvSpPr>
        <p:spPr>
          <a:xfrm>
            <a:off x="152400" y="657225"/>
            <a:ext cx="8915400" cy="2908300"/>
          </a:xfrm>
          <a:prstGeom prst="rect">
            <a:avLst/>
          </a:prstGeom>
          <a:noFill/>
          <a:ln w="9525">
            <a:noFill/>
          </a:ln>
        </p:spPr>
        <p:txBody>
          <a:bodyPr>
            <a:spAutoFit/>
          </a:bodyPr>
          <a:p>
            <a:pPr algn="just" eaLnBrk="1" hangingPunct="1"/>
            <a:r>
              <a:rPr lang="en-US" altLang="en-US" sz="2700" dirty="0">
                <a:solidFill>
                  <a:srgbClr val="0000CC"/>
                </a:solidFill>
                <a:latin typeface="Arial" panose="020B0604020202020204" pitchFamily="34" charset="0"/>
                <a:cs typeface="Arial" panose="020B0604020202020204" pitchFamily="34" charset="0"/>
              </a:rPr>
              <a:t>    </a:t>
            </a:r>
            <a:r>
              <a:rPr lang="en-US" altLang="en-US" sz="2600" dirty="0">
                <a:solidFill>
                  <a:srgbClr val="0000CC"/>
                </a:solidFill>
                <a:latin typeface="Arial" panose="020B0604020202020204" pitchFamily="34" charset="0"/>
                <a:cs typeface="Arial" panose="020B0604020202020204" pitchFamily="34" charset="0"/>
              </a:rPr>
              <a:t>Chị Nh</a:t>
            </a:r>
            <a:r>
              <a:rPr lang="en-US" altLang="en-US" sz="2600" dirty="0">
                <a:solidFill>
                  <a:srgbClr val="0000CC"/>
                </a:solidFill>
                <a:latin typeface="Arial" panose="020B0604020202020204" pitchFamily="34" charset="0"/>
                <a:ea typeface="Arial" panose="020B0604020202020204" pitchFamily="34" charset="0"/>
              </a:rPr>
              <a:t>à</a:t>
            </a:r>
            <a:r>
              <a:rPr lang="en-US" altLang="en-US" sz="2600" dirty="0">
                <a:solidFill>
                  <a:srgbClr val="0000CC"/>
                </a:solidFill>
                <a:latin typeface="Arial" panose="020B0604020202020204" pitchFamily="34" charset="0"/>
                <a:cs typeface="Arial" panose="020B0604020202020204" pitchFamily="34" charset="0"/>
              </a:rPr>
              <a:t> Trò đã bé nhỏ lại gầy yếu quá, người bự những phấn, như mới lột. Chị mặc áo thâm d</a:t>
            </a:r>
            <a:r>
              <a:rPr lang="en-US" altLang="en-US" sz="2600" dirty="0">
                <a:solidFill>
                  <a:srgbClr val="0000CC"/>
                </a:solidFill>
                <a:latin typeface="Arial" panose="020B0604020202020204" pitchFamily="34" charset="0"/>
                <a:ea typeface="Arial" panose="020B0604020202020204" pitchFamily="34" charset="0"/>
              </a:rPr>
              <a:t>à</a:t>
            </a:r>
            <a:r>
              <a:rPr lang="en-US" altLang="en-US" sz="2600" dirty="0">
                <a:solidFill>
                  <a:srgbClr val="0000CC"/>
                </a:solidFill>
                <a:latin typeface="Arial" panose="020B0604020202020204" pitchFamily="34" charset="0"/>
                <a:cs typeface="Arial" panose="020B0604020202020204" pitchFamily="34" charset="0"/>
              </a:rPr>
              <a:t>i, đôi chỗ chấm điểm v</a:t>
            </a:r>
            <a:r>
              <a:rPr lang="en-US" altLang="en-US" sz="2600" dirty="0">
                <a:solidFill>
                  <a:srgbClr val="0000CC"/>
                </a:solidFill>
                <a:latin typeface="Arial" panose="020B0604020202020204" pitchFamily="34" charset="0"/>
                <a:ea typeface="Arial" panose="020B0604020202020204" pitchFamily="34" charset="0"/>
              </a:rPr>
              <a:t>à</a:t>
            </a:r>
            <a:r>
              <a:rPr lang="en-US" altLang="en-US" sz="2600" dirty="0">
                <a:solidFill>
                  <a:srgbClr val="0000CC"/>
                </a:solidFill>
                <a:latin typeface="Arial" panose="020B0604020202020204" pitchFamily="34" charset="0"/>
                <a:cs typeface="Arial" panose="020B0604020202020204" pitchFamily="34" charset="0"/>
              </a:rPr>
              <a:t>ng, hai cánh mỏng như cánh bướm non, lại ngắn chùn chùn. Hình như cánh yếu quá, chưa quen mở, m</a:t>
            </a:r>
            <a:r>
              <a:rPr lang="en-US" altLang="en-US" sz="2600" dirty="0">
                <a:solidFill>
                  <a:srgbClr val="0000CC"/>
                </a:solidFill>
                <a:latin typeface="Arial" panose="020B0604020202020204" pitchFamily="34" charset="0"/>
                <a:ea typeface="Arial" panose="020B0604020202020204" pitchFamily="34" charset="0"/>
              </a:rPr>
              <a:t>à</a:t>
            </a:r>
            <a:r>
              <a:rPr lang="en-US" altLang="en-US" sz="2600" dirty="0">
                <a:solidFill>
                  <a:srgbClr val="0000CC"/>
                </a:solidFill>
                <a:latin typeface="Arial" panose="020B0604020202020204" pitchFamily="34" charset="0"/>
                <a:cs typeface="Arial" panose="020B0604020202020204" pitchFamily="34" charset="0"/>
              </a:rPr>
              <a:t> cho dù có khoẻ cũng chẳng bay được xa. Tôi đến gần, chị Nh</a:t>
            </a:r>
            <a:r>
              <a:rPr lang="en-US" altLang="en-US" sz="2600" dirty="0">
                <a:solidFill>
                  <a:srgbClr val="0000CC"/>
                </a:solidFill>
                <a:latin typeface="Arial" panose="020B0604020202020204" pitchFamily="34" charset="0"/>
                <a:ea typeface="Arial" panose="020B0604020202020204" pitchFamily="34" charset="0"/>
              </a:rPr>
              <a:t>à</a:t>
            </a:r>
            <a:r>
              <a:rPr lang="en-US" altLang="en-US" sz="2600" dirty="0">
                <a:solidFill>
                  <a:srgbClr val="0000CC"/>
                </a:solidFill>
                <a:latin typeface="Arial" panose="020B0604020202020204" pitchFamily="34" charset="0"/>
                <a:cs typeface="Arial" panose="020B0604020202020204" pitchFamily="34" charset="0"/>
              </a:rPr>
              <a:t> Trò vẫn khóc.                                         </a:t>
            </a:r>
            <a:endParaRPr lang="en-US" altLang="en-US" sz="2600" dirty="0">
              <a:solidFill>
                <a:srgbClr val="0000CC"/>
              </a:solidFill>
              <a:latin typeface="Arial" panose="020B0604020202020204" pitchFamily="34" charset="0"/>
              <a:cs typeface="Arial" panose="020B0604020202020204" pitchFamily="34" charset="0"/>
            </a:endParaRPr>
          </a:p>
          <a:p>
            <a:pPr eaLnBrk="1" hangingPunct="1"/>
            <a:r>
              <a:rPr lang="en-US" altLang="en-US" sz="2600" i="1" dirty="0">
                <a:solidFill>
                  <a:srgbClr val="0000CC"/>
                </a:solidFill>
                <a:latin typeface="Arial" panose="020B0604020202020204" pitchFamily="34" charset="0"/>
                <a:cs typeface="Arial" panose="020B0604020202020204" pitchFamily="34" charset="0"/>
              </a:rPr>
              <a:t>                                                                       </a:t>
            </a:r>
            <a:r>
              <a:rPr lang="en-US" altLang="en-US" sz="1600" i="1" dirty="0">
                <a:solidFill>
                  <a:srgbClr val="006600"/>
                </a:solidFill>
                <a:latin typeface="Arial" panose="020B0604020202020204" pitchFamily="34" charset="0"/>
                <a:cs typeface="Arial" panose="020B0604020202020204" pitchFamily="34" charset="0"/>
              </a:rPr>
              <a:t>Theo</a:t>
            </a:r>
            <a:r>
              <a:rPr lang="en-US" altLang="en-US" sz="1600" dirty="0">
                <a:solidFill>
                  <a:srgbClr val="006600"/>
                </a:solidFill>
                <a:latin typeface="Arial" panose="020B0604020202020204" pitchFamily="34" charset="0"/>
                <a:cs typeface="Arial" panose="020B0604020202020204" pitchFamily="34" charset="0"/>
              </a:rPr>
              <a:t> </a:t>
            </a:r>
            <a:r>
              <a:rPr lang="en-US" altLang="en-US" sz="1600" b="1" dirty="0">
                <a:solidFill>
                  <a:srgbClr val="006600"/>
                </a:solidFill>
                <a:latin typeface="Arial" panose="020B0604020202020204" pitchFamily="34" charset="0"/>
                <a:cs typeface="Arial" panose="020B0604020202020204" pitchFamily="34" charset="0"/>
              </a:rPr>
              <a:t>Tô Ho</a:t>
            </a:r>
            <a:r>
              <a:rPr lang="en-US" altLang="en-US" sz="1600" b="1" dirty="0">
                <a:solidFill>
                  <a:srgbClr val="006600"/>
                </a:solidFill>
                <a:latin typeface="Arial" panose="020B0604020202020204" pitchFamily="34" charset="0"/>
                <a:ea typeface="Arial" panose="020B0604020202020204" pitchFamily="34" charset="0"/>
              </a:rPr>
              <a:t>à</a:t>
            </a:r>
            <a:r>
              <a:rPr lang="en-US" altLang="en-US" sz="1600" b="1" dirty="0">
                <a:solidFill>
                  <a:srgbClr val="006600"/>
                </a:solidFill>
                <a:latin typeface="Arial" panose="020B0604020202020204" pitchFamily="34" charset="0"/>
                <a:cs typeface="Arial" panose="020B0604020202020204" pitchFamily="34" charset="0"/>
              </a:rPr>
              <a:t>i</a:t>
            </a:r>
            <a:endParaRPr lang="en-US" altLang="en-US" sz="1600" b="1" dirty="0">
              <a:solidFill>
                <a:srgbClr val="006600"/>
              </a:solidFill>
              <a:latin typeface="Arial" panose="020B0604020202020204" pitchFamily="34" charset="0"/>
              <a:ea typeface="Arial" panose="020B0604020202020204" pitchFamily="34" charset="0"/>
            </a:endParaRPr>
          </a:p>
        </p:txBody>
      </p:sp>
      <p:sp>
        <p:nvSpPr>
          <p:cNvPr id="12" name="TextBox 11"/>
          <p:cNvSpPr txBox="1"/>
          <p:nvPr/>
        </p:nvSpPr>
        <p:spPr>
          <a:xfrm>
            <a:off x="177800" y="3505200"/>
            <a:ext cx="7983538" cy="492125"/>
          </a:xfrm>
          <a:prstGeom prst="rect">
            <a:avLst/>
          </a:prstGeom>
          <a:noFill/>
          <a:ln w="9525">
            <a:noFill/>
          </a:ln>
        </p:spPr>
        <p:txBody>
          <a:bodyPr>
            <a:spAutoFit/>
          </a:bodyPr>
          <a:p>
            <a:pPr algn="just" eaLnBrk="1" hangingPunct="1"/>
            <a:r>
              <a:rPr lang="en-US" altLang="en-US" sz="2600" dirty="0">
                <a:latin typeface="Arial" panose="020B0604020202020204" pitchFamily="34" charset="0"/>
                <a:cs typeface="Arial" panose="020B0604020202020204" pitchFamily="34" charset="0"/>
              </a:rPr>
              <a:t>1. Ghi vắn tắt đặc điểm ngoại hình của chị Nh</a:t>
            </a:r>
            <a:r>
              <a:rPr lang="en-US" altLang="en-US" sz="2600" dirty="0">
                <a:latin typeface="Arial" panose="020B0604020202020204" pitchFamily="34" charset="0"/>
                <a:ea typeface="Arial" panose="020B0604020202020204" pitchFamily="34" charset="0"/>
              </a:rPr>
              <a:t>à</a:t>
            </a:r>
            <a:r>
              <a:rPr lang="en-US" altLang="en-US" sz="2600" dirty="0">
                <a:latin typeface="Arial" panose="020B0604020202020204" pitchFamily="34" charset="0"/>
                <a:cs typeface="Arial" panose="020B0604020202020204" pitchFamily="34" charset="0"/>
              </a:rPr>
              <a:t> Trò </a:t>
            </a:r>
            <a:endParaRPr lang="en-US" altLang="en-US" sz="2600" dirty="0">
              <a:latin typeface="Arial" panose="020B0604020202020204" pitchFamily="34" charset="0"/>
              <a:ea typeface="Arial" panose="020B0604020202020204" pitchFamily="34" charset="0"/>
            </a:endParaRPr>
          </a:p>
        </p:txBody>
      </p:sp>
      <p:sp>
        <p:nvSpPr>
          <p:cNvPr id="3" name="Pentagon 2"/>
          <p:cNvSpPr/>
          <p:nvPr/>
        </p:nvSpPr>
        <p:spPr>
          <a:xfrm>
            <a:off x="101600" y="120650"/>
            <a:ext cx="2286000" cy="693738"/>
          </a:xfrm>
          <a:prstGeom prst="homePlate">
            <a:avLst/>
          </a:prstGeom>
          <a:solidFill>
            <a:srgbClr val="D5F4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en-US" sz="2700" b="1" dirty="0">
                <a:latin typeface="Arial" panose="020B0604020202020204" pitchFamily="34" charset="0"/>
                <a:cs typeface="Arial" panose="020B0604020202020204" pitchFamily="34" charset="0"/>
              </a:rPr>
              <a:t>I . Nhận xét.</a:t>
            </a:r>
            <a:endParaRPr lang="en-US" altLang="en-US" sz="2700" b="1" dirty="0">
              <a:latin typeface="Arial" panose="020B0604020202020204" pitchFamily="34" charset="0"/>
              <a:ea typeface="Arial" panose="020B0604020202020204" pitchFamily="34" charset="0"/>
            </a:endParaRPr>
          </a:p>
        </p:txBody>
      </p:sp>
      <p:sp>
        <p:nvSpPr>
          <p:cNvPr id="7" name="TextBox 6"/>
          <p:cNvSpPr txBox="1"/>
          <p:nvPr/>
        </p:nvSpPr>
        <p:spPr>
          <a:xfrm>
            <a:off x="152400" y="3962400"/>
            <a:ext cx="8839200" cy="2092325"/>
          </a:xfrm>
          <a:prstGeom prst="rect">
            <a:avLst/>
          </a:prstGeom>
          <a:noFill/>
          <a:ln w="9525">
            <a:noFill/>
          </a:ln>
        </p:spPr>
        <p:txBody>
          <a:bodyPr>
            <a:spAutoFit/>
          </a:bodyPr>
          <a:p>
            <a:pPr eaLnBrk="1" hangingPunct="1">
              <a:lnSpc>
                <a:spcPct val="150000"/>
              </a:lnSpc>
            </a:pPr>
            <a:r>
              <a:rPr lang="en-US" altLang="en-US" sz="2600" dirty="0">
                <a:solidFill>
                  <a:srgbClr val="800000"/>
                </a:solidFill>
                <a:latin typeface="Arial" panose="020B0604020202020204" pitchFamily="34" charset="0"/>
                <a:cs typeface="Arial" panose="020B0604020202020204" pitchFamily="34" charset="0"/>
              </a:rPr>
              <a:t>- Sức vóc: </a:t>
            </a:r>
            <a:r>
              <a:rPr lang="en-US" altLang="en-US" sz="2600" dirty="0">
                <a:solidFill>
                  <a:srgbClr val="0000CC"/>
                </a:solidFill>
                <a:latin typeface="Arial" panose="020B0604020202020204" pitchFamily="34" charset="0"/>
                <a:ea typeface="Arial" panose="020B0604020202020204" pitchFamily="34" charset="0"/>
              </a:rPr>
              <a:t>…………………………………………………</a:t>
            </a:r>
            <a:r>
              <a:rPr lang="en-US" altLang="en-US" sz="2600" dirty="0">
                <a:solidFill>
                  <a:srgbClr val="0000CC"/>
                </a:solidFill>
                <a:latin typeface="Arial" panose="020B0604020202020204" pitchFamily="34" charset="0"/>
                <a:cs typeface="Arial" panose="020B0604020202020204" pitchFamily="34" charset="0"/>
              </a:rPr>
              <a:t>...</a:t>
            </a:r>
            <a:endParaRPr lang="en-US" altLang="en-US" sz="2600" dirty="0">
              <a:solidFill>
                <a:srgbClr val="0000CC"/>
              </a:solidFill>
              <a:latin typeface="Arial" panose="020B0604020202020204" pitchFamily="34" charset="0"/>
              <a:cs typeface="Arial" panose="020B0604020202020204" pitchFamily="34" charset="0"/>
            </a:endParaRPr>
          </a:p>
          <a:p>
            <a:pPr eaLnBrk="1" hangingPunct="1">
              <a:buChar char="-"/>
            </a:pPr>
            <a:r>
              <a:rPr lang="en-US" altLang="en-US" sz="2600" dirty="0">
                <a:solidFill>
                  <a:srgbClr val="800000"/>
                </a:solidFill>
                <a:latin typeface="Arial" panose="020B0604020202020204" pitchFamily="34" charset="0"/>
                <a:cs typeface="Arial" panose="020B0604020202020204" pitchFamily="34" charset="0"/>
              </a:rPr>
              <a:t>  Cánh</a:t>
            </a:r>
            <a:r>
              <a:rPr lang="en-US" altLang="en-US" sz="2600" dirty="0">
                <a:solidFill>
                  <a:srgbClr val="0000CC"/>
                </a:solidFill>
                <a:latin typeface="Arial" panose="020B0604020202020204" pitchFamily="34" charset="0"/>
                <a:cs typeface="Arial" panose="020B0604020202020204" pitchFamily="34" charset="0"/>
              </a:rPr>
              <a:t>:    </a:t>
            </a:r>
            <a:r>
              <a:rPr lang="en-US" altLang="en-US" sz="2600" dirty="0">
                <a:solidFill>
                  <a:srgbClr val="0000CC"/>
                </a:solidFill>
                <a:latin typeface="Arial" panose="020B0604020202020204" pitchFamily="34" charset="0"/>
                <a:ea typeface="Arial" panose="020B0604020202020204" pitchFamily="34" charset="0"/>
              </a:rPr>
              <a:t>……………………………………………………</a:t>
            </a:r>
            <a:endParaRPr lang="en-US" altLang="en-US" sz="2600" dirty="0">
              <a:solidFill>
                <a:srgbClr val="0000CC"/>
              </a:solidFill>
              <a:latin typeface="Arial" panose="020B0604020202020204" pitchFamily="34" charset="0"/>
              <a:cs typeface="Arial" panose="020B0604020202020204" pitchFamily="34" charset="0"/>
            </a:endParaRPr>
          </a:p>
          <a:p>
            <a:pPr eaLnBrk="1" hangingPunct="1"/>
            <a:r>
              <a:rPr lang="en-US" altLang="en-US" sz="2600" dirty="0">
                <a:solidFill>
                  <a:srgbClr val="800000"/>
                </a:solidFill>
                <a:latin typeface="Arial" panose="020B0604020202020204" pitchFamily="34" charset="0"/>
                <a:cs typeface="Arial" panose="020B0604020202020204" pitchFamily="34" charset="0"/>
              </a:rPr>
              <a:t>                  </a:t>
            </a:r>
            <a:endParaRPr lang="en-US" altLang="en-US" sz="2600" dirty="0">
              <a:solidFill>
                <a:srgbClr val="800000"/>
              </a:solidFill>
              <a:latin typeface="Arial" panose="020B0604020202020204" pitchFamily="34" charset="0"/>
              <a:cs typeface="Arial" panose="020B0604020202020204" pitchFamily="34" charset="0"/>
            </a:endParaRPr>
          </a:p>
          <a:p>
            <a:pPr eaLnBrk="1" hangingPunct="1">
              <a:lnSpc>
                <a:spcPct val="150000"/>
              </a:lnSpc>
            </a:pPr>
            <a:r>
              <a:rPr lang="en-US" altLang="en-US" sz="2600" dirty="0">
                <a:solidFill>
                  <a:srgbClr val="800000"/>
                </a:solidFill>
                <a:latin typeface="Arial" panose="020B0604020202020204" pitchFamily="34" charset="0"/>
                <a:cs typeface="Arial" panose="020B0604020202020204" pitchFamily="34" charset="0"/>
              </a:rPr>
              <a:t>-  “Trang phục”:</a:t>
            </a:r>
            <a:r>
              <a:rPr lang="en-US" altLang="en-US" sz="2600" dirty="0">
                <a:solidFill>
                  <a:srgbClr val="0000CC"/>
                </a:solidFill>
                <a:latin typeface="Arial" panose="020B0604020202020204" pitchFamily="34" charset="0"/>
                <a:cs typeface="Arial" panose="020B0604020202020204" pitchFamily="34" charset="0"/>
              </a:rPr>
              <a:t>   </a:t>
            </a:r>
            <a:r>
              <a:rPr lang="en-US" altLang="en-US" sz="2600" dirty="0">
                <a:solidFill>
                  <a:srgbClr val="0000CC"/>
                </a:solidFill>
                <a:latin typeface="Arial" panose="020B0604020202020204" pitchFamily="34" charset="0"/>
                <a:ea typeface="Arial" panose="020B0604020202020204" pitchFamily="34" charset="0"/>
              </a:rPr>
              <a:t>……………………………………………</a:t>
            </a:r>
            <a:r>
              <a:rPr lang="en-US" altLang="en-US" sz="2600" dirty="0">
                <a:solidFill>
                  <a:srgbClr val="0000CC"/>
                </a:solidFill>
                <a:latin typeface="Arial" panose="020B0604020202020204" pitchFamily="34" charset="0"/>
                <a:cs typeface="Arial" panose="020B0604020202020204" pitchFamily="34" charset="0"/>
              </a:rPr>
              <a:t>.</a:t>
            </a:r>
            <a:endParaRPr lang="en-US" altLang="en-US" sz="2600" dirty="0">
              <a:solidFill>
                <a:srgbClr val="0000CC"/>
              </a:solidFill>
              <a:latin typeface="Arial" panose="020B0604020202020204" pitchFamily="34" charset="0"/>
              <a:ea typeface="Arial" panose="020B0604020202020204" pitchFamily="34" charset="0"/>
            </a:endParaRPr>
          </a:p>
        </p:txBody>
      </p:sp>
      <p:sp>
        <p:nvSpPr>
          <p:cNvPr id="9" name="TextBox 8"/>
          <p:cNvSpPr txBox="1"/>
          <p:nvPr/>
        </p:nvSpPr>
        <p:spPr>
          <a:xfrm>
            <a:off x="2057400" y="4062413"/>
            <a:ext cx="2514600" cy="492125"/>
          </a:xfrm>
          <a:prstGeom prst="rect">
            <a:avLst/>
          </a:prstGeom>
          <a:noFill/>
          <a:ln w="9525">
            <a:noFill/>
          </a:ln>
        </p:spPr>
        <p:txBody>
          <a:bodyPr>
            <a:spAutoFit/>
          </a:bodyPr>
          <a:p>
            <a:pPr eaLnBrk="1" hangingPunct="1"/>
            <a:r>
              <a:rPr lang="en-US" altLang="en-US" sz="2600" dirty="0">
                <a:solidFill>
                  <a:srgbClr val="FF0000"/>
                </a:solidFill>
                <a:latin typeface="Arial" panose="020B0604020202020204" pitchFamily="34" charset="0"/>
                <a:cs typeface="Arial" panose="020B0604020202020204" pitchFamily="34" charset="0"/>
              </a:rPr>
              <a:t>gầy yếu quá.</a:t>
            </a:r>
            <a:endParaRPr lang="en-US" altLang="en-US" sz="2600" dirty="0">
              <a:solidFill>
                <a:srgbClr val="FF0000"/>
              </a:solidFill>
              <a:latin typeface="Arial" panose="020B0604020202020204" pitchFamily="34" charset="0"/>
              <a:ea typeface="Arial" panose="020B0604020202020204" pitchFamily="34" charset="0"/>
            </a:endParaRPr>
          </a:p>
        </p:txBody>
      </p:sp>
      <p:sp>
        <p:nvSpPr>
          <p:cNvPr id="13" name="TextBox 12"/>
          <p:cNvSpPr txBox="1"/>
          <p:nvPr/>
        </p:nvSpPr>
        <p:spPr>
          <a:xfrm>
            <a:off x="1676400" y="4518025"/>
            <a:ext cx="6934200" cy="892175"/>
          </a:xfrm>
          <a:prstGeom prst="rect">
            <a:avLst/>
          </a:prstGeom>
          <a:noFill/>
          <a:ln w="9525">
            <a:noFill/>
          </a:ln>
        </p:spPr>
        <p:txBody>
          <a:bodyPr>
            <a:spAutoFit/>
          </a:bodyPr>
          <a:p>
            <a:pPr eaLnBrk="1" hangingPunct="1"/>
            <a:r>
              <a:rPr lang="en-US" altLang="en-US" sz="2600" dirty="0">
                <a:solidFill>
                  <a:srgbClr val="FF0000"/>
                </a:solidFill>
                <a:latin typeface="Arial" panose="020B0604020202020204" pitchFamily="34" charset="0"/>
                <a:cs typeface="Arial" panose="020B0604020202020204" pitchFamily="34" charset="0"/>
              </a:rPr>
              <a:t>hai cánh mỏng như cánh bướm non, lại ngắn chùn chùn.</a:t>
            </a:r>
            <a:endParaRPr lang="en-US" altLang="en-US" sz="2600" dirty="0">
              <a:solidFill>
                <a:srgbClr val="FF0000"/>
              </a:solidFill>
              <a:latin typeface="Arial" panose="020B0604020202020204" pitchFamily="34" charset="0"/>
              <a:ea typeface="Arial" panose="020B0604020202020204" pitchFamily="34" charset="0"/>
            </a:endParaRPr>
          </a:p>
        </p:txBody>
      </p:sp>
      <p:sp>
        <p:nvSpPr>
          <p:cNvPr id="14" name="TextBox 13"/>
          <p:cNvSpPr txBox="1"/>
          <p:nvPr/>
        </p:nvSpPr>
        <p:spPr>
          <a:xfrm>
            <a:off x="2598738" y="5435600"/>
            <a:ext cx="6705600" cy="492125"/>
          </a:xfrm>
          <a:prstGeom prst="rect">
            <a:avLst/>
          </a:prstGeom>
          <a:noFill/>
          <a:ln w="9525">
            <a:noFill/>
          </a:ln>
        </p:spPr>
        <p:txBody>
          <a:bodyPr>
            <a:spAutoFit/>
          </a:bodyPr>
          <a:p>
            <a:pPr eaLnBrk="1" hangingPunct="1"/>
            <a:r>
              <a:rPr lang="en-US" altLang="en-US" sz="2600" dirty="0">
                <a:solidFill>
                  <a:srgbClr val="FF3300"/>
                </a:solidFill>
                <a:latin typeface="Arial" panose="020B0604020202020204" pitchFamily="34" charset="0"/>
                <a:cs typeface="Arial" panose="020B0604020202020204" pitchFamily="34" charset="0"/>
              </a:rPr>
              <a:t>mặc áo thâm d</a:t>
            </a:r>
            <a:r>
              <a:rPr lang="en-US" altLang="en-US" sz="2600" dirty="0">
                <a:solidFill>
                  <a:srgbClr val="FF3300"/>
                </a:solidFill>
                <a:latin typeface="Arial" panose="020B0604020202020204" pitchFamily="34" charset="0"/>
                <a:ea typeface="Arial" panose="020B0604020202020204" pitchFamily="34" charset="0"/>
              </a:rPr>
              <a:t>à</a:t>
            </a:r>
            <a:r>
              <a:rPr lang="en-US" altLang="en-US" sz="2600" dirty="0">
                <a:solidFill>
                  <a:srgbClr val="FF3300"/>
                </a:solidFill>
                <a:latin typeface="Arial" panose="020B0604020202020204" pitchFamily="34" charset="0"/>
                <a:cs typeface="Arial" panose="020B0604020202020204" pitchFamily="34" charset="0"/>
              </a:rPr>
              <a:t>i, đôi chỗ chấm điểm v</a:t>
            </a:r>
            <a:r>
              <a:rPr lang="en-US" altLang="en-US" sz="2600" dirty="0">
                <a:solidFill>
                  <a:srgbClr val="FF3300"/>
                </a:solidFill>
                <a:latin typeface="Arial" panose="020B0604020202020204" pitchFamily="34" charset="0"/>
                <a:ea typeface="Arial" panose="020B0604020202020204" pitchFamily="34" charset="0"/>
              </a:rPr>
              <a:t>à</a:t>
            </a:r>
            <a:r>
              <a:rPr lang="en-US" altLang="en-US" sz="2600" dirty="0">
                <a:solidFill>
                  <a:srgbClr val="FF3300"/>
                </a:solidFill>
                <a:latin typeface="Arial" panose="020B0604020202020204" pitchFamily="34" charset="0"/>
                <a:cs typeface="Arial" panose="020B0604020202020204" pitchFamily="34" charset="0"/>
              </a:rPr>
              <a:t>ng.</a:t>
            </a:r>
            <a:endParaRPr lang="en-US" altLang="en-US" sz="2600" dirty="0">
              <a:solidFill>
                <a:srgbClr val="FF3300"/>
              </a:solidFill>
              <a:latin typeface="Arial" panose="020B0604020202020204" pitchFamily="34" charset="0"/>
              <a:ea typeface="Arial" panose="020B0604020202020204" pitchFamily="34" charset="0"/>
            </a:endParaRPr>
          </a:p>
        </p:txBody>
      </p:sp>
      <p:graphicFrame>
        <p:nvGraphicFramePr>
          <p:cNvPr id="2" name="Table 5"/>
          <p:cNvGraphicFramePr>
            <a:graphicFrameLocks noGrp="1"/>
          </p:cNvGraphicFramePr>
          <p:nvPr>
            <p:ph idx="1"/>
          </p:nvPr>
        </p:nvGraphicFramePr>
        <p:xfrm>
          <a:off x="153035" y="3505200"/>
          <a:ext cx="8729980" cy="3235325"/>
        </p:xfrm>
        <a:graphic>
          <a:graphicData uri="http://schemas.openxmlformats.org/drawingml/2006/table">
            <a:tbl>
              <a:tblPr firstRow="1" bandRow="1">
                <a:tableStyleId>{5C22544A-7EE6-4342-B048-85BDC9FD1C3A}</a:tableStyleId>
              </a:tblPr>
              <a:tblGrid>
                <a:gridCol w="5511165"/>
                <a:gridCol w="3218815"/>
              </a:tblGrid>
              <a:tr h="654685">
                <a:tc>
                  <a:txBody>
                    <a:bodyPr/>
                    <a:p>
                      <a:pPr algn="ctr"/>
                      <a:r>
                        <a:rPr lang="en-US" dirty="0" err="1">
                          <a:solidFill>
                            <a:srgbClr val="FF0000"/>
                          </a:solidFill>
                        </a:rPr>
                        <a:t>Đặc</a:t>
                      </a:r>
                      <a:r>
                        <a:rPr lang="en-US" dirty="0">
                          <a:solidFill>
                            <a:srgbClr val="FF0000"/>
                          </a:solidFill>
                        </a:rPr>
                        <a:t> </a:t>
                      </a:r>
                      <a:r>
                        <a:rPr lang="en-US" dirty="0" err="1">
                          <a:solidFill>
                            <a:srgbClr val="FF0000"/>
                          </a:solidFill>
                        </a:rPr>
                        <a:t>điểm</a:t>
                      </a:r>
                      <a:r>
                        <a:rPr lang="en-US" dirty="0">
                          <a:solidFill>
                            <a:srgbClr val="FF0000"/>
                          </a:solidFill>
                        </a:rPr>
                        <a:t> </a:t>
                      </a:r>
                      <a:r>
                        <a:rPr lang="en-US" dirty="0" err="1">
                          <a:solidFill>
                            <a:srgbClr val="FF0000"/>
                          </a:solidFill>
                        </a:rPr>
                        <a:t>ngoại</a:t>
                      </a:r>
                      <a:r>
                        <a:rPr lang="en-US" dirty="0">
                          <a:solidFill>
                            <a:srgbClr val="FF0000"/>
                          </a:solidFill>
                        </a:rPr>
                        <a:t> </a:t>
                      </a:r>
                      <a:r>
                        <a:rPr lang="en-US" dirty="0" err="1">
                          <a:solidFill>
                            <a:srgbClr val="FF0000"/>
                          </a:solidFill>
                        </a:rPr>
                        <a:t>hình</a:t>
                      </a:r>
                      <a:endParaRPr lang="en-US" dirty="0">
                        <a:solidFill>
                          <a:srgbClr val="FF0000"/>
                        </a:solidFill>
                      </a:endParaRPr>
                    </a:p>
                  </a:txBody>
                  <a:tcPr>
                    <a:solidFill>
                      <a:schemeClr val="accent5">
                        <a:lumMod val="90000"/>
                      </a:schemeClr>
                    </a:solidFill>
                  </a:tcPr>
                </a:tc>
                <a:tc>
                  <a:txBody>
                    <a:bodyPr/>
                    <a:p>
                      <a:pPr algn="ctr"/>
                      <a:r>
                        <a:rPr lang="en-US" dirty="0"/>
                        <a:t> </a:t>
                      </a:r>
                      <a:r>
                        <a:rPr lang="en-US" dirty="0" err="1">
                          <a:solidFill>
                            <a:srgbClr val="FF0000"/>
                          </a:solidFill>
                        </a:rPr>
                        <a:t>Tính</a:t>
                      </a:r>
                      <a:r>
                        <a:rPr lang="en-US" dirty="0">
                          <a:solidFill>
                            <a:srgbClr val="FF0000"/>
                          </a:solidFill>
                        </a:rPr>
                        <a:t> </a:t>
                      </a:r>
                      <a:r>
                        <a:rPr lang="en-US" dirty="0" err="1">
                          <a:solidFill>
                            <a:srgbClr val="FF0000"/>
                          </a:solidFill>
                        </a:rPr>
                        <a:t>cách</a:t>
                      </a:r>
                      <a:endParaRPr lang="en-US" dirty="0">
                        <a:solidFill>
                          <a:srgbClr val="FF0000"/>
                        </a:solidFill>
                      </a:endParaRPr>
                    </a:p>
                  </a:txBody>
                  <a:tcPr>
                    <a:solidFill>
                      <a:schemeClr val="accent5">
                        <a:lumMod val="90000"/>
                      </a:schemeClr>
                    </a:solidFill>
                  </a:tcPr>
                </a:tc>
              </a:tr>
              <a:tr h="2580640">
                <a:tc>
                  <a:txBody>
                    <a:bodyPr/>
                    <a:p>
                      <a:pPr marL="285750" indent="-285750">
                        <a:buFontTx/>
                        <a:buChar char="-"/>
                      </a:pPr>
                      <a:r>
                        <a:rPr lang="en-US" dirty="0" err="1"/>
                        <a:t>Sức</a:t>
                      </a:r>
                      <a:r>
                        <a:rPr lang="en-US" dirty="0"/>
                        <a:t> </a:t>
                      </a:r>
                      <a:r>
                        <a:rPr lang="en-US" dirty="0" err="1"/>
                        <a:t>vóc</a:t>
                      </a:r>
                      <a:r>
                        <a:rPr lang="en-US" dirty="0"/>
                        <a:t>: ………………………….…………..</a:t>
                      </a:r>
                      <a:endParaRPr lang="en-US" dirty="0"/>
                    </a:p>
                    <a:p>
                      <a:pPr marL="0" indent="0">
                        <a:buFontTx/>
                        <a:buNone/>
                      </a:pPr>
                      <a:r>
                        <a:rPr lang="en-US" dirty="0"/>
                        <a:t>     ………………………………………………….</a:t>
                      </a:r>
                      <a:endParaRPr lang="en-US" dirty="0"/>
                    </a:p>
                    <a:p>
                      <a:pPr marL="285750" indent="-285750">
                        <a:buFontTx/>
                        <a:buChar char="-"/>
                      </a:pPr>
                      <a:r>
                        <a:rPr lang="en-US" dirty="0" err="1"/>
                        <a:t>Cánh</a:t>
                      </a:r>
                      <a:r>
                        <a:rPr lang="en-US" dirty="0"/>
                        <a:t>: …………………………………………</a:t>
                      </a:r>
                      <a:endParaRPr lang="en-US" dirty="0"/>
                    </a:p>
                    <a:p>
                      <a:pPr marL="0" indent="0">
                        <a:buFontTx/>
                        <a:buNone/>
                      </a:pPr>
                      <a:r>
                        <a:rPr lang="en-US" dirty="0"/>
                        <a:t>    ……………………………………………………</a:t>
                      </a:r>
                      <a:endParaRPr lang="en-US" dirty="0"/>
                    </a:p>
                    <a:p>
                      <a:pPr marL="285750" indent="-285750">
                        <a:buFontTx/>
                        <a:buChar char="-"/>
                      </a:pPr>
                      <a:r>
                        <a:rPr lang="en-US" dirty="0"/>
                        <a:t>“ Trang </a:t>
                      </a:r>
                      <a:r>
                        <a:rPr lang="en-US" dirty="0" err="1"/>
                        <a:t>phục</a:t>
                      </a:r>
                      <a:r>
                        <a:rPr lang="en-US" dirty="0"/>
                        <a:t>”: …………………………..</a:t>
                      </a:r>
                      <a:endParaRPr lang="en-US" dirty="0"/>
                    </a:p>
                  </a:txBody>
                  <a:tcPr>
                    <a:solidFill>
                      <a:schemeClr val="accent5"/>
                    </a:solidFill>
                  </a:tcPr>
                </a:tc>
                <a:tc>
                  <a:txBody>
                    <a:bodyPr/>
                    <a:p>
                      <a:r>
                        <a:rPr lang="en-US" dirty="0"/>
                        <a:t>………………………………………………………………………………………………………………………………………………………………</a:t>
                      </a:r>
                      <a:endParaRPr lang="en-US" dirty="0"/>
                    </a:p>
                  </a:txBody>
                  <a:tcPr>
                    <a:solidFill>
                      <a:schemeClr val="accent5"/>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3"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7"/>
                                        </p:tgtEl>
                                        <p:attrNameLst>
                                          <p:attrName>style.visibility</p:attrName>
                                        </p:attrNameLst>
                                      </p:cBhvr>
                                      <p:to>
                                        <p:strVal val="visible"/>
                                      </p:to>
                                    </p:set>
                                    <p:anim calcmode="discrete" valueType="clr">
                                      <p:cBhvr override="childStyle">
                                        <p:cTn id="3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
                                        </p:tgtEl>
                                        <p:attrNameLst>
                                          <p:attrName>fillcolor</p:attrName>
                                        </p:attrNameLst>
                                      </p:cBhvr>
                                      <p:tavLst>
                                        <p:tav tm="0">
                                          <p:val>
                                            <p:clrVal>
                                              <a:schemeClr val="accent2"/>
                                            </p:clrVal>
                                          </p:val>
                                        </p:tav>
                                        <p:tav tm="50000">
                                          <p:val>
                                            <p:clrVal>
                                              <a:schemeClr val="hlink"/>
                                            </p:clrVal>
                                          </p:val>
                                        </p:tav>
                                      </p:tavLst>
                                    </p:anim>
                                    <p:set>
                                      <p:cBhvr>
                                        <p:cTn id="38" dur="80"/>
                                        <p:tgtEl>
                                          <p:spTgt spid="7"/>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circle(in)">
                                      <p:cBhvr>
                                        <p:cTn id="5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animBg="1"/>
      <p:bldP spid="3" grpId="1" animBg="1"/>
      <p:bldP spid="7" grpId="0"/>
      <p:bldP spid="9"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ounded Rectangular Callout 4"/>
          <p:cNvSpPr/>
          <p:nvPr/>
        </p:nvSpPr>
        <p:spPr>
          <a:xfrm>
            <a:off x="609600" y="533400"/>
            <a:ext cx="8077200" cy="914400"/>
          </a:xfrm>
          <a:prstGeom prst="wedgeRoundRectCallout">
            <a:avLst>
              <a:gd name="adj1" fmla="val -36052"/>
              <a:gd name="adj2" fmla="val 181019"/>
              <a:gd name="adj3" fmla="val 16667"/>
            </a:avLst>
          </a:prstGeom>
          <a:solidFill>
            <a:srgbClr val="FFFF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en-US" sz="2600" dirty="0">
                <a:solidFill>
                  <a:srgbClr val="006600"/>
                </a:solidFill>
                <a:latin typeface="Arial" panose="020B0604020202020204" pitchFamily="34" charset="0"/>
                <a:cs typeface="Arial" panose="020B0604020202020204" pitchFamily="34" charset="0"/>
              </a:rPr>
              <a:t>Ngoại hình của chị Nh</a:t>
            </a:r>
            <a:r>
              <a:rPr lang="en-US" altLang="en-US" sz="2600" dirty="0">
                <a:solidFill>
                  <a:srgbClr val="006600"/>
                </a:solidFill>
                <a:latin typeface="Arial" panose="020B0604020202020204" pitchFamily="34" charset="0"/>
                <a:ea typeface="Arial" panose="020B0604020202020204" pitchFamily="34" charset="0"/>
              </a:rPr>
              <a:t>à</a:t>
            </a:r>
            <a:r>
              <a:rPr lang="en-US" altLang="en-US" sz="2600" dirty="0">
                <a:solidFill>
                  <a:srgbClr val="006600"/>
                </a:solidFill>
                <a:latin typeface="Arial" panose="020B0604020202020204" pitchFamily="34" charset="0"/>
                <a:cs typeface="Arial" panose="020B0604020202020204" pitchFamily="34" charset="0"/>
              </a:rPr>
              <a:t> Trò nói lên điều gì về tính cách v</a:t>
            </a:r>
            <a:r>
              <a:rPr lang="en-US" altLang="en-US" sz="2600" dirty="0">
                <a:solidFill>
                  <a:srgbClr val="006600"/>
                </a:solidFill>
                <a:latin typeface="Arial" panose="020B0604020202020204" pitchFamily="34" charset="0"/>
                <a:ea typeface="Arial" panose="020B0604020202020204" pitchFamily="34" charset="0"/>
              </a:rPr>
              <a:t>à</a:t>
            </a:r>
            <a:r>
              <a:rPr lang="en-US" altLang="en-US" sz="2600" dirty="0">
                <a:solidFill>
                  <a:srgbClr val="006600"/>
                </a:solidFill>
                <a:latin typeface="Arial" panose="020B0604020202020204" pitchFamily="34" charset="0"/>
                <a:cs typeface="Arial" panose="020B0604020202020204" pitchFamily="34" charset="0"/>
              </a:rPr>
              <a:t> thân phận của nhân vật n</a:t>
            </a:r>
            <a:r>
              <a:rPr lang="en-US" altLang="en-US" sz="2600" dirty="0">
                <a:solidFill>
                  <a:srgbClr val="006600"/>
                </a:solidFill>
                <a:latin typeface="Arial" panose="020B0604020202020204" pitchFamily="34" charset="0"/>
                <a:ea typeface="Arial" panose="020B0604020202020204" pitchFamily="34" charset="0"/>
              </a:rPr>
              <a:t>à</a:t>
            </a:r>
            <a:r>
              <a:rPr lang="en-US" altLang="en-US" sz="2600" dirty="0">
                <a:solidFill>
                  <a:srgbClr val="006600"/>
                </a:solidFill>
                <a:latin typeface="Arial" panose="020B0604020202020204" pitchFamily="34" charset="0"/>
                <a:cs typeface="Arial" panose="020B0604020202020204" pitchFamily="34" charset="0"/>
              </a:rPr>
              <a:t>y? </a:t>
            </a:r>
            <a:endParaRPr lang="en-US" altLang="en-US" sz="2600" dirty="0">
              <a:solidFill>
                <a:srgbClr val="006600"/>
              </a:solidFill>
              <a:latin typeface="Arial" panose="020B0604020202020204" pitchFamily="34" charset="0"/>
              <a:ea typeface="Arial" panose="020B0604020202020204" pitchFamily="34" charset="0"/>
            </a:endParaRPr>
          </a:p>
        </p:txBody>
      </p:sp>
      <p:pic>
        <p:nvPicPr>
          <p:cNvPr id="6" name="Picture 5"/>
          <p:cNvPicPr>
            <a:picLocks noChangeAspect="1"/>
          </p:cNvPicPr>
          <p:nvPr/>
        </p:nvPicPr>
        <p:blipFill>
          <a:blip r:embed="rId1"/>
          <a:stretch>
            <a:fillRect/>
          </a:stretch>
        </p:blipFill>
        <p:spPr>
          <a:xfrm>
            <a:off x="23813" y="3835400"/>
            <a:ext cx="2795587" cy="2990850"/>
          </a:xfrm>
          <a:prstGeom prst="rect">
            <a:avLst/>
          </a:prstGeom>
          <a:noFill/>
          <a:ln w="9525">
            <a:noFill/>
          </a:ln>
        </p:spPr>
      </p:pic>
      <p:sp>
        <p:nvSpPr>
          <p:cNvPr id="7" name="TextBox 6"/>
          <p:cNvSpPr txBox="1"/>
          <p:nvPr/>
        </p:nvSpPr>
        <p:spPr>
          <a:xfrm>
            <a:off x="2362200" y="2413000"/>
            <a:ext cx="3878263" cy="493713"/>
          </a:xfrm>
          <a:prstGeom prst="rect">
            <a:avLst/>
          </a:prstGeom>
          <a:noFill/>
          <a:ln w="9525">
            <a:noFill/>
          </a:ln>
        </p:spPr>
        <p:txBody>
          <a:bodyPr>
            <a:spAutoFit/>
          </a:bodyPr>
          <a:p>
            <a:pPr eaLnBrk="1" hangingPunct="1"/>
            <a:r>
              <a:rPr lang="en-US" altLang="en-US" sz="2600" b="1" dirty="0">
                <a:solidFill>
                  <a:srgbClr val="0000CC"/>
                </a:solidFill>
                <a:latin typeface="Arial" panose="020B0604020202020204" pitchFamily="34" charset="0"/>
                <a:cs typeface="Arial" panose="020B0604020202020204" pitchFamily="34" charset="0"/>
              </a:rPr>
              <a:t>- Tính cách: </a:t>
            </a:r>
            <a:r>
              <a:rPr lang="en-US" altLang="en-US" sz="2600" dirty="0">
                <a:solidFill>
                  <a:srgbClr val="800000"/>
                </a:solidFill>
                <a:latin typeface="Arial" panose="020B0604020202020204" pitchFamily="34" charset="0"/>
                <a:cs typeface="Arial" panose="020B0604020202020204" pitchFamily="34" charset="0"/>
              </a:rPr>
              <a:t>yếu đuối.</a:t>
            </a:r>
            <a:endParaRPr lang="en-US" altLang="en-US" sz="2600" dirty="0">
              <a:solidFill>
                <a:srgbClr val="800000"/>
              </a:solidFill>
              <a:latin typeface="Arial" panose="020B0604020202020204" pitchFamily="34" charset="0"/>
              <a:ea typeface="Arial" panose="020B0604020202020204" pitchFamily="34" charset="0"/>
            </a:endParaRPr>
          </a:p>
        </p:txBody>
      </p:sp>
      <p:sp>
        <p:nvSpPr>
          <p:cNvPr id="8" name="TextBox 7"/>
          <p:cNvSpPr txBox="1"/>
          <p:nvPr/>
        </p:nvSpPr>
        <p:spPr>
          <a:xfrm>
            <a:off x="787400" y="2936875"/>
            <a:ext cx="8280400" cy="492125"/>
          </a:xfrm>
          <a:prstGeom prst="rect">
            <a:avLst/>
          </a:prstGeom>
          <a:noFill/>
          <a:ln w="9525">
            <a:noFill/>
          </a:ln>
        </p:spPr>
        <p:txBody>
          <a:bodyPr>
            <a:spAutoFit/>
          </a:bodyPr>
          <a:p>
            <a:pPr eaLnBrk="1" hangingPunct="1"/>
            <a:r>
              <a:rPr lang="en-US" altLang="en-US" sz="2600" b="1" dirty="0">
                <a:solidFill>
                  <a:srgbClr val="0000CC"/>
                </a:solidFill>
                <a:latin typeface="Arial" panose="020B0604020202020204" pitchFamily="34" charset="0"/>
                <a:cs typeface="Arial" panose="020B0604020202020204" pitchFamily="34" charset="0"/>
              </a:rPr>
              <a:t>- Thân phận: </a:t>
            </a:r>
            <a:r>
              <a:rPr lang="en-US" altLang="en-US" sz="2600" dirty="0">
                <a:solidFill>
                  <a:srgbClr val="800000"/>
                </a:solidFill>
                <a:latin typeface="Arial" panose="020B0604020202020204" pitchFamily="34" charset="0"/>
                <a:cs typeface="Arial" panose="020B0604020202020204" pitchFamily="34" charset="0"/>
              </a:rPr>
              <a:t>tội nghiệp, đáng thương, dễ bị bắt nạt.</a:t>
            </a:r>
            <a:endParaRPr lang="en-US" altLang="en-US" sz="2600" dirty="0">
              <a:solidFill>
                <a:srgbClr val="80000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000000"/>
                                          </p:val>
                                        </p:tav>
                                        <p:tav tm="100000">
                                          <p:val>
                                            <p:strVal val="#ppt_w"/>
                                          </p:val>
                                        </p:tav>
                                      </p:tavLst>
                                    </p:anim>
                                    <p:anim calcmode="lin" valueType="num">
                                      <p:cBhvr>
                                        <p:cTn id="13" dur="500" fill="hold"/>
                                        <p:tgtEl>
                                          <p:spTgt spid="5"/>
                                        </p:tgtEl>
                                        <p:attrNameLst>
                                          <p:attrName>ppt_h</p:attrName>
                                        </p:attrNameLst>
                                      </p:cBhvr>
                                      <p:tavLst>
                                        <p:tav tm="0">
                                          <p:val>
                                            <p:fltVal val="0,00000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000000"/>
                                          </p:val>
                                        </p:tav>
                                        <p:tav tm="100000">
                                          <p:val>
                                            <p:strVal val="#ppt_w"/>
                                          </p:val>
                                        </p:tav>
                                      </p:tavLst>
                                    </p:anim>
                                    <p:anim calcmode="lin" valueType="num">
                                      <p:cBhvr>
                                        <p:cTn id="25" dur="500" fill="hold"/>
                                        <p:tgtEl>
                                          <p:spTgt spid="8"/>
                                        </p:tgtEl>
                                        <p:attrNameLst>
                                          <p:attrName>ppt_h</p:attrName>
                                        </p:attrNameLst>
                                      </p:cBhvr>
                                      <p:tavLst>
                                        <p:tav tm="0">
                                          <p:val>
                                            <p:fltVal val="0,00000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5400" y="1295400"/>
            <a:ext cx="9042400" cy="2333625"/>
          </a:xfrm>
          <a:prstGeom prst="rect">
            <a:avLst/>
          </a:prstGeom>
          <a:noFill/>
        </p:spPr>
        <p:txBody>
          <a:bodyPr>
            <a:spAutoFit/>
          </a:bodyPr>
          <a:p>
            <a:pPr marL="514350" indent="-514350" eaLnBrk="1" hangingPunct="1">
              <a:spcBef>
                <a:spcPct val="20000"/>
              </a:spcBef>
              <a:buClr>
                <a:schemeClr val="hlink"/>
              </a:buClr>
              <a:buSzPct val="120000"/>
              <a:buNone/>
            </a:pPr>
            <a:r>
              <a:rPr sz="2600" b="1" dirty="0">
                <a:solidFill>
                  <a:srgbClr val="0000CC"/>
                </a:solidFill>
                <a:latin typeface="Arial" panose="020B0604020202020204" pitchFamily="34" charset="0"/>
                <a:cs typeface="Arial" panose="020B0604020202020204" pitchFamily="34" charset="0"/>
              </a:rPr>
              <a:t> -  Sức vóc: </a:t>
            </a:r>
            <a:r>
              <a:rPr sz="2600" dirty="0">
                <a:solidFill>
                  <a:srgbClr val="0D0D0D"/>
                </a:solidFill>
                <a:latin typeface="Arial" panose="020B0604020202020204" pitchFamily="34" charset="0"/>
                <a:cs typeface="Arial" panose="020B0604020202020204" pitchFamily="34" charset="0"/>
              </a:rPr>
              <a:t>gầy yếu quá.</a:t>
            </a:r>
            <a:endParaRPr sz="2600" dirty="0">
              <a:solidFill>
                <a:srgbClr val="0D0D0D"/>
              </a:solidFill>
              <a:latin typeface="Arial" panose="020B0604020202020204" pitchFamily="34" charset="0"/>
              <a:cs typeface="Arial" panose="020B0604020202020204" pitchFamily="34" charset="0"/>
            </a:endParaRPr>
          </a:p>
          <a:p>
            <a:pPr marL="514350" indent="-514350" eaLnBrk="1" hangingPunct="1">
              <a:spcBef>
                <a:spcPct val="20000"/>
              </a:spcBef>
              <a:buClr>
                <a:schemeClr val="hlink"/>
              </a:buClr>
              <a:buSzPct val="120000"/>
              <a:buNone/>
            </a:pPr>
            <a:r>
              <a:rPr sz="2600" b="1" dirty="0">
                <a:solidFill>
                  <a:srgbClr val="0000CC"/>
                </a:solidFill>
                <a:latin typeface="Arial" panose="020B0604020202020204" pitchFamily="34" charset="0"/>
                <a:cs typeface="Arial" panose="020B0604020202020204" pitchFamily="34" charset="0"/>
              </a:rPr>
              <a:t> - Thân mình: </a:t>
            </a:r>
            <a:r>
              <a:rPr sz="2600" dirty="0">
                <a:solidFill>
                  <a:srgbClr val="0D0D0D"/>
                </a:solidFill>
                <a:latin typeface="Arial" panose="020B0604020202020204" pitchFamily="34" charset="0"/>
                <a:cs typeface="Arial" panose="020B0604020202020204" pitchFamily="34" charset="0"/>
              </a:rPr>
              <a:t>bé nhỏ, người bự những phấn như mới lột.</a:t>
            </a:r>
            <a:endParaRPr sz="2600" dirty="0">
              <a:solidFill>
                <a:srgbClr val="0D0D0D"/>
              </a:solidFill>
              <a:latin typeface="Arial" panose="020B0604020202020204" pitchFamily="34" charset="0"/>
              <a:cs typeface="Arial" panose="020B0604020202020204" pitchFamily="34" charset="0"/>
            </a:endParaRPr>
          </a:p>
          <a:p>
            <a:pPr marL="514350" indent="-514350" eaLnBrk="1" hangingPunct="1">
              <a:spcBef>
                <a:spcPct val="20000"/>
              </a:spcBef>
              <a:buClr>
                <a:schemeClr val="hlink"/>
              </a:buClr>
              <a:buSzPct val="120000"/>
              <a:buNone/>
            </a:pPr>
            <a:r>
              <a:rPr sz="2600" b="1" dirty="0">
                <a:solidFill>
                  <a:srgbClr val="0D0D0D"/>
                </a:solidFill>
                <a:latin typeface="Arial" panose="020B0604020202020204" pitchFamily="34" charset="0"/>
                <a:cs typeface="Arial" panose="020B0604020202020204" pitchFamily="34" charset="0"/>
              </a:rPr>
              <a:t> -  </a:t>
            </a:r>
            <a:r>
              <a:rPr sz="2600" b="1" dirty="0">
                <a:solidFill>
                  <a:srgbClr val="0000CC"/>
                </a:solidFill>
                <a:latin typeface="Arial" panose="020B0604020202020204" pitchFamily="34" charset="0"/>
                <a:cs typeface="Arial" panose="020B0604020202020204" pitchFamily="34" charset="0"/>
              </a:rPr>
              <a:t>Cánh: </a:t>
            </a:r>
            <a:r>
              <a:rPr sz="2600" dirty="0">
                <a:solidFill>
                  <a:srgbClr val="0D0D0D"/>
                </a:solidFill>
                <a:latin typeface="Arial" panose="020B0604020202020204" pitchFamily="34" charset="0"/>
                <a:cs typeface="Arial" panose="020B0604020202020204" pitchFamily="34" charset="0"/>
              </a:rPr>
              <a:t>hai cánh mỏng như cánh bướm non, lại ngắn chùn </a:t>
            </a:r>
            <a:r>
              <a:rPr sz="2600" dirty="0">
                <a:latin typeface="Arial" panose="020B0604020202020204" pitchFamily="34" charset="0"/>
                <a:cs typeface="Arial" panose="020B0604020202020204" pitchFamily="34" charset="0"/>
              </a:rPr>
              <a:t>chùn.</a:t>
            </a:r>
            <a:endParaRPr sz="2600" dirty="0">
              <a:latin typeface="Arial" panose="020B0604020202020204" pitchFamily="34" charset="0"/>
              <a:cs typeface="Arial" panose="020B0604020202020204" pitchFamily="34" charset="0"/>
            </a:endParaRPr>
          </a:p>
          <a:p>
            <a:pPr marL="514350" indent="-514350" eaLnBrk="1" hangingPunct="1">
              <a:spcBef>
                <a:spcPct val="20000"/>
              </a:spcBef>
              <a:buClr>
                <a:schemeClr val="hlink"/>
              </a:buClr>
              <a:buSzPct val="120000"/>
              <a:buNone/>
            </a:pPr>
            <a:r>
              <a:rPr sz="2600" b="1" dirty="0">
                <a:solidFill>
                  <a:srgbClr val="0000CC"/>
                </a:solidFill>
                <a:latin typeface="Arial" panose="020B0604020202020204" pitchFamily="34" charset="0"/>
                <a:cs typeface="Arial" panose="020B0604020202020204" pitchFamily="34" charset="0"/>
              </a:rPr>
              <a:t> - Trang phục: </a:t>
            </a:r>
            <a:r>
              <a:rPr sz="2600" dirty="0">
                <a:solidFill>
                  <a:srgbClr val="0D0D0D"/>
                </a:solidFill>
                <a:latin typeface="Arial" panose="020B0604020202020204" pitchFamily="34" charset="0"/>
                <a:cs typeface="Arial" panose="020B0604020202020204" pitchFamily="34" charset="0"/>
              </a:rPr>
              <a:t>mặc áo thâm d</a:t>
            </a:r>
            <a:r>
              <a:rPr sz="2600" dirty="0">
                <a:solidFill>
                  <a:srgbClr val="0D0D0D"/>
                </a:solidFill>
                <a:latin typeface="Arial" panose="020B0604020202020204" pitchFamily="34" charset="0"/>
                <a:ea typeface="Arial" panose="020B0604020202020204" pitchFamily="34" charset="0"/>
              </a:rPr>
              <a:t>à</a:t>
            </a:r>
            <a:r>
              <a:rPr sz="2600" dirty="0">
                <a:solidFill>
                  <a:srgbClr val="0D0D0D"/>
                </a:solidFill>
                <a:latin typeface="Arial" panose="020B0604020202020204" pitchFamily="34" charset="0"/>
                <a:cs typeface="Arial" panose="020B0604020202020204" pitchFamily="34" charset="0"/>
              </a:rPr>
              <a:t>i, đôi chỗ chấm điểm v</a:t>
            </a:r>
            <a:r>
              <a:rPr sz="2600" dirty="0">
                <a:solidFill>
                  <a:srgbClr val="0D0D0D"/>
                </a:solidFill>
                <a:latin typeface="Arial" panose="020B0604020202020204" pitchFamily="34" charset="0"/>
                <a:ea typeface="Arial" panose="020B0604020202020204" pitchFamily="34" charset="0"/>
              </a:rPr>
              <a:t>à</a:t>
            </a:r>
            <a:r>
              <a:rPr sz="2600" dirty="0">
                <a:solidFill>
                  <a:srgbClr val="0D0D0D"/>
                </a:solidFill>
                <a:latin typeface="Arial" panose="020B0604020202020204" pitchFamily="34" charset="0"/>
                <a:cs typeface="Arial" panose="020B0604020202020204" pitchFamily="34" charset="0"/>
              </a:rPr>
              <a:t>ng.</a:t>
            </a:r>
            <a:endParaRPr sz="2600" dirty="0">
              <a:solidFill>
                <a:srgbClr val="0D0D0D"/>
              </a:solidFill>
              <a:latin typeface="Arial" panose="020B0604020202020204" pitchFamily="34" charset="0"/>
              <a:ea typeface="Arial" panose="020B0604020202020204" pitchFamily="34" charset="0"/>
            </a:endParaRPr>
          </a:p>
        </p:txBody>
      </p:sp>
      <p:sp>
        <p:nvSpPr>
          <p:cNvPr id="9" name="TextBox 8"/>
          <p:cNvSpPr txBox="1"/>
          <p:nvPr/>
        </p:nvSpPr>
        <p:spPr>
          <a:xfrm>
            <a:off x="228600" y="4419600"/>
            <a:ext cx="8534400" cy="973138"/>
          </a:xfrm>
          <a:prstGeom prst="rect">
            <a:avLst/>
          </a:prstGeom>
          <a:noFill/>
        </p:spPr>
        <p:txBody>
          <a:bodyPr>
            <a:spAutoFit/>
          </a:bodyPr>
          <a:p>
            <a:pPr eaLnBrk="1" hangingPunct="1">
              <a:spcBef>
                <a:spcPct val="20000"/>
              </a:spcBef>
              <a:buClr>
                <a:schemeClr val="hlink"/>
              </a:buClr>
              <a:buSzPct val="120000"/>
              <a:buNone/>
            </a:pPr>
            <a:r>
              <a:rPr sz="2600" dirty="0">
                <a:solidFill>
                  <a:srgbClr val="CC3300"/>
                </a:solidFill>
                <a:effectLst>
                  <a:outerShdw blurRad="38100" dist="38100" dir="2700000">
                    <a:srgbClr val="C0C0C0"/>
                  </a:outerShdw>
                </a:effectLst>
                <a:latin typeface="Arial" panose="020B0604020202020204" pitchFamily="34" charset="0"/>
                <a:cs typeface="Arial" panose="020B0604020202020204" pitchFamily="34" charset="0"/>
              </a:rPr>
              <a:t> </a:t>
            </a:r>
            <a:r>
              <a:rPr sz="2600" b="1" dirty="0">
                <a:solidFill>
                  <a:srgbClr val="CC3300"/>
                </a:solidFill>
                <a:latin typeface="Arial" panose="020B0604020202020204" pitchFamily="34" charset="0"/>
                <a:cs typeface="Arial" panose="020B0604020202020204" pitchFamily="34" charset="0"/>
              </a:rPr>
              <a:t>- Tính cách:   </a:t>
            </a:r>
            <a:r>
              <a:rPr sz="2600" dirty="0">
                <a:solidFill>
                  <a:srgbClr val="0D0D0D"/>
                </a:solidFill>
                <a:latin typeface="Arial" panose="020B0604020202020204" pitchFamily="34" charset="0"/>
                <a:cs typeface="Arial" panose="020B0604020202020204" pitchFamily="34" charset="0"/>
              </a:rPr>
              <a:t>yếu đuối.</a:t>
            </a:r>
            <a:endParaRPr sz="2600" dirty="0">
              <a:solidFill>
                <a:srgbClr val="0D0D0D"/>
              </a:solidFill>
              <a:latin typeface="Arial" panose="020B0604020202020204" pitchFamily="34" charset="0"/>
              <a:cs typeface="Arial" panose="020B0604020202020204" pitchFamily="34" charset="0"/>
            </a:endParaRPr>
          </a:p>
          <a:p>
            <a:pPr eaLnBrk="1" hangingPunct="1">
              <a:spcBef>
                <a:spcPct val="20000"/>
              </a:spcBef>
              <a:buClr>
                <a:schemeClr val="hlink"/>
              </a:buClr>
              <a:buSzPct val="120000"/>
              <a:buNone/>
            </a:pPr>
            <a:r>
              <a:rPr sz="2600" dirty="0">
                <a:solidFill>
                  <a:srgbClr val="CC3300"/>
                </a:solidFill>
                <a:effectLst>
                  <a:outerShdw blurRad="38100" dist="38100" dir="2700000">
                    <a:srgbClr val="C0C0C0"/>
                  </a:outerShdw>
                </a:effectLst>
                <a:latin typeface="Arial" panose="020B0604020202020204" pitchFamily="34" charset="0"/>
                <a:cs typeface="Arial" panose="020B0604020202020204" pitchFamily="34" charset="0"/>
              </a:rPr>
              <a:t> </a:t>
            </a:r>
            <a:r>
              <a:rPr sz="2600" b="1" dirty="0">
                <a:solidFill>
                  <a:srgbClr val="CC3300"/>
                </a:solidFill>
                <a:latin typeface="Arial" panose="020B0604020202020204" pitchFamily="34" charset="0"/>
                <a:cs typeface="Arial" panose="020B0604020202020204" pitchFamily="34" charset="0"/>
              </a:rPr>
              <a:t>- Thân phận:  </a:t>
            </a:r>
            <a:r>
              <a:rPr sz="2600" dirty="0">
                <a:solidFill>
                  <a:srgbClr val="0D0D0D"/>
                </a:solidFill>
                <a:latin typeface="Arial" panose="020B0604020202020204" pitchFamily="34" charset="0"/>
                <a:cs typeface="Arial" panose="020B0604020202020204" pitchFamily="34" charset="0"/>
              </a:rPr>
              <a:t>tội nghiệp, đáng thương, dễ bị bắt nạt.</a:t>
            </a:r>
            <a:endParaRPr sz="2600" dirty="0">
              <a:solidFill>
                <a:srgbClr val="0D0D0D"/>
              </a:solidFill>
              <a:latin typeface="Arial" panose="020B0604020202020204" pitchFamily="34" charset="0"/>
              <a:ea typeface="Arial" panose="020B0604020202020204" pitchFamily="34" charset="0"/>
            </a:endParaRPr>
          </a:p>
        </p:txBody>
      </p:sp>
      <p:sp>
        <p:nvSpPr>
          <p:cNvPr id="9220" name="Rectangle 1"/>
          <p:cNvSpPr/>
          <p:nvPr/>
        </p:nvSpPr>
        <p:spPr>
          <a:xfrm>
            <a:off x="152400" y="609600"/>
            <a:ext cx="7010400" cy="492125"/>
          </a:xfrm>
          <a:prstGeom prst="rect">
            <a:avLst/>
          </a:prstGeom>
          <a:noFill/>
          <a:ln w="9525">
            <a:noFill/>
          </a:ln>
        </p:spPr>
        <p:txBody>
          <a:bodyPr>
            <a:spAutoFit/>
          </a:bodyPr>
          <a:p>
            <a:pPr marL="514350" indent="-514350" eaLnBrk="1" hangingPunct="1">
              <a:spcBef>
                <a:spcPct val="20000"/>
              </a:spcBef>
              <a:buClr>
                <a:srgbClr val="009999"/>
              </a:buClr>
              <a:buSzPct val="120000"/>
            </a:pPr>
            <a:r>
              <a:rPr lang="en-US" altLang="vi-VN" sz="2500" b="1" dirty="0">
                <a:solidFill>
                  <a:srgbClr val="00B050"/>
                </a:solidFill>
                <a:latin typeface="Arial" panose="020B0604020202020204" pitchFamily="34" charset="0"/>
                <a:cs typeface="Arial" panose="020B0604020202020204" pitchFamily="34" charset="0"/>
              </a:rPr>
              <a:t>1.  Đặc điểm ngoại hình chị Nh</a:t>
            </a:r>
            <a:r>
              <a:rPr lang="en-US" altLang="vi-VN" sz="2500" b="1" dirty="0">
                <a:solidFill>
                  <a:srgbClr val="00B050"/>
                </a:solidFill>
                <a:latin typeface="Arial" panose="020B0604020202020204" pitchFamily="34" charset="0"/>
                <a:ea typeface="Arial" panose="020B0604020202020204" pitchFamily="34" charset="0"/>
              </a:rPr>
              <a:t>à</a:t>
            </a:r>
            <a:r>
              <a:rPr lang="en-US" altLang="vi-VN" sz="2500" b="1" dirty="0">
                <a:solidFill>
                  <a:srgbClr val="00B050"/>
                </a:solidFill>
                <a:latin typeface="Arial" panose="020B0604020202020204" pitchFamily="34" charset="0"/>
                <a:cs typeface="Arial" panose="020B0604020202020204" pitchFamily="34" charset="0"/>
              </a:rPr>
              <a:t> Trò về:</a:t>
            </a:r>
            <a:endParaRPr lang="en-US" altLang="vi-VN" sz="2500" b="1" dirty="0">
              <a:solidFill>
                <a:srgbClr val="00B050"/>
              </a:solidFill>
              <a:latin typeface="Arial" panose="020B0604020202020204" pitchFamily="34" charset="0"/>
              <a:ea typeface="Arial" panose="020B0604020202020204" pitchFamily="34" charset="0"/>
            </a:endParaRPr>
          </a:p>
        </p:txBody>
      </p:sp>
      <p:sp>
        <p:nvSpPr>
          <p:cNvPr id="9221" name="Rectangle 2"/>
          <p:cNvSpPr/>
          <p:nvPr/>
        </p:nvSpPr>
        <p:spPr>
          <a:xfrm>
            <a:off x="228600" y="3797300"/>
            <a:ext cx="6248400" cy="492125"/>
          </a:xfrm>
          <a:prstGeom prst="rect">
            <a:avLst/>
          </a:prstGeom>
          <a:noFill/>
          <a:ln w="9525">
            <a:noFill/>
          </a:ln>
        </p:spPr>
        <p:txBody>
          <a:bodyPr>
            <a:spAutoFit/>
          </a:bodyPr>
          <a:p>
            <a:pPr eaLnBrk="1" hangingPunct="1">
              <a:spcBef>
                <a:spcPct val="20000"/>
              </a:spcBef>
              <a:buClr>
                <a:srgbClr val="009999"/>
              </a:buClr>
              <a:buSzPct val="120000"/>
            </a:pPr>
            <a:r>
              <a:rPr lang="en-US" altLang="vi-VN" sz="2500" b="1" dirty="0">
                <a:solidFill>
                  <a:srgbClr val="00B050"/>
                </a:solidFill>
                <a:latin typeface="Arial" panose="020B0604020202020204" pitchFamily="34" charset="0"/>
                <a:cs typeface="Arial" panose="020B0604020202020204" pitchFamily="34" charset="0"/>
              </a:rPr>
              <a:t>2. Ngoại hình chị Nh</a:t>
            </a:r>
            <a:r>
              <a:rPr lang="en-US" altLang="vi-VN" sz="2500" b="1" dirty="0">
                <a:solidFill>
                  <a:srgbClr val="00B050"/>
                </a:solidFill>
                <a:latin typeface="Arial" panose="020B0604020202020204" pitchFamily="34" charset="0"/>
                <a:ea typeface="Arial" panose="020B0604020202020204" pitchFamily="34" charset="0"/>
              </a:rPr>
              <a:t>à</a:t>
            </a:r>
            <a:r>
              <a:rPr lang="en-US" altLang="vi-VN" sz="2500" b="1" dirty="0">
                <a:solidFill>
                  <a:srgbClr val="00B050"/>
                </a:solidFill>
                <a:latin typeface="Arial" panose="020B0604020202020204" pitchFamily="34" charset="0"/>
                <a:cs typeface="Arial" panose="020B0604020202020204" pitchFamily="34" charset="0"/>
              </a:rPr>
              <a:t> Trò nói lên:</a:t>
            </a:r>
            <a:endParaRPr lang="en-US" altLang="vi-VN" sz="2500" b="1" dirty="0">
              <a:solidFill>
                <a:srgbClr val="00B05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randombar(horizontal)">
                                      <p:cBhvr>
                                        <p:cTn id="15" dur="500"/>
                                        <p:tgtEl>
                                          <p:spTgt spid="92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220" grpId="0"/>
      <p:bldP spid="92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76200" y="4456113"/>
            <a:ext cx="1981200" cy="2368550"/>
          </a:xfrm>
          <a:prstGeom prst="rect">
            <a:avLst/>
          </a:prstGeom>
          <a:noFill/>
          <a:ln w="9525">
            <a:noFill/>
          </a:ln>
        </p:spPr>
      </p:pic>
      <p:sp>
        <p:nvSpPr>
          <p:cNvPr id="5" name="Cloud 4"/>
          <p:cNvSpPr/>
          <p:nvPr/>
        </p:nvSpPr>
        <p:spPr>
          <a:xfrm>
            <a:off x="762000" y="381000"/>
            <a:ext cx="7620000" cy="1219200"/>
          </a:xfrm>
          <a:prstGeom prst="cloud">
            <a:avLst/>
          </a:prstGeom>
          <a:solidFill>
            <a:srgbClr val="FFFF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en-US" sz="2600" dirty="0">
                <a:solidFill>
                  <a:srgbClr val="0D0D0D"/>
                </a:solidFill>
                <a:latin typeface="Arial" panose="020B0604020202020204" pitchFamily="34" charset="0"/>
                <a:cs typeface="Arial" panose="020B0604020202020204" pitchFamily="34" charset="0"/>
              </a:rPr>
              <a:t>Trong b</a:t>
            </a:r>
            <a:r>
              <a:rPr lang="en-US" altLang="en-US" sz="2600" dirty="0">
                <a:solidFill>
                  <a:srgbClr val="0D0D0D"/>
                </a:solidFill>
                <a:latin typeface="Arial" panose="020B0604020202020204" pitchFamily="34" charset="0"/>
                <a:ea typeface="Arial" panose="020B0604020202020204" pitchFamily="34" charset="0"/>
              </a:rPr>
              <a:t>à</a:t>
            </a:r>
            <a:r>
              <a:rPr lang="en-US" altLang="en-US" sz="2600" dirty="0">
                <a:solidFill>
                  <a:srgbClr val="0D0D0D"/>
                </a:solidFill>
                <a:latin typeface="Arial" panose="020B0604020202020204" pitchFamily="34" charset="0"/>
                <a:cs typeface="Arial" panose="020B0604020202020204" pitchFamily="34" charset="0"/>
              </a:rPr>
              <a:t>i văn kể chuyện, nhiều khi ta cần phải l</a:t>
            </a:r>
            <a:r>
              <a:rPr lang="en-US" altLang="en-US" sz="2600" dirty="0">
                <a:solidFill>
                  <a:srgbClr val="0D0D0D"/>
                </a:solidFill>
                <a:latin typeface="Arial" panose="020B0604020202020204" pitchFamily="34" charset="0"/>
                <a:ea typeface="Arial" panose="020B0604020202020204" pitchFamily="34" charset="0"/>
              </a:rPr>
              <a:t>à</a:t>
            </a:r>
            <a:r>
              <a:rPr lang="en-US" altLang="en-US" sz="2600" dirty="0">
                <a:solidFill>
                  <a:srgbClr val="0D0D0D"/>
                </a:solidFill>
                <a:latin typeface="Arial" panose="020B0604020202020204" pitchFamily="34" charset="0"/>
                <a:cs typeface="Arial" panose="020B0604020202020204" pitchFamily="34" charset="0"/>
              </a:rPr>
              <a:t>m gì?</a:t>
            </a:r>
            <a:endParaRPr lang="en-US" altLang="en-US" sz="2600" dirty="0">
              <a:solidFill>
                <a:srgbClr val="0D0D0D"/>
              </a:solidFill>
              <a:latin typeface="Arial" panose="020B0604020202020204" pitchFamily="34" charset="0"/>
              <a:ea typeface="Arial" panose="020B0604020202020204" pitchFamily="34" charset="0"/>
            </a:endParaRPr>
          </a:p>
        </p:txBody>
      </p:sp>
      <p:pic>
        <p:nvPicPr>
          <p:cNvPr id="6" name="Picture 5"/>
          <p:cNvPicPr>
            <a:picLocks noChangeAspect="1"/>
          </p:cNvPicPr>
          <p:nvPr/>
        </p:nvPicPr>
        <p:blipFill>
          <a:blip r:embed="rId2"/>
          <a:stretch>
            <a:fillRect/>
          </a:stretch>
        </p:blipFill>
        <p:spPr>
          <a:xfrm>
            <a:off x="47625" y="4391025"/>
            <a:ext cx="2238375" cy="2466975"/>
          </a:xfrm>
          <a:prstGeom prst="rect">
            <a:avLst/>
          </a:prstGeom>
          <a:noFill/>
          <a:ln w="9525">
            <a:noFill/>
          </a:ln>
        </p:spPr>
      </p:pic>
      <p:sp>
        <p:nvSpPr>
          <p:cNvPr id="8" name="Rounded Rectangle 7"/>
          <p:cNvSpPr/>
          <p:nvPr/>
        </p:nvSpPr>
        <p:spPr>
          <a:xfrm>
            <a:off x="617538" y="1905000"/>
            <a:ext cx="8069263" cy="1143000"/>
          </a:xfrm>
          <a:prstGeom prst="roundRect">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en-US" altLang="en-US" sz="2600" dirty="0">
                <a:solidFill>
                  <a:srgbClr val="0D0D0D"/>
                </a:solidFill>
                <a:latin typeface="Arial" panose="020B0604020202020204" pitchFamily="34" charset="0"/>
                <a:cs typeface="Arial" panose="020B0604020202020204" pitchFamily="34" charset="0"/>
              </a:rPr>
              <a:t>Trong b</a:t>
            </a:r>
            <a:r>
              <a:rPr lang="en-US" altLang="en-US" sz="2600" dirty="0">
                <a:solidFill>
                  <a:srgbClr val="0D0D0D"/>
                </a:solidFill>
                <a:latin typeface="Arial" panose="020B0604020202020204" pitchFamily="34" charset="0"/>
                <a:ea typeface="Arial" panose="020B0604020202020204" pitchFamily="34" charset="0"/>
              </a:rPr>
              <a:t>à</a:t>
            </a:r>
            <a:r>
              <a:rPr lang="en-US" altLang="en-US" sz="2600" dirty="0">
                <a:solidFill>
                  <a:srgbClr val="0D0D0D"/>
                </a:solidFill>
                <a:latin typeface="Arial" panose="020B0604020202020204" pitchFamily="34" charset="0"/>
                <a:cs typeface="Arial" panose="020B0604020202020204" pitchFamily="34" charset="0"/>
              </a:rPr>
              <a:t>i văn kể chuyện, nhiều khi cần miêu tả ngoại hình của nhân vật.</a:t>
            </a:r>
            <a:endParaRPr lang="en-US" altLang="en-US" sz="2600" dirty="0">
              <a:solidFill>
                <a:srgbClr val="0D0D0D"/>
              </a:solidFill>
              <a:latin typeface="Arial" panose="020B0604020202020204" pitchFamily="34" charset="0"/>
              <a:ea typeface="Arial" panose="020B0604020202020204" pitchFamily="34" charset="0"/>
            </a:endParaRPr>
          </a:p>
        </p:txBody>
      </p:sp>
      <p:sp>
        <p:nvSpPr>
          <p:cNvPr id="7" name="Cloud 6"/>
          <p:cNvSpPr/>
          <p:nvPr/>
        </p:nvSpPr>
        <p:spPr>
          <a:xfrm>
            <a:off x="773113" y="315913"/>
            <a:ext cx="7620000" cy="1295400"/>
          </a:xfrm>
          <a:prstGeom prst="cloud">
            <a:avLst/>
          </a:prstGeom>
          <a:solidFill>
            <a:srgbClr val="FFFF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en-US" sz="2600" dirty="0">
                <a:solidFill>
                  <a:srgbClr val="FF0000"/>
                </a:solidFill>
                <a:latin typeface="Arial" panose="020B0604020202020204" pitchFamily="34" charset="0"/>
                <a:cs typeface="Arial" panose="020B0604020202020204" pitchFamily="34" charset="0"/>
              </a:rPr>
              <a:t>Vì sao nhiều khi cần thiết phải miêu tả  đặc điểm ngoại hình tiêu biểu của nhân vật?</a:t>
            </a:r>
            <a:endParaRPr lang="en-US" altLang="en-US" sz="2600" dirty="0">
              <a:solidFill>
                <a:srgbClr val="FF0000"/>
              </a:solidFill>
              <a:latin typeface="Arial" panose="020B0604020202020204" pitchFamily="34" charset="0"/>
              <a:ea typeface="Arial" panose="020B0604020202020204" pitchFamily="34" charset="0"/>
            </a:endParaRPr>
          </a:p>
        </p:txBody>
      </p:sp>
      <p:sp>
        <p:nvSpPr>
          <p:cNvPr id="9" name="Rounded Rectangle 8"/>
          <p:cNvSpPr/>
          <p:nvPr/>
        </p:nvSpPr>
        <p:spPr>
          <a:xfrm>
            <a:off x="609600" y="3200400"/>
            <a:ext cx="8077200" cy="1524000"/>
          </a:xfrm>
          <a:prstGeom prst="roundRect">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en-US" altLang="en-US" sz="2600" dirty="0">
                <a:solidFill>
                  <a:srgbClr val="0000FF"/>
                </a:solidFill>
                <a:latin typeface="Arial" panose="020B0604020202020204" pitchFamily="34" charset="0"/>
                <a:cs typeface="Arial" panose="020B0604020202020204" pitchFamily="34" charset="0"/>
              </a:rPr>
              <a:t>Những đặc điểm ngoại hình tiêu biểu có thể góp phần nói  lên tính cách hoặc thân phận của nhân vật v</a:t>
            </a:r>
            <a:r>
              <a:rPr lang="en-US" altLang="en-US" sz="2600" dirty="0">
                <a:solidFill>
                  <a:srgbClr val="0000FF"/>
                </a:solidFill>
                <a:latin typeface="Arial" panose="020B0604020202020204" pitchFamily="34" charset="0"/>
                <a:ea typeface="Arial" panose="020B0604020202020204" pitchFamily="34" charset="0"/>
              </a:rPr>
              <a:t>à</a:t>
            </a:r>
            <a:r>
              <a:rPr lang="en-US" altLang="en-US" sz="2600" dirty="0">
                <a:solidFill>
                  <a:srgbClr val="0000FF"/>
                </a:solidFill>
                <a:latin typeface="Arial" panose="020B0604020202020204" pitchFamily="34" charset="0"/>
                <a:cs typeface="Arial" panose="020B0604020202020204" pitchFamily="34" charset="0"/>
              </a:rPr>
              <a:t> l</a:t>
            </a:r>
            <a:r>
              <a:rPr lang="en-US" altLang="en-US" sz="2600" dirty="0">
                <a:solidFill>
                  <a:srgbClr val="0000FF"/>
                </a:solidFill>
                <a:latin typeface="Arial" panose="020B0604020202020204" pitchFamily="34" charset="0"/>
                <a:ea typeface="Arial" panose="020B0604020202020204" pitchFamily="34" charset="0"/>
              </a:rPr>
              <a:t>à</a:t>
            </a:r>
            <a:r>
              <a:rPr lang="en-US" altLang="en-US" sz="2600" dirty="0">
                <a:solidFill>
                  <a:srgbClr val="0000FF"/>
                </a:solidFill>
                <a:latin typeface="Arial" panose="020B0604020202020204" pitchFamily="34" charset="0"/>
                <a:cs typeface="Arial" panose="020B0604020202020204" pitchFamily="34" charset="0"/>
              </a:rPr>
              <a:t>m cho câu chuyện thêm sinh động, hấp dẫn.</a:t>
            </a:r>
            <a:endParaRPr lang="en-US" altLang="en-US" sz="2600" dirty="0">
              <a:solidFill>
                <a:srgbClr val="0000FF"/>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000000"/>
                                          </p:val>
                                        </p:tav>
                                        <p:tav tm="100000">
                                          <p:val>
                                            <p:strVal val="#ppt_w"/>
                                          </p:val>
                                        </p:tav>
                                      </p:tavLst>
                                    </p:anim>
                                    <p:anim calcmode="lin" valueType="num">
                                      <p:cBhvr>
                                        <p:cTn id="13" dur="500" fill="hold"/>
                                        <p:tgtEl>
                                          <p:spTgt spid="5"/>
                                        </p:tgtEl>
                                        <p:attrNameLst>
                                          <p:attrName>ppt_h</p:attrName>
                                        </p:attrNameLst>
                                      </p:cBhvr>
                                      <p:tavLst>
                                        <p:tav tm="0">
                                          <p:val>
                                            <p:fltVal val="0,00000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000000"/>
                                          </p:val>
                                        </p:tav>
                                        <p:tav tm="100000">
                                          <p:val>
                                            <p:strVal val="#ppt_w"/>
                                          </p:val>
                                        </p:tav>
                                      </p:tavLst>
                                    </p:anim>
                                    <p:anim calcmode="lin" valueType="num">
                                      <p:cBhvr>
                                        <p:cTn id="23" dur="500" fill="hold"/>
                                        <p:tgtEl>
                                          <p:spTgt spid="6"/>
                                        </p:tgtEl>
                                        <p:attrNameLst>
                                          <p:attrName>ppt_h</p:attrName>
                                        </p:attrNameLst>
                                      </p:cBhvr>
                                      <p:tavLst>
                                        <p:tav tm="0">
                                          <p:val>
                                            <p:fltVal val="0,00000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000000"/>
                                          </p:val>
                                        </p:tav>
                                        <p:tav tm="100000">
                                          <p:val>
                                            <p:strVal val="#ppt_w"/>
                                          </p:val>
                                        </p:tav>
                                      </p:tavLst>
                                    </p:anim>
                                    <p:anim calcmode="lin" valueType="num">
                                      <p:cBhvr>
                                        <p:cTn id="28" dur="500" fill="hold"/>
                                        <p:tgtEl>
                                          <p:spTgt spid="8"/>
                                        </p:tgtEl>
                                        <p:attrNameLst>
                                          <p:attrName>ppt_h</p:attrName>
                                        </p:attrNameLst>
                                      </p:cBhvr>
                                      <p:tavLst>
                                        <p:tav tm="0">
                                          <p:val>
                                            <p:fltVal val="0,00000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9" name="TextBox 8"/>
          <p:cNvSpPr txBox="1">
            <a:spLocks noChangeArrowheads="1"/>
          </p:cNvSpPr>
          <p:nvPr/>
        </p:nvSpPr>
        <p:spPr bwMode="auto">
          <a:xfrm>
            <a:off x="1447800" y="2057400"/>
            <a:ext cx="6858000" cy="923925"/>
          </a:xfrm>
          <a:prstGeom prst="rect">
            <a:avLst/>
          </a:prstGeom>
          <a:noFill/>
          <a:ln>
            <a:noFill/>
          </a:ln>
        </p:spPr>
        <p:txBody>
          <a:bodyPr>
            <a:spAutoFit/>
          </a:bodyPr>
          <a:p>
            <a:pPr eaLnBrk="1" hangingPunct="1">
              <a:buNone/>
            </a:pPr>
            <a:r>
              <a:rPr lang="en-US" altLang="en-US" sz="2700" dirty="0">
                <a:solidFill>
                  <a:srgbClr val="0D0D0D"/>
                </a:solidFill>
                <a:latin typeface="Arial" panose="020B0604020202020204" pitchFamily="34" charset="0"/>
                <a:cs typeface="Arial" panose="020B0604020202020204" pitchFamily="34" charset="0"/>
              </a:rPr>
              <a:t>* Trong b</a:t>
            </a:r>
            <a:r>
              <a:rPr lang="en-US" altLang="en-US" sz="2700" dirty="0">
                <a:solidFill>
                  <a:srgbClr val="0D0D0D"/>
                </a:solidFill>
                <a:latin typeface="Arial" panose="020B0604020202020204" pitchFamily="34" charset="0"/>
                <a:ea typeface="Arial" panose="020B0604020202020204" pitchFamily="34" charset="0"/>
              </a:rPr>
              <a:t>à</a:t>
            </a:r>
            <a:r>
              <a:rPr lang="en-US" altLang="en-US" sz="2700" dirty="0">
                <a:solidFill>
                  <a:srgbClr val="0D0D0D"/>
                </a:solidFill>
                <a:latin typeface="Arial" panose="020B0604020202020204" pitchFamily="34" charset="0"/>
                <a:cs typeface="Arial" panose="020B0604020202020204" pitchFamily="34" charset="0"/>
              </a:rPr>
              <a:t>i văn kể chuyện, nhiều khi cần miêu tả ngoại hình của nhân vật.</a:t>
            </a:r>
            <a:endParaRPr lang="en-US" altLang="en-US" sz="2700" dirty="0">
              <a:solidFill>
                <a:srgbClr val="0D0D0D"/>
              </a:solidFill>
              <a:latin typeface="Arial" panose="020B0604020202020204" pitchFamily="34" charset="0"/>
              <a:ea typeface="Arial" panose="020B0604020202020204" pitchFamily="34" charset="0"/>
            </a:endParaRPr>
          </a:p>
        </p:txBody>
      </p:sp>
      <p:sp>
        <p:nvSpPr>
          <p:cNvPr id="10" name="TextBox 9"/>
          <p:cNvSpPr txBox="1">
            <a:spLocks noChangeArrowheads="1"/>
          </p:cNvSpPr>
          <p:nvPr/>
        </p:nvSpPr>
        <p:spPr bwMode="auto">
          <a:xfrm>
            <a:off x="1295400" y="3046413"/>
            <a:ext cx="7010400" cy="1754188"/>
          </a:xfrm>
          <a:prstGeom prst="rect">
            <a:avLst/>
          </a:prstGeom>
          <a:noFill/>
          <a:ln>
            <a:noFill/>
          </a:ln>
        </p:spPr>
        <p:txBody>
          <a:bodyPr>
            <a:spAutoFit/>
          </a:bodyPr>
          <a:p>
            <a:pPr eaLnBrk="1" hangingPunct="1">
              <a:buNone/>
            </a:pPr>
            <a:r>
              <a:rPr lang="en-US" altLang="en-US" sz="2700" dirty="0">
                <a:solidFill>
                  <a:srgbClr val="0D0D0D"/>
                </a:solidFill>
                <a:latin typeface="Arial" panose="020B0604020202020204" pitchFamily="34" charset="0"/>
                <a:cs typeface="Arial" panose="020B0604020202020204" pitchFamily="34" charset="0"/>
              </a:rPr>
              <a:t>* Những đặc điểm ngoại hình tiêu biểu có thể góp phần nói  lên tính cách hoặc thân phận của nhân vật v</a:t>
            </a:r>
            <a:r>
              <a:rPr lang="en-US" altLang="en-US" sz="2700" dirty="0">
                <a:solidFill>
                  <a:srgbClr val="0D0D0D"/>
                </a:solidFill>
                <a:latin typeface="Arial" panose="020B0604020202020204" pitchFamily="34" charset="0"/>
                <a:ea typeface="Arial" panose="020B0604020202020204" pitchFamily="34" charset="0"/>
              </a:rPr>
              <a:t>à</a:t>
            </a:r>
            <a:r>
              <a:rPr lang="en-US" altLang="en-US" sz="2700" dirty="0">
                <a:solidFill>
                  <a:srgbClr val="0D0D0D"/>
                </a:solidFill>
                <a:latin typeface="Arial" panose="020B0604020202020204" pitchFamily="34" charset="0"/>
                <a:cs typeface="Arial" panose="020B0604020202020204" pitchFamily="34" charset="0"/>
              </a:rPr>
              <a:t> l</a:t>
            </a:r>
            <a:r>
              <a:rPr lang="en-US" altLang="en-US" sz="2700" dirty="0">
                <a:solidFill>
                  <a:srgbClr val="0D0D0D"/>
                </a:solidFill>
                <a:latin typeface="Arial" panose="020B0604020202020204" pitchFamily="34" charset="0"/>
                <a:ea typeface="Arial" panose="020B0604020202020204" pitchFamily="34" charset="0"/>
              </a:rPr>
              <a:t>à</a:t>
            </a:r>
            <a:r>
              <a:rPr lang="en-US" altLang="en-US" sz="2700" dirty="0">
                <a:solidFill>
                  <a:srgbClr val="0D0D0D"/>
                </a:solidFill>
                <a:latin typeface="Arial" panose="020B0604020202020204" pitchFamily="34" charset="0"/>
                <a:cs typeface="Arial" panose="020B0604020202020204" pitchFamily="34" charset="0"/>
              </a:rPr>
              <a:t>m cho câu chuyện thêm sinh động, hấp dẫn.</a:t>
            </a:r>
            <a:endParaRPr lang="en-US" altLang="en-US" sz="2700" dirty="0">
              <a:solidFill>
                <a:srgbClr val="0D0D0D"/>
              </a:solidFill>
              <a:latin typeface="Arial" panose="020B0604020202020204" pitchFamily="34" charset="0"/>
              <a:ea typeface="Arial" panose="020B0604020202020204" pitchFamily="34" charset="0"/>
            </a:endParaRPr>
          </a:p>
        </p:txBody>
      </p:sp>
      <p:sp>
        <p:nvSpPr>
          <p:cNvPr id="2" name="Oval 1"/>
          <p:cNvSpPr/>
          <p:nvPr/>
        </p:nvSpPr>
        <p:spPr>
          <a:xfrm>
            <a:off x="2057400" y="1219200"/>
            <a:ext cx="2438400" cy="685800"/>
          </a:xfrm>
          <a:prstGeom prst="ellipse">
            <a:avLst/>
          </a:prstGeom>
          <a:solidFill>
            <a:srgbClr val="FFEBE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900" b="1" dirty="0">
                <a:solidFill>
                  <a:srgbClr val="0D0D0D"/>
                </a:solidFill>
                <a:latin typeface="Arial" panose="020B0604020202020204" pitchFamily="34" charset="0"/>
                <a:cs typeface="Arial" panose="020B0604020202020204" pitchFamily="34" charset="0"/>
              </a:rPr>
              <a:t>Ghi nhớ</a:t>
            </a:r>
            <a:endParaRPr sz="2900" b="1" dirty="0">
              <a:solidFill>
                <a:srgbClr val="0D0D0D"/>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5527</Words>
  <Application>WPS Presentation</Application>
  <PresentationFormat>On-screen Show (4:3)</PresentationFormat>
  <Paragraphs>168</Paragraphs>
  <Slides>19</Slides>
  <Notes>1</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19</vt:i4>
      </vt:variant>
    </vt:vector>
  </HeadingPairs>
  <TitlesOfParts>
    <vt:vector size="30" baseType="lpstr">
      <vt:lpstr>Arial</vt:lpstr>
      <vt:lpstr>SimSun</vt:lpstr>
      <vt:lpstr>Wingdings</vt:lpstr>
      <vt:lpstr>Times New Roman</vt:lpstr>
      <vt:lpstr>Calibri</vt:lpstr>
      <vt:lpstr>Microsoft YaHei</vt:lpstr>
      <vt:lpstr>Arial Unicode MS</vt:lpstr>
      <vt:lpstr>Default Design</vt:lpstr>
      <vt:lpstr>1_Default Design</vt:lpstr>
      <vt:lpstr>2_Default Design</vt:lpstr>
      <vt:lpstr>3_Default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121</cp:revision>
  <dcterms:created xsi:type="dcterms:W3CDTF">2014-08-25T14:59:00Z</dcterms:created>
  <dcterms:modified xsi:type="dcterms:W3CDTF">2021-09-22T15:12:46Z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FF3540F1844B42859974892547D27C05</vt:lpwstr>
  </property>
  <property fmtid="{D5CDD505-2E9C-101B-9397-08002B2CF9AE}" pid="3" name="KSOProductBuildVer">
    <vt:lpwstr>1033-11.2.0.10296</vt:lpwstr>
  </property>
</Properties>
</file>