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2" r:id="rId2"/>
    <p:sldId id="284" r:id="rId3"/>
    <p:sldId id="257" r:id="rId4"/>
    <p:sldId id="283" r:id="rId5"/>
    <p:sldId id="288" r:id="rId6"/>
    <p:sldId id="285" r:id="rId7"/>
    <p:sldId id="259" r:id="rId8"/>
    <p:sldId id="262" r:id="rId9"/>
    <p:sldId id="277" r:id="rId10"/>
    <p:sldId id="281" r:id="rId11"/>
    <p:sldId id="289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90" r:id="rId23"/>
    <p:sldId id="286" r:id="rId24"/>
    <p:sldId id="275" r:id="rId25"/>
    <p:sldId id="28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550FA"/>
    <a:srgbClr val="0000CC"/>
    <a:srgbClr val="D3F6FD"/>
    <a:srgbClr val="F9EEBD"/>
    <a:srgbClr val="EED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13268-7616-4971-8196-46609E901B07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7BCFA-D187-421B-9E68-B3F7ACDB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81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105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F04AFC-9D4B-40D1-A3A3-9E8C90C3411A}" type="slidenum">
              <a:rPr lang="zh-CN" altLang="en-US"/>
              <a:pPr eaLnBrk="1" hangingPunct="1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898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1162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839965-8D32-44F0-AFE2-8505EB5285A5}" type="slidenum">
              <a:rPr lang="zh-CN" altLang="en-US"/>
              <a:pPr eaLnBrk="1" hangingPunct="1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06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357F2D-23BA-4B4D-99E9-89B0FD822C1C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10458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1162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839965-8D32-44F0-AFE2-8505EB5285A5}" type="slidenum">
              <a:rPr lang="zh-CN" altLang="en-US"/>
              <a:pPr eaLnBrk="1" hangingPunct="1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340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357F2D-23BA-4B4D-99E9-89B0FD822C1C}" type="slidenum">
              <a:rPr lang="en-US" sz="1200"/>
              <a:pPr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73014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357F2D-23BA-4B4D-99E9-89B0FD822C1C}" type="slidenum">
              <a:rPr lang="en-US" sz="1200"/>
              <a:pPr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71933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1162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839965-8D32-44F0-AFE2-8505EB5285A5}" type="slidenum">
              <a:rPr lang="zh-CN" altLang="en-US"/>
              <a:pPr eaLnBrk="1" hangingPunct="1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097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208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C349ED-F26C-48AB-A655-DBA835183569}" type="slidenum">
              <a:rPr lang="zh-CN" altLang="en-US"/>
              <a:pPr eaLnBrk="1" hangingPunct="1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4378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8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3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3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07233" y="2655767"/>
            <a:ext cx="6177600" cy="1546400"/>
          </a:xfrm>
          <a:prstGeom prst="rect">
            <a:avLst/>
          </a:prstGeom>
        </p:spPr>
        <p:txBody>
          <a:bodyPr spcFirstLastPara="1" lIns="68567" tIns="68567" rIns="68567" bIns="68567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458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8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5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2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5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6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9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0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A911D-0147-46F0-A665-0BB5933917A8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0237E-7536-4755-BCD5-83112DE9A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1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1" y="903818"/>
            <a:ext cx="5803901" cy="5801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6"/>
          <p:cNvSpPr txBox="1">
            <a:spLocks noChangeArrowheads="1"/>
          </p:cNvSpPr>
          <p:nvPr/>
        </p:nvSpPr>
        <p:spPr bwMode="auto">
          <a:xfrm>
            <a:off x="3251200" y="1107018"/>
            <a:ext cx="8415867" cy="206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95" tIns="48547" rIns="97095" bIns="48547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CN" sz="6400" b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Chào mừng các em đến với </a:t>
            </a:r>
            <a:r>
              <a:rPr lang="en-US" altLang="zh-CN" sz="6400" b="1" smtClean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tiết Tập làm văn</a:t>
            </a:r>
            <a:endParaRPr lang="zh-CN" altLang="en-US" sz="6400" b="1">
              <a:solidFill>
                <a:srgbClr val="FF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5945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5219" y="801314"/>
            <a:ext cx="1063941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lphaLcParenR"/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- C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ác </a:t>
            </a:r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</a:rPr>
              <a:t>đoạn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s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ắp </a:t>
            </a:r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</a:rPr>
              <a:t>xếp theo trình tự thời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gian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(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sự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</a:rPr>
              <a:t>việc xảy ra trước thì kể trước,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sự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việc </a:t>
            </a:r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</a:rPr>
              <a:t>xảy ra sau thì kể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5218" y="3909857"/>
            <a:ext cx="105274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-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Vai </a:t>
            </a:r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</a:rPr>
              <a:t>trò của các câu mở đầu đoạn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t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hể </a:t>
            </a:r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</a:rPr>
              <a:t>hiện sự tiếp nối về thời gian. Tác dụng của câu mở đầu (cụm từ in đậm) để nối đoạn văn sau với các đoạn văn trước.</a:t>
            </a:r>
          </a:p>
          <a:p>
            <a:pPr algn="just"/>
            <a:r>
              <a:rPr lang="vi-VN" sz="2800" dirty="0">
                <a:solidFill>
                  <a:srgbClr val="FF0000"/>
                </a:solidFill>
              </a:rPr>
              <a:t/>
            </a:r>
            <a:br>
              <a:rPr lang="vi-VN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26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1475902" y="2024607"/>
            <a:ext cx="9392194" cy="10156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3000" b="1" dirty="0" smtClean="0"/>
              <a:t>1. </a:t>
            </a:r>
            <a:r>
              <a:rPr lang="en-US" altLang="en-US" sz="3000" b="1" dirty="0" err="1" smtClean="0"/>
              <a:t>Biết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sắp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xếp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các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đoạn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văn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kể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chuyện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theo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trình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thời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gian</a:t>
            </a:r>
            <a:r>
              <a:rPr lang="en-US" altLang="en-US" sz="3000" b="1" dirty="0" smtClean="0"/>
              <a:t>.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1449976" y="4756302"/>
            <a:ext cx="9392194" cy="1015663"/>
          </a:xfrm>
          <a:prstGeom prst="rect">
            <a:avLst/>
          </a:prstGeom>
          <a:solidFill>
            <a:srgbClr val="66FF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3000" b="1" dirty="0" smtClean="0"/>
              <a:t>3. </a:t>
            </a:r>
            <a:r>
              <a:rPr lang="en-US" altLang="en-US" sz="3000" b="1" dirty="0" err="1" smtClean="0"/>
              <a:t>Kể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một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câu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chuyện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trong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đó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các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sự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việc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được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sắp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xếp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theo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trình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thời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gian</a:t>
            </a:r>
            <a:r>
              <a:rPr lang="en-US" altLang="en-US" sz="3000" b="1" dirty="0" smtClean="0"/>
              <a:t>.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449976" y="3375214"/>
            <a:ext cx="9392194" cy="1015663"/>
          </a:xfrm>
          <a:prstGeom prst="rect">
            <a:avLst/>
          </a:prstGeom>
          <a:solidFill>
            <a:srgbClr val="99FF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3000" b="1" dirty="0" smtClean="0"/>
              <a:t>2. </a:t>
            </a:r>
            <a:r>
              <a:rPr lang="en-US" altLang="en-US" sz="3000" b="1" dirty="0" err="1" smtClean="0"/>
              <a:t>Viết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câu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mở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đoạn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để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liên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kết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các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đoạn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văn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theo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trình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thời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gian</a:t>
            </a:r>
            <a:r>
              <a:rPr lang="en-US" altLang="en-US" sz="3000" b="1" dirty="0" smtClean="0"/>
              <a:t>.</a:t>
            </a:r>
          </a:p>
        </p:txBody>
      </p:sp>
      <p:sp>
        <p:nvSpPr>
          <p:cNvPr id="5" name="Rounded Rectangle 1"/>
          <p:cNvSpPr/>
          <p:nvPr/>
        </p:nvSpPr>
        <p:spPr>
          <a:xfrm>
            <a:off x="3260498" y="491554"/>
            <a:ext cx="5277183" cy="1066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smtClean="0">
                <a:solidFill>
                  <a:srgbClr val="002060"/>
                </a:solidFill>
                <a:cs typeface="Times New Roman" panose="02020603050405020304" pitchFamily="18" charset="0"/>
              </a:rPr>
              <a:t>YÊU CẦU CẦN ĐẠT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98" y="2117164"/>
            <a:ext cx="727052" cy="72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0467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705" y="1959830"/>
            <a:ext cx="6056339" cy="386520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02096" y="574835"/>
            <a:ext cx="95129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(qua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63705" y="5825039"/>
            <a:ext cx="5949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Mèn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3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486" y="618979"/>
            <a:ext cx="8180695" cy="5338689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329841" y="513567"/>
            <a:ext cx="3432132" cy="4509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03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249" y="765257"/>
            <a:ext cx="8007216" cy="48872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81573" y="5765002"/>
            <a:ext cx="4659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ĂN XIN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1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368" y="750019"/>
            <a:ext cx="7941502" cy="47107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58130" y="5617249"/>
            <a:ext cx="6150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NHÀ THƠ CHÂN CHÍNH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61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791" y="835188"/>
            <a:ext cx="7363377" cy="48380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57804" y="5854443"/>
            <a:ext cx="5461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 HẠT THÓC GIỐNG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51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983262"/>
            <a:ext cx="8310445" cy="42079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1971" y="5527833"/>
            <a:ext cx="6613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NỖI DẰN VẶT CỦA  AN-ĐRÂY-CA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14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1" y="896896"/>
            <a:ext cx="8157335" cy="43374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3755" y="5514344"/>
            <a:ext cx="486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 ƯỚC DƯỚI TRĂNG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950" y="1021408"/>
            <a:ext cx="8049032" cy="43110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90232" y="5565904"/>
            <a:ext cx="3643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 LƯỠI RÌU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46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485" y="1388534"/>
            <a:ext cx="4042833" cy="404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5276851" y="2542118"/>
            <a:ext cx="6102349" cy="128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6400" b="1">
                <a:solidFill>
                  <a:srgbClr val="FF0000"/>
                </a:solidFill>
                <a:latin typeface="Times New Roman" panose="02020603050405020304" pitchFamily="18" charset="0"/>
                <a:ea typeface="方正稚艺简体"/>
                <a:cs typeface="Times New Roman" panose="02020603050405020304" pitchFamily="18" charset="0"/>
                <a:sym typeface="Arial" panose="020B0604020202020204" pitchFamily="34" charset="0"/>
              </a:rPr>
              <a:t>KHỞI ĐỘNG</a:t>
            </a:r>
            <a:endParaRPr lang="zh-CN" altLang="en-US" sz="6400" b="1">
              <a:solidFill>
                <a:srgbClr val="FF0000"/>
              </a:solidFill>
              <a:latin typeface="Times New Roman" panose="02020603050405020304" pitchFamily="18" charset="0"/>
              <a:ea typeface="方正稚艺简体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4250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6052" y="2128092"/>
            <a:ext cx="96247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96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 KỂ CHUYỆN</a:t>
            </a:r>
            <a:endParaRPr lang="en-US" sz="96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289" y="2650498"/>
            <a:ext cx="2946399" cy="336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77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1283" y="1134794"/>
            <a:ext cx="100059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285750" indent="-285750">
              <a:buFontTx/>
              <a:buChar char="-"/>
            </a:pP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10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1475902" y="2024607"/>
            <a:ext cx="9392194" cy="10156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3000" b="1" dirty="0" smtClean="0"/>
              <a:t>1. </a:t>
            </a:r>
            <a:r>
              <a:rPr lang="en-US" altLang="en-US" sz="3000" b="1" dirty="0" err="1" smtClean="0"/>
              <a:t>Biết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sắp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xếp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các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đoạn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văn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kể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chuyện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theo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trình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thời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gian</a:t>
            </a:r>
            <a:r>
              <a:rPr lang="en-US" altLang="en-US" sz="3000" b="1" dirty="0" smtClean="0"/>
              <a:t>.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1449976" y="4756302"/>
            <a:ext cx="9392194" cy="1015663"/>
          </a:xfrm>
          <a:prstGeom prst="rect">
            <a:avLst/>
          </a:prstGeom>
          <a:solidFill>
            <a:srgbClr val="66FF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3000" b="1" dirty="0" smtClean="0"/>
              <a:t>3. </a:t>
            </a:r>
            <a:r>
              <a:rPr lang="en-US" altLang="en-US" sz="3000" b="1" dirty="0" err="1" smtClean="0"/>
              <a:t>Kể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một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câu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chuyện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trong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đó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các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sự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việc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được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sắp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xếp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theo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trình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thời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gian</a:t>
            </a:r>
            <a:r>
              <a:rPr lang="en-US" altLang="en-US" sz="3000" b="1" dirty="0" smtClean="0"/>
              <a:t>.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449976" y="3375214"/>
            <a:ext cx="9392194" cy="1015663"/>
          </a:xfrm>
          <a:prstGeom prst="rect">
            <a:avLst/>
          </a:prstGeom>
          <a:solidFill>
            <a:srgbClr val="99FF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3000" b="1" dirty="0" smtClean="0"/>
              <a:t>2. </a:t>
            </a:r>
            <a:r>
              <a:rPr lang="en-US" altLang="en-US" sz="3000" b="1" dirty="0" err="1" smtClean="0"/>
              <a:t>Viết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câu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mở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đoạn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để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liên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kết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các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đoạn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văn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theo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trình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thời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gian</a:t>
            </a:r>
            <a:r>
              <a:rPr lang="en-US" altLang="en-US" sz="3000" b="1" dirty="0" smtClean="0"/>
              <a:t>.</a:t>
            </a:r>
          </a:p>
        </p:txBody>
      </p:sp>
      <p:sp>
        <p:nvSpPr>
          <p:cNvPr id="5" name="Rounded Rectangle 1"/>
          <p:cNvSpPr/>
          <p:nvPr/>
        </p:nvSpPr>
        <p:spPr>
          <a:xfrm>
            <a:off x="3260498" y="491554"/>
            <a:ext cx="5277183" cy="1066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smtClean="0">
                <a:solidFill>
                  <a:srgbClr val="002060"/>
                </a:solidFill>
                <a:cs typeface="Times New Roman" panose="02020603050405020304" pitchFamily="18" charset="0"/>
              </a:rPr>
              <a:t>YÊU CẦU CẦN ĐẠT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98" y="2117164"/>
            <a:ext cx="727052" cy="7270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98" y="3375214"/>
            <a:ext cx="727052" cy="7270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02" y="4921875"/>
            <a:ext cx="727052" cy="72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0467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485" y="1388534"/>
            <a:ext cx="4042833" cy="404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5276851" y="2542118"/>
            <a:ext cx="6102349" cy="1152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6400" b="1" smtClean="0">
                <a:solidFill>
                  <a:srgbClr val="FF0000"/>
                </a:solidFill>
                <a:latin typeface="Times New Roman" panose="02020603050405020304" pitchFamily="18" charset="0"/>
                <a:ea typeface="方正稚艺简体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  <a:endParaRPr lang="zh-CN" altLang="en-US" sz="6400" b="1">
              <a:solidFill>
                <a:srgbClr val="FF0000"/>
              </a:solidFill>
              <a:latin typeface="Times New Roman" panose="02020603050405020304" pitchFamily="18" charset="0"/>
              <a:ea typeface="方正稚艺简体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288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165020" y="-58057"/>
            <a:ext cx="10311426" cy="3666507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5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5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1317420" y="-36287"/>
            <a:ext cx="10311426" cy="3666507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6603" y="3608450"/>
            <a:ext cx="101990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(qua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00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93184"/>
            <a:ext cx="6364817" cy="636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3898901" y="698500"/>
            <a:ext cx="7920567" cy="2437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95" tIns="48547" rIns="97095" bIns="48547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CN" sz="7600" b="1">
                <a:solidFill>
                  <a:srgbClr val="444242"/>
                </a:solidFill>
                <a:latin typeface="HP001" panose="020B0603050302020204" pitchFamily="34" charset="0"/>
                <a:ea typeface="Microsoft YaHei" panose="020B0503020204020204" pitchFamily="34" charset="-122"/>
              </a:rPr>
              <a:t>Chúc các em chăm ngoan, học giỏi!</a:t>
            </a:r>
            <a:endParaRPr lang="zh-CN" altLang="en-US" sz="7600" b="1">
              <a:solidFill>
                <a:srgbClr val="444242"/>
              </a:solidFill>
              <a:latin typeface="HP001" panose="020B06030503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5131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37634" y="447660"/>
            <a:ext cx="5072117" cy="3040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564243" y="354722"/>
            <a:ext cx="5451312" cy="304040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en-US" sz="3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7634" y="3926998"/>
            <a:ext cx="5555695" cy="21169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778267" y="3626373"/>
            <a:ext cx="5413733" cy="24175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472992" y="1196324"/>
            <a:ext cx="1091251" cy="1402915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8" name="Right Arrow 7"/>
          <p:cNvSpPr/>
          <p:nvPr/>
        </p:nvSpPr>
        <p:spPr>
          <a:xfrm>
            <a:off x="5844718" y="4414117"/>
            <a:ext cx="882160" cy="1207215"/>
          </a:xfrm>
          <a:prstGeom prst="rightArrow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76453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ctrTitle"/>
          </p:nvPr>
        </p:nvSpPr>
        <p:spPr>
          <a:xfrm>
            <a:off x="1007533" y="2656418"/>
            <a:ext cx="9992784" cy="1545167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875" name="TextBox 2"/>
          <p:cNvSpPr txBox="1">
            <a:spLocks noChangeArrowheads="1"/>
          </p:cNvSpPr>
          <p:nvPr/>
        </p:nvSpPr>
        <p:spPr bwMode="auto">
          <a:xfrm>
            <a:off x="3199268" y="1502220"/>
            <a:ext cx="5133363" cy="101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9" rIns="91436" bIns="45719">
            <a:spAutoFit/>
          </a:bodyPr>
          <a:lstStyle>
            <a:lvl1pPr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6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  <a:endParaRPr lang="en-US" sz="6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812800" y="2599267"/>
            <a:ext cx="10464800" cy="748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9" rIns="91436" bIns="45719">
            <a:spAutoFit/>
          </a:bodyPr>
          <a:lstStyle>
            <a:lvl1pPr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phát triển câu chuyện (82)</a:t>
            </a:r>
            <a:endParaRPr lang="en-US" altLang="en-US" sz="4267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877" name="TextBox 4"/>
          <p:cNvSpPr txBox="1">
            <a:spLocks noChangeArrowheads="1"/>
          </p:cNvSpPr>
          <p:nvPr/>
        </p:nvSpPr>
        <p:spPr bwMode="auto">
          <a:xfrm>
            <a:off x="2482851" y="766234"/>
            <a:ext cx="8134349" cy="646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9" rIns="91436" bIns="45719">
            <a:spAutoFit/>
          </a:bodyPr>
          <a:lstStyle>
            <a:lvl1pPr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4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 err="1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err="1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3600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 </a:t>
            </a:r>
            <a:r>
              <a:rPr lang="en-US" sz="3600" b="1" dirty="0" err="1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  </a:t>
            </a:r>
            <a:r>
              <a:rPr lang="en-US" sz="3600" b="1" dirty="0" err="1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63140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1475902" y="2024607"/>
            <a:ext cx="9392194" cy="10156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3000" b="1" dirty="0" smtClean="0"/>
              <a:t>1. </a:t>
            </a:r>
            <a:r>
              <a:rPr lang="en-US" altLang="en-US" sz="3000" b="1" dirty="0" err="1" smtClean="0"/>
              <a:t>Biết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sắp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xếp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các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đoạn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văn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kể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chuyện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theo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trình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thời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gian</a:t>
            </a:r>
            <a:r>
              <a:rPr lang="en-US" altLang="en-US" sz="3000" b="1" dirty="0" smtClean="0"/>
              <a:t>.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1449976" y="4756302"/>
            <a:ext cx="9392194" cy="1015663"/>
          </a:xfrm>
          <a:prstGeom prst="rect">
            <a:avLst/>
          </a:prstGeom>
          <a:solidFill>
            <a:srgbClr val="66FF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3000" b="1" dirty="0" smtClean="0"/>
              <a:t>3. </a:t>
            </a:r>
            <a:r>
              <a:rPr lang="en-US" altLang="en-US" sz="3000" b="1" dirty="0" err="1" smtClean="0"/>
              <a:t>Kể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một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câu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chuyện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trong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đó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các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sự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việc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được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sắp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xếp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theo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trình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thời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gian</a:t>
            </a:r>
            <a:r>
              <a:rPr lang="en-US" altLang="en-US" sz="3000" b="1" dirty="0" smtClean="0"/>
              <a:t>.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449976" y="3375214"/>
            <a:ext cx="9392194" cy="1015663"/>
          </a:xfrm>
          <a:prstGeom prst="rect">
            <a:avLst/>
          </a:prstGeom>
          <a:solidFill>
            <a:srgbClr val="99FF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3000" b="1" dirty="0" smtClean="0"/>
              <a:t>2. </a:t>
            </a:r>
            <a:r>
              <a:rPr lang="en-US" altLang="en-US" sz="3000" b="1" dirty="0" err="1" smtClean="0"/>
              <a:t>Viết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câu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mở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đoạn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để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liên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kết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các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đoạn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văn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theo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trình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tự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thời</a:t>
            </a:r>
            <a:r>
              <a:rPr lang="en-US" altLang="en-US" sz="3000" b="1" dirty="0" smtClean="0"/>
              <a:t> </a:t>
            </a:r>
            <a:r>
              <a:rPr lang="en-US" altLang="en-US" sz="3000" b="1" dirty="0" err="1" smtClean="0"/>
              <a:t>gian</a:t>
            </a:r>
            <a:r>
              <a:rPr lang="en-US" altLang="en-US" sz="3000" b="1" dirty="0" smtClean="0"/>
              <a:t>.</a:t>
            </a:r>
          </a:p>
        </p:txBody>
      </p:sp>
      <p:sp>
        <p:nvSpPr>
          <p:cNvPr id="5" name="Rounded Rectangle 1"/>
          <p:cNvSpPr/>
          <p:nvPr/>
        </p:nvSpPr>
        <p:spPr>
          <a:xfrm>
            <a:off x="3260498" y="491554"/>
            <a:ext cx="5277183" cy="1066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smtClean="0">
                <a:solidFill>
                  <a:srgbClr val="002060"/>
                </a:solidFill>
                <a:cs typeface="Times New Roman" panose="02020603050405020304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428986620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485" y="1388534"/>
            <a:ext cx="4042833" cy="404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5276851" y="2542118"/>
            <a:ext cx="6102349" cy="1152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6400" b="1" smtClean="0">
                <a:solidFill>
                  <a:srgbClr val="FF0000"/>
                </a:solidFill>
                <a:latin typeface="Times New Roman" panose="02020603050405020304" pitchFamily="18" charset="0"/>
                <a:ea typeface="方正稚艺简体"/>
                <a:cs typeface="Times New Roman" panose="02020603050405020304" pitchFamily="18" charset="0"/>
                <a:sym typeface="Arial" panose="020B0604020202020204" pitchFamily="34" charset="0"/>
              </a:rPr>
              <a:t>KHÁM PHÁ</a:t>
            </a:r>
            <a:endParaRPr lang="zh-CN" altLang="en-US" sz="6400" b="1">
              <a:solidFill>
                <a:srgbClr val="FF0000"/>
              </a:solidFill>
              <a:latin typeface="Times New Roman" panose="02020603050405020304" pitchFamily="18" charset="0"/>
              <a:ea typeface="方正稚艺简体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687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6612" y="481543"/>
            <a:ext cx="10461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1688051" y="1325878"/>
            <a:ext cx="6231614" cy="1879280"/>
          </a:xfrm>
          <a:prstGeom prst="cloudCallout">
            <a:avLst/>
          </a:prstGeom>
          <a:solidFill>
            <a:srgbClr val="D3F6F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1752" y="1558761"/>
            <a:ext cx="104962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mở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cho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từng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vi-VN" sz="2800" dirty="0" smtClean="0">
                <a:latin typeface="arial" panose="020B0604020202020204" pitchFamily="34" charset="0"/>
              </a:rPr>
              <a:t>Đoạn </a:t>
            </a:r>
            <a:r>
              <a:rPr lang="vi-VN" sz="2800" dirty="0">
                <a:latin typeface="arial" panose="020B0604020202020204" pitchFamily="34" charset="0"/>
              </a:rPr>
              <a:t>1: Mùa giáng sinh năm ấy, Va-li-a tròn mười một tuổi được bố mẹ dẫn đi xem </a:t>
            </a:r>
            <a:r>
              <a:rPr lang="vi-VN" sz="2800" dirty="0" smtClean="0">
                <a:latin typeface="arial" panose="020B0604020202020204" pitchFamily="34" charset="0"/>
              </a:rPr>
              <a:t>xiếc</a:t>
            </a:r>
            <a:r>
              <a:rPr lang="en-US" sz="2800" dirty="0" smtClean="0">
                <a:latin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vi-VN" sz="2800" dirty="0">
                <a:latin typeface="arial" panose="020B0604020202020204" pitchFamily="34" charset="0"/>
              </a:rPr>
              <a:t>Đoạn 2: Rồi một hôm, rạp xiếc thông báo cần tuyển diễn viên. Va-Ii-a xin bố mẹ cho ghi tên học </a:t>
            </a:r>
            <a:r>
              <a:rPr lang="vi-VN" sz="2800" dirty="0" smtClean="0">
                <a:latin typeface="arial" panose="020B0604020202020204" pitchFamily="34" charset="0"/>
              </a:rPr>
              <a:t>nghề</a:t>
            </a:r>
            <a:r>
              <a:rPr lang="en-US" sz="2800" dirty="0" smtClean="0">
                <a:latin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vi-VN" sz="2800" dirty="0">
                <a:latin typeface="arial" panose="020B0604020202020204" pitchFamily="34" charset="0"/>
              </a:rPr>
              <a:t>Đoạn 3: Thế là từ hôm đó, ngày ngày Va-li-a làm việc trong chuồng ngựa.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vi-VN" sz="2800" dirty="0">
                <a:latin typeface="arial" panose="020B0604020202020204" pitchFamily="34" charset="0"/>
              </a:rPr>
              <a:t>Đoạn 4: Bằng sự cố gắng của mình, Va-li-a đã trở thành diễn viên xiếc được khán giả ái mộ</a:t>
            </a:r>
            <a:endParaRPr lang="vi-VN" sz="28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1547224" y="1339130"/>
            <a:ext cx="6844216" cy="1879280"/>
          </a:xfrm>
          <a:prstGeom prst="cloudCallout">
            <a:avLst/>
          </a:prstGeom>
          <a:solidFill>
            <a:srgbClr val="D3F6F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nghề”để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893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6" grpId="1" animBg="1"/>
      <p:bldP spid="3" grpId="0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0500" y="853897"/>
            <a:ext cx="102595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lphaLcParenR"/>
            </a:pPr>
            <a:r>
              <a:rPr lang="en-US" sz="36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 algn="just">
              <a:buAutoNum type="alphaLcParenR"/>
            </a:pPr>
            <a:r>
              <a:rPr lang="en-US" sz="36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câu mở đầu đoạn văn đóng vai trò gì trong việc thể hiện trình tự ấy? 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72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4153" y="70066"/>
            <a:ext cx="11749413" cy="18413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-en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11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xiếc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xiếc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endParaRPr lang="en-US" sz="2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94153" y="2018511"/>
            <a:ext cx="11749413" cy="1575343"/>
          </a:xfrm>
          <a:prstGeom prst="roundRect">
            <a:avLst/>
          </a:prstGeom>
          <a:solidFill>
            <a:srgbClr val="D3F6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xiếc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xiếc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chuồng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4153" y="3711205"/>
            <a:ext cx="11749413" cy="1352815"/>
          </a:xfrm>
          <a:prstGeom prst="roundRect">
            <a:avLst/>
          </a:prstGeom>
          <a:solidFill>
            <a:srgbClr val="EED1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chuồng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nản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94153" y="5181372"/>
            <a:ext cx="11749413" cy="1578280"/>
          </a:xfrm>
          <a:prstGeom prst="roundRect">
            <a:avLst/>
          </a:prstGeom>
          <a:solidFill>
            <a:srgbClr val="F9EE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endParaRPr lang="en-US" sz="2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tràng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vỗ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thuở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4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1001</Words>
  <Application>Microsoft Office PowerPoint</Application>
  <PresentationFormat>Widescreen</PresentationFormat>
  <Paragraphs>90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Microsoft YaHei</vt:lpstr>
      <vt:lpstr>宋体</vt:lpstr>
      <vt:lpstr>Arial</vt:lpstr>
      <vt:lpstr>Arial</vt:lpstr>
      <vt:lpstr>Calibri</vt:lpstr>
      <vt:lpstr>Calibri Light</vt:lpstr>
      <vt:lpstr>HP001</vt:lpstr>
      <vt:lpstr>Times New Roman</vt:lpstr>
      <vt:lpstr>方正稚艺简体</vt:lpstr>
      <vt:lpstr>Office Theme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Customers at Home or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 users - Windows 8</dc:creator>
  <cp:lastModifiedBy>cam le</cp:lastModifiedBy>
  <cp:revision>38</cp:revision>
  <dcterms:created xsi:type="dcterms:W3CDTF">2016-10-25T08:24:56Z</dcterms:created>
  <dcterms:modified xsi:type="dcterms:W3CDTF">2021-10-21T16:21:17Z</dcterms:modified>
</cp:coreProperties>
</file>