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82" r:id="rId2"/>
    <p:sldId id="284" r:id="rId3"/>
    <p:sldId id="257" r:id="rId4"/>
    <p:sldId id="283" r:id="rId5"/>
    <p:sldId id="288" r:id="rId6"/>
    <p:sldId id="285" r:id="rId7"/>
    <p:sldId id="259" r:id="rId8"/>
    <p:sldId id="262" r:id="rId9"/>
    <p:sldId id="277" r:id="rId10"/>
    <p:sldId id="281" r:id="rId11"/>
    <p:sldId id="289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90" r:id="rId23"/>
    <p:sldId id="286" r:id="rId24"/>
    <p:sldId id="275" r:id="rId25"/>
    <p:sldId id="287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C550FA"/>
    <a:srgbClr val="0000CC"/>
    <a:srgbClr val="D3F6FD"/>
    <a:srgbClr val="F9EEBD"/>
    <a:srgbClr val="EED1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813268-7616-4971-8196-46609E901B07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7BCFA-D187-421B-9E68-B3F7ACDBD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481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059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11059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1F04AFC-9D4B-40D1-A3A3-9E8C90C3411A}" type="slidenum">
              <a:rPr lang="zh-CN" altLang="en-US"/>
              <a:pPr eaLnBrk="1" hangingPunct="1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7898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61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11162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C839965-8D32-44F0-AFE2-8505EB5285A5}" type="slidenum">
              <a:rPr lang="zh-CN" altLang="en-US"/>
              <a:pPr eaLnBrk="1" hangingPunct="1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40683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946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4357F2D-23BA-4B4D-99E9-89B0FD822C1C}" type="slidenum">
              <a:rPr lang="en-US" sz="1200"/>
              <a:pPr/>
              <a:t>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2104580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61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11162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C839965-8D32-44F0-AFE2-8505EB5285A5}" type="slidenum">
              <a:rPr lang="zh-CN" altLang="en-US"/>
              <a:pPr eaLnBrk="1" hangingPunct="1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63409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946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4357F2D-23BA-4B4D-99E9-89B0FD822C1C}" type="slidenum">
              <a:rPr lang="en-US" sz="1200"/>
              <a:pPr/>
              <a:t>11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2730143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946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4357F2D-23BA-4B4D-99E9-89B0FD822C1C}" type="slidenum">
              <a:rPr lang="en-US" sz="1200"/>
              <a:pPr/>
              <a:t>22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1719333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61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11162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C839965-8D32-44F0-AFE2-8505EB5285A5}" type="slidenum">
              <a:rPr lang="zh-CN" altLang="en-US"/>
              <a:pPr eaLnBrk="1" hangingPunct="1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00979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083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12083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2C349ED-F26C-48AB-A655-DBA835183569}" type="slidenum">
              <a:rPr lang="zh-CN" altLang="en-US"/>
              <a:pPr eaLnBrk="1" hangingPunct="1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4378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A911D-0147-46F0-A665-0BB5933917A8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0237E-7536-4755-BCD5-83112DE9A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384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A911D-0147-46F0-A665-0BB5933917A8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0237E-7536-4755-BCD5-83112DE9A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531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A911D-0147-46F0-A665-0BB5933917A8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0237E-7536-4755-BCD5-83112DE9A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335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007233" y="2655767"/>
            <a:ext cx="6177600" cy="1546400"/>
          </a:xfrm>
          <a:prstGeom prst="rect">
            <a:avLst/>
          </a:prstGeom>
        </p:spPr>
        <p:txBody>
          <a:bodyPr spcFirstLastPara="1" lIns="68567" tIns="68567" rIns="68567" bIns="68567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24584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A911D-0147-46F0-A665-0BB5933917A8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0237E-7536-4755-BCD5-83112DE9A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483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A911D-0147-46F0-A665-0BB5933917A8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0237E-7536-4755-BCD5-83112DE9A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153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A911D-0147-46F0-A665-0BB5933917A8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0237E-7536-4755-BCD5-83112DE9A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627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A911D-0147-46F0-A665-0BB5933917A8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0237E-7536-4755-BCD5-83112DE9A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503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A911D-0147-46F0-A665-0BB5933917A8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0237E-7536-4755-BCD5-83112DE9A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958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A911D-0147-46F0-A665-0BB5933917A8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0237E-7536-4755-BCD5-83112DE9A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361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A911D-0147-46F0-A665-0BB5933917A8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0237E-7536-4755-BCD5-83112DE9A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290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A911D-0147-46F0-A665-0BB5933917A8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0237E-7536-4755-BCD5-83112DE9A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009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A911D-0147-46F0-A665-0BB5933917A8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0237E-7536-4755-BCD5-83112DE9A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412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1" y="903818"/>
            <a:ext cx="5803901" cy="5801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6"/>
          <p:cNvSpPr txBox="1">
            <a:spLocks noChangeArrowheads="1"/>
          </p:cNvSpPr>
          <p:nvPr/>
        </p:nvSpPr>
        <p:spPr bwMode="auto">
          <a:xfrm>
            <a:off x="3251200" y="1107018"/>
            <a:ext cx="8415867" cy="206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5" tIns="48547" rIns="97095" bIns="48547">
            <a:spAutoFit/>
          </a:bodyPr>
          <a:lstStyle>
            <a:lvl1pPr defTabSz="9747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747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747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747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747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zh-CN" sz="6400" b="1">
                <a:solidFill>
                  <a:srgbClr val="FF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Chào mừng các em đến với </a:t>
            </a:r>
            <a:r>
              <a:rPr lang="en-US" altLang="zh-CN" sz="6400" b="1" smtClean="0">
                <a:solidFill>
                  <a:srgbClr val="FF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tiết Tập làm văn</a:t>
            </a:r>
            <a:endParaRPr lang="zh-CN" altLang="en-US" sz="6400" b="1">
              <a:solidFill>
                <a:srgbClr val="FF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25945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37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375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5219" y="801314"/>
            <a:ext cx="1063941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nghề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chỉnh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 algn="just">
              <a:buAutoNum type="alphaLcParenR"/>
            </a:pP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sắp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</a:rPr>
              <a:t>- C</a:t>
            </a:r>
            <a:r>
              <a:rPr lang="vi-VN" sz="2800" dirty="0" smtClean="0">
                <a:solidFill>
                  <a:srgbClr val="FF0000"/>
                </a:solidFill>
                <a:latin typeface="arial" panose="020B0604020202020204" pitchFamily="34" charset="0"/>
              </a:rPr>
              <a:t>ác </a:t>
            </a:r>
            <a:r>
              <a:rPr lang="vi-VN" sz="2800" dirty="0">
                <a:solidFill>
                  <a:srgbClr val="FF0000"/>
                </a:solidFill>
                <a:latin typeface="arial" panose="020B0604020202020204" pitchFamily="34" charset="0"/>
              </a:rPr>
              <a:t>đoạn </a:t>
            </a:r>
            <a:r>
              <a:rPr lang="vi-VN" sz="2800" dirty="0" smtClean="0">
                <a:solidFill>
                  <a:srgbClr val="FF0000"/>
                </a:solidFill>
                <a:latin typeface="arial" panose="020B0604020202020204" pitchFamily="34" charset="0"/>
              </a:rPr>
              <a:t>văn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 panose="020B0604020202020204" pitchFamily="34" charset="0"/>
              </a:rPr>
              <a:t>được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</a:rPr>
              <a:t> s</a:t>
            </a:r>
            <a:r>
              <a:rPr lang="vi-VN" sz="2800" dirty="0" smtClean="0">
                <a:solidFill>
                  <a:srgbClr val="FF0000"/>
                </a:solidFill>
                <a:latin typeface="arial" panose="020B0604020202020204" pitchFamily="34" charset="0"/>
              </a:rPr>
              <a:t>ắp </a:t>
            </a:r>
            <a:r>
              <a:rPr lang="vi-VN" sz="2800" dirty="0">
                <a:solidFill>
                  <a:srgbClr val="FF0000"/>
                </a:solidFill>
                <a:latin typeface="arial" panose="020B0604020202020204" pitchFamily="34" charset="0"/>
              </a:rPr>
              <a:t>xếp theo trình tự thời </a:t>
            </a:r>
            <a:r>
              <a:rPr lang="vi-VN" sz="2800" dirty="0" smtClean="0">
                <a:solidFill>
                  <a:srgbClr val="FF0000"/>
                </a:solidFill>
                <a:latin typeface="arial" panose="020B0604020202020204" pitchFamily="34" charset="0"/>
              </a:rPr>
              <a:t>gian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</a:rPr>
              <a:t>( </a:t>
            </a:r>
            <a:r>
              <a:rPr lang="en-US" sz="2800" dirty="0" err="1" smtClean="0">
                <a:solidFill>
                  <a:srgbClr val="FF0000"/>
                </a:solidFill>
                <a:latin typeface="arial" panose="020B0604020202020204" pitchFamily="34" charset="0"/>
              </a:rPr>
              <a:t>sự</a:t>
            </a:r>
            <a:r>
              <a:rPr lang="vi-VN" sz="2800" dirty="0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vi-VN" sz="2800" dirty="0">
                <a:solidFill>
                  <a:srgbClr val="FF0000"/>
                </a:solidFill>
                <a:latin typeface="arial" panose="020B0604020202020204" pitchFamily="34" charset="0"/>
              </a:rPr>
              <a:t>việc xảy ra trước thì kể trước, 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 panose="020B0604020202020204" pitchFamily="34" charset="0"/>
              </a:rPr>
              <a:t>sự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vi-VN" sz="2800" dirty="0" smtClean="0">
                <a:solidFill>
                  <a:srgbClr val="FF0000"/>
                </a:solidFill>
                <a:latin typeface="arial" panose="020B0604020202020204" pitchFamily="34" charset="0"/>
              </a:rPr>
              <a:t>việc </a:t>
            </a:r>
            <a:r>
              <a:rPr lang="vi-VN" sz="2800" dirty="0">
                <a:solidFill>
                  <a:srgbClr val="FF0000"/>
                </a:solidFill>
                <a:latin typeface="arial" panose="020B0604020202020204" pitchFamily="34" charset="0"/>
              </a:rPr>
              <a:t>xảy ra sau thì kể </a:t>
            </a:r>
            <a:r>
              <a:rPr lang="vi-VN" sz="2800" dirty="0" smtClean="0">
                <a:solidFill>
                  <a:srgbClr val="FF0000"/>
                </a:solidFill>
                <a:latin typeface="arial" panose="020B0604020202020204" pitchFamily="34" charset="0"/>
              </a:rPr>
              <a:t>sau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  <a:r>
              <a:rPr lang="vi-VN" sz="2800" dirty="0" smtClean="0">
                <a:solidFill>
                  <a:srgbClr val="FF0000"/>
                </a:solidFill>
                <a:latin typeface="arial" panose="020B0604020202020204" pitchFamily="34" charset="0"/>
              </a:rPr>
              <a:t>.</a:t>
            </a:r>
            <a:endParaRPr lang="en-US" sz="28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đóng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vai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en-US" sz="28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25218" y="3909857"/>
            <a:ext cx="1052740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</a:rPr>
              <a:t>- </a:t>
            </a:r>
            <a:r>
              <a:rPr lang="vi-VN" sz="2800" dirty="0" smtClean="0">
                <a:solidFill>
                  <a:srgbClr val="FF0000"/>
                </a:solidFill>
                <a:latin typeface="arial" panose="020B0604020202020204" pitchFamily="34" charset="0"/>
              </a:rPr>
              <a:t>Vai </a:t>
            </a:r>
            <a:r>
              <a:rPr lang="vi-VN" sz="2800" dirty="0">
                <a:solidFill>
                  <a:srgbClr val="FF0000"/>
                </a:solidFill>
                <a:latin typeface="arial" panose="020B0604020202020204" pitchFamily="34" charset="0"/>
              </a:rPr>
              <a:t>trò của các câu mở đầu đoạn </a:t>
            </a:r>
            <a:r>
              <a:rPr lang="vi-VN" sz="2800" dirty="0" smtClean="0">
                <a:solidFill>
                  <a:srgbClr val="FF0000"/>
                </a:solidFill>
                <a:latin typeface="arial" panose="020B0604020202020204" pitchFamily="34" charset="0"/>
              </a:rPr>
              <a:t>văn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</a:rPr>
              <a:t> t</a:t>
            </a:r>
            <a:r>
              <a:rPr lang="vi-VN" sz="2800" dirty="0" smtClean="0">
                <a:solidFill>
                  <a:srgbClr val="FF0000"/>
                </a:solidFill>
                <a:latin typeface="arial" panose="020B0604020202020204" pitchFamily="34" charset="0"/>
              </a:rPr>
              <a:t>hể </a:t>
            </a:r>
            <a:r>
              <a:rPr lang="vi-VN" sz="2800" dirty="0">
                <a:solidFill>
                  <a:srgbClr val="FF0000"/>
                </a:solidFill>
                <a:latin typeface="arial" panose="020B0604020202020204" pitchFamily="34" charset="0"/>
              </a:rPr>
              <a:t>hiện sự tiếp nối về thời gian. Tác dụng của câu mở đầu (cụm từ in đậm) để nối đoạn văn sau với các đoạn văn trước.</a:t>
            </a:r>
          </a:p>
          <a:p>
            <a:pPr algn="just"/>
            <a:r>
              <a:rPr lang="vi-VN" sz="2800" dirty="0">
                <a:solidFill>
                  <a:srgbClr val="FF0000"/>
                </a:solidFill>
              </a:rPr>
              <a:t/>
            </a:r>
            <a:br>
              <a:rPr lang="vi-VN" sz="2800" dirty="0">
                <a:solidFill>
                  <a:srgbClr val="FF0000"/>
                </a:solidFill>
              </a:rPr>
            </a:b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264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11"/>
          <p:cNvSpPr txBox="1">
            <a:spLocks noChangeArrowheads="1"/>
          </p:cNvSpPr>
          <p:nvPr/>
        </p:nvSpPr>
        <p:spPr bwMode="auto">
          <a:xfrm>
            <a:off x="1475902" y="2024607"/>
            <a:ext cx="9392194" cy="1015663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defRPr/>
            </a:pPr>
            <a:r>
              <a:rPr lang="en-US" altLang="en-US" sz="3000" b="1" dirty="0" smtClean="0"/>
              <a:t>1. </a:t>
            </a:r>
            <a:r>
              <a:rPr lang="en-US" altLang="en-US" sz="3000" b="1" dirty="0" err="1" smtClean="0"/>
              <a:t>Biết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sắp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xếp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các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đoạn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văn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kể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chuyện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theo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trình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tự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thời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gian</a:t>
            </a:r>
            <a:r>
              <a:rPr lang="en-US" altLang="en-US" sz="3000" b="1" dirty="0" smtClean="0"/>
              <a:t>.</a:t>
            </a:r>
          </a:p>
        </p:txBody>
      </p:sp>
      <p:sp>
        <p:nvSpPr>
          <p:cNvPr id="26" name="Text Box 15"/>
          <p:cNvSpPr txBox="1">
            <a:spLocks noChangeArrowheads="1"/>
          </p:cNvSpPr>
          <p:nvPr/>
        </p:nvSpPr>
        <p:spPr bwMode="auto">
          <a:xfrm>
            <a:off x="1449976" y="4756302"/>
            <a:ext cx="9392194" cy="1015663"/>
          </a:xfrm>
          <a:prstGeom prst="rect">
            <a:avLst/>
          </a:prstGeom>
          <a:solidFill>
            <a:srgbClr val="66FF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defRPr/>
            </a:pPr>
            <a:r>
              <a:rPr lang="en-US" altLang="en-US" sz="3000" b="1" dirty="0" smtClean="0"/>
              <a:t>3. </a:t>
            </a:r>
            <a:r>
              <a:rPr lang="en-US" altLang="en-US" sz="3000" b="1" dirty="0" err="1" smtClean="0"/>
              <a:t>Kể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một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câu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chuyện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trong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đó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các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sự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việc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được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sắp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xếp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theo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trình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tự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thời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gian</a:t>
            </a:r>
            <a:r>
              <a:rPr lang="en-US" altLang="en-US" sz="3000" b="1" dirty="0" smtClean="0"/>
              <a:t>.</a:t>
            </a:r>
          </a:p>
        </p:txBody>
      </p:sp>
      <p:sp>
        <p:nvSpPr>
          <p:cNvPr id="28" name="Text Box 16"/>
          <p:cNvSpPr txBox="1">
            <a:spLocks noChangeArrowheads="1"/>
          </p:cNvSpPr>
          <p:nvPr/>
        </p:nvSpPr>
        <p:spPr bwMode="auto">
          <a:xfrm>
            <a:off x="1449976" y="3375214"/>
            <a:ext cx="9392194" cy="1015663"/>
          </a:xfrm>
          <a:prstGeom prst="rect">
            <a:avLst/>
          </a:prstGeom>
          <a:solidFill>
            <a:srgbClr val="99FF6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defRPr/>
            </a:pPr>
            <a:r>
              <a:rPr lang="en-US" altLang="en-US" sz="3000" b="1" dirty="0" smtClean="0"/>
              <a:t>2. </a:t>
            </a:r>
            <a:r>
              <a:rPr lang="en-US" altLang="en-US" sz="3000" b="1" dirty="0" err="1" smtClean="0"/>
              <a:t>Viết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câu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mở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đoạn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để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liên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kết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các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đoạn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văn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theo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trình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tự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thời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gian</a:t>
            </a:r>
            <a:r>
              <a:rPr lang="en-US" altLang="en-US" sz="3000" b="1" dirty="0" smtClean="0"/>
              <a:t>.</a:t>
            </a:r>
          </a:p>
        </p:txBody>
      </p:sp>
      <p:sp>
        <p:nvSpPr>
          <p:cNvPr id="5" name="Rounded Rectangle 1"/>
          <p:cNvSpPr/>
          <p:nvPr/>
        </p:nvSpPr>
        <p:spPr>
          <a:xfrm>
            <a:off x="3260498" y="491554"/>
            <a:ext cx="5277183" cy="10668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>
                <a:lumMod val="95000"/>
                <a:lumOff val="5000"/>
              </a:schemeClr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r>
              <a:rPr lang="en-US" sz="2800" b="1" smtClean="0">
                <a:solidFill>
                  <a:srgbClr val="002060"/>
                </a:solidFill>
                <a:cs typeface="Times New Roman" panose="02020603050405020304" pitchFamily="18" charset="0"/>
              </a:rPr>
              <a:t>YÊU CẦU CẦN ĐẠT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198" y="2117164"/>
            <a:ext cx="727052" cy="727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004670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3705" y="1959830"/>
            <a:ext cx="6056339" cy="386520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502096" y="574835"/>
            <a:ext cx="95129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(qua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sắp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63705" y="5825039"/>
            <a:ext cx="59498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Dế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Mèn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bênh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kẻ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733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486" y="618979"/>
            <a:ext cx="8180695" cy="5338689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2329841" y="513567"/>
            <a:ext cx="3432132" cy="45093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037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4249" y="765257"/>
            <a:ext cx="8007216" cy="488720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81573" y="5765002"/>
            <a:ext cx="46596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 ĂN XIN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41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3368" y="750019"/>
            <a:ext cx="7941502" cy="471075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58130" y="5617249"/>
            <a:ext cx="61502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 NHÀ THƠ CHÂN CHÍNH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61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6791" y="835188"/>
            <a:ext cx="7363377" cy="483803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757804" y="5854443"/>
            <a:ext cx="54613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 HẠT THÓC GIỐNG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51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4560" y="983262"/>
            <a:ext cx="8310445" cy="420790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91971" y="5527833"/>
            <a:ext cx="66137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NỖI DẰN VẶT CỦA  AN-ĐRÂY-CA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714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7101" y="896896"/>
            <a:ext cx="8157335" cy="433744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43755" y="5514344"/>
            <a:ext cx="4860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LỜI ƯỚC DƯỚI TRĂNG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2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7950" y="1021408"/>
            <a:ext cx="8049032" cy="431101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390232" y="5565904"/>
            <a:ext cx="36437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 LƯỠI RÌU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46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9485" y="1388534"/>
            <a:ext cx="4042833" cy="4042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5276851" y="2542118"/>
            <a:ext cx="6102349" cy="1280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6400" b="1">
                <a:solidFill>
                  <a:srgbClr val="FF0000"/>
                </a:solidFill>
                <a:latin typeface="Times New Roman" panose="02020603050405020304" pitchFamily="18" charset="0"/>
                <a:ea typeface="方正稚艺简体"/>
                <a:cs typeface="Times New Roman" panose="02020603050405020304" pitchFamily="18" charset="0"/>
                <a:sym typeface="Arial" panose="020B0604020202020204" pitchFamily="34" charset="0"/>
              </a:rPr>
              <a:t>KHỞI ĐỘNG</a:t>
            </a:r>
            <a:endParaRPr lang="zh-CN" altLang="en-US" sz="6400" b="1">
              <a:solidFill>
                <a:srgbClr val="FF0000"/>
              </a:solidFill>
              <a:latin typeface="Times New Roman" panose="02020603050405020304" pitchFamily="18" charset="0"/>
              <a:ea typeface="方正稚艺简体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4250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46052" y="2128092"/>
            <a:ext cx="9624751" cy="156966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96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THI KỂ CHUYỆN</a:t>
            </a:r>
            <a:endParaRPr lang="en-US" sz="96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289" y="2650498"/>
            <a:ext cx="2946399" cy="3367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775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1283" y="1134794"/>
            <a:ext cx="1000592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4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4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4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4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4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4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4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4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4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4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4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4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4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n-US" sz="4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4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4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4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44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4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 marL="285750" indent="-285750">
              <a:buFontTx/>
              <a:buChar char="-"/>
            </a:pPr>
            <a:r>
              <a:rPr lang="en-US" sz="4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4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4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lạc</a:t>
            </a:r>
            <a:r>
              <a:rPr lang="en-US" sz="4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4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4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điệu</a:t>
            </a:r>
            <a:r>
              <a:rPr lang="en-US" sz="4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4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cử</a:t>
            </a:r>
            <a:r>
              <a:rPr lang="en-US" sz="4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4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4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4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44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109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11"/>
          <p:cNvSpPr txBox="1">
            <a:spLocks noChangeArrowheads="1"/>
          </p:cNvSpPr>
          <p:nvPr/>
        </p:nvSpPr>
        <p:spPr bwMode="auto">
          <a:xfrm>
            <a:off x="1475902" y="2024607"/>
            <a:ext cx="9392194" cy="1015663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defRPr/>
            </a:pPr>
            <a:r>
              <a:rPr lang="en-US" altLang="en-US" sz="3000" b="1" dirty="0" smtClean="0"/>
              <a:t>1. </a:t>
            </a:r>
            <a:r>
              <a:rPr lang="en-US" altLang="en-US" sz="3000" b="1" dirty="0" err="1" smtClean="0"/>
              <a:t>Biết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sắp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xếp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các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đoạn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văn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kể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chuyện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theo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trình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tự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thời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gian</a:t>
            </a:r>
            <a:r>
              <a:rPr lang="en-US" altLang="en-US" sz="3000" b="1" dirty="0" smtClean="0"/>
              <a:t>.</a:t>
            </a:r>
          </a:p>
        </p:txBody>
      </p:sp>
      <p:sp>
        <p:nvSpPr>
          <p:cNvPr id="26" name="Text Box 15"/>
          <p:cNvSpPr txBox="1">
            <a:spLocks noChangeArrowheads="1"/>
          </p:cNvSpPr>
          <p:nvPr/>
        </p:nvSpPr>
        <p:spPr bwMode="auto">
          <a:xfrm>
            <a:off x="1449976" y="4756302"/>
            <a:ext cx="9392194" cy="1015663"/>
          </a:xfrm>
          <a:prstGeom prst="rect">
            <a:avLst/>
          </a:prstGeom>
          <a:solidFill>
            <a:srgbClr val="66FF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defRPr/>
            </a:pPr>
            <a:r>
              <a:rPr lang="en-US" altLang="en-US" sz="3000" b="1" dirty="0" smtClean="0"/>
              <a:t>3. </a:t>
            </a:r>
            <a:r>
              <a:rPr lang="en-US" altLang="en-US" sz="3000" b="1" dirty="0" err="1" smtClean="0"/>
              <a:t>Kể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một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câu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chuyện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trong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đó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các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sự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việc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được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sắp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xếp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theo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trình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tự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thời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gian</a:t>
            </a:r>
            <a:r>
              <a:rPr lang="en-US" altLang="en-US" sz="3000" b="1" dirty="0" smtClean="0"/>
              <a:t>.</a:t>
            </a:r>
          </a:p>
        </p:txBody>
      </p:sp>
      <p:sp>
        <p:nvSpPr>
          <p:cNvPr id="28" name="Text Box 16"/>
          <p:cNvSpPr txBox="1">
            <a:spLocks noChangeArrowheads="1"/>
          </p:cNvSpPr>
          <p:nvPr/>
        </p:nvSpPr>
        <p:spPr bwMode="auto">
          <a:xfrm>
            <a:off x="1449976" y="3375214"/>
            <a:ext cx="9392194" cy="1015663"/>
          </a:xfrm>
          <a:prstGeom prst="rect">
            <a:avLst/>
          </a:prstGeom>
          <a:solidFill>
            <a:srgbClr val="99FF6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defRPr/>
            </a:pPr>
            <a:r>
              <a:rPr lang="en-US" altLang="en-US" sz="3000" b="1" dirty="0" smtClean="0"/>
              <a:t>2. </a:t>
            </a:r>
            <a:r>
              <a:rPr lang="en-US" altLang="en-US" sz="3000" b="1" dirty="0" err="1" smtClean="0"/>
              <a:t>Viết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câu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mở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đoạn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để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liên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kết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các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đoạn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văn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theo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trình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tự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thời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gian</a:t>
            </a:r>
            <a:r>
              <a:rPr lang="en-US" altLang="en-US" sz="3000" b="1" dirty="0" smtClean="0"/>
              <a:t>.</a:t>
            </a:r>
          </a:p>
        </p:txBody>
      </p:sp>
      <p:sp>
        <p:nvSpPr>
          <p:cNvPr id="5" name="Rounded Rectangle 1"/>
          <p:cNvSpPr/>
          <p:nvPr/>
        </p:nvSpPr>
        <p:spPr>
          <a:xfrm>
            <a:off x="3260498" y="491554"/>
            <a:ext cx="5277183" cy="10668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>
                <a:lumMod val="95000"/>
                <a:lumOff val="5000"/>
              </a:schemeClr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r>
              <a:rPr lang="en-US" sz="2800" b="1" smtClean="0">
                <a:solidFill>
                  <a:srgbClr val="002060"/>
                </a:solidFill>
                <a:cs typeface="Times New Roman" panose="02020603050405020304" pitchFamily="18" charset="0"/>
              </a:rPr>
              <a:t>YÊU CẦU CẦN ĐẠT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198" y="2117164"/>
            <a:ext cx="727052" cy="72705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198" y="3375214"/>
            <a:ext cx="727052" cy="72705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202" y="4921875"/>
            <a:ext cx="727052" cy="727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004670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9485" y="1388534"/>
            <a:ext cx="4042833" cy="4042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5276851" y="2542118"/>
            <a:ext cx="6102349" cy="1152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6400" b="1" smtClean="0">
                <a:solidFill>
                  <a:srgbClr val="FF0000"/>
                </a:solidFill>
                <a:latin typeface="Times New Roman" panose="02020603050405020304" pitchFamily="18" charset="0"/>
                <a:ea typeface="方正稚艺简体"/>
                <a:cs typeface="Times New Roman" panose="02020603050405020304" pitchFamily="18" charset="0"/>
                <a:sym typeface="Arial" panose="020B0604020202020204" pitchFamily="34" charset="0"/>
              </a:rPr>
              <a:t>VẬN DỤNG</a:t>
            </a:r>
            <a:endParaRPr lang="zh-CN" altLang="en-US" sz="6400" b="1">
              <a:solidFill>
                <a:srgbClr val="FF0000"/>
              </a:solidFill>
              <a:latin typeface="Times New Roman" panose="02020603050405020304" pitchFamily="18" charset="0"/>
              <a:ea typeface="方正稚艺简体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0288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2"/>
          <p:cNvSpPr/>
          <p:nvPr/>
        </p:nvSpPr>
        <p:spPr>
          <a:xfrm>
            <a:off x="1165020" y="-58057"/>
            <a:ext cx="10311426" cy="3666507"/>
          </a:xfrm>
          <a:prstGeom prst="cloud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5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5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5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5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5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5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5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54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5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5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5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5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5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54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loud 3"/>
          <p:cNvSpPr/>
          <p:nvPr/>
        </p:nvSpPr>
        <p:spPr>
          <a:xfrm>
            <a:off x="1317420" y="-36287"/>
            <a:ext cx="10311426" cy="3666507"/>
          </a:xfrm>
          <a:prstGeom prst="cloud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4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4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0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56603" y="3608450"/>
            <a:ext cx="1019907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(qua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sắp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008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93184"/>
            <a:ext cx="6364817" cy="6364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3898901" y="698500"/>
            <a:ext cx="7920567" cy="2437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5" tIns="48547" rIns="97095" bIns="48547">
            <a:spAutoFit/>
          </a:bodyPr>
          <a:lstStyle>
            <a:lvl1pPr defTabSz="9747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747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747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747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747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zh-CN" sz="7600" b="1">
                <a:solidFill>
                  <a:srgbClr val="444242"/>
                </a:solidFill>
                <a:latin typeface="HP001" panose="020B0603050302020204" pitchFamily="34" charset="0"/>
                <a:ea typeface="Microsoft YaHei" panose="020B0503020204020204" pitchFamily="34" charset="-122"/>
              </a:rPr>
              <a:t>Chúc các em chăm ngoan, học giỏi!</a:t>
            </a:r>
            <a:endParaRPr lang="zh-CN" altLang="en-US" sz="7600" b="1">
              <a:solidFill>
                <a:srgbClr val="444242"/>
              </a:solidFill>
              <a:latin typeface="HP001" panose="020B0603050302020204" pitchFamily="34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45131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37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375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37634" y="447660"/>
            <a:ext cx="5072117" cy="30404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cốt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ctr"/>
            <a:endParaRPr lang="en-US" sz="32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564243" y="354722"/>
            <a:ext cx="5451312" cy="304040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Cốt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ctr"/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endParaRPr lang="en-US" sz="3200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2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37634" y="3926998"/>
            <a:ext cx="5555695" cy="21169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ctr"/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778267" y="3626373"/>
            <a:ext cx="5413733" cy="241752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5472992" y="1196324"/>
            <a:ext cx="1091251" cy="1402915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8" name="Right Arrow 7"/>
          <p:cNvSpPr/>
          <p:nvPr/>
        </p:nvSpPr>
        <p:spPr>
          <a:xfrm>
            <a:off x="5844718" y="4414117"/>
            <a:ext cx="882160" cy="1207215"/>
          </a:xfrm>
          <a:prstGeom prst="rightArrow">
            <a:avLst/>
          </a:prstGeom>
          <a:solidFill>
            <a:srgbClr val="00206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1764536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itle 1"/>
          <p:cNvSpPr>
            <a:spLocks noGrp="1"/>
          </p:cNvSpPr>
          <p:nvPr>
            <p:ph type="ctrTitle"/>
          </p:nvPr>
        </p:nvSpPr>
        <p:spPr>
          <a:xfrm>
            <a:off x="1007533" y="2656418"/>
            <a:ext cx="9992784" cy="1545167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en-US" sz="4400" b="1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4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875" name="TextBox 2"/>
          <p:cNvSpPr txBox="1">
            <a:spLocks noChangeArrowheads="1"/>
          </p:cNvSpPr>
          <p:nvPr/>
        </p:nvSpPr>
        <p:spPr bwMode="auto">
          <a:xfrm>
            <a:off x="3199268" y="1502220"/>
            <a:ext cx="5133363" cy="1015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6" tIns="45719" rIns="91436" bIns="45719">
            <a:spAutoFit/>
          </a:bodyPr>
          <a:lstStyle>
            <a:lvl1pPr defTabSz="6842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842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842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842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842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60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 làm văn</a:t>
            </a:r>
            <a:endParaRPr lang="en-US" sz="6000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18"/>
          <p:cNvSpPr txBox="1">
            <a:spLocks noChangeArrowheads="1"/>
          </p:cNvSpPr>
          <p:nvPr/>
        </p:nvSpPr>
        <p:spPr bwMode="auto">
          <a:xfrm>
            <a:off x="812800" y="2599267"/>
            <a:ext cx="10464800" cy="748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9" rIns="91436" bIns="45719">
            <a:spAutoFit/>
          </a:bodyPr>
          <a:lstStyle>
            <a:lvl1pPr defTabSz="6842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842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842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842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842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267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phát triển câu chuyện (82)</a:t>
            </a:r>
            <a:endParaRPr lang="en-US" altLang="en-US" sz="4267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877" name="TextBox 4"/>
          <p:cNvSpPr txBox="1">
            <a:spLocks noChangeArrowheads="1"/>
          </p:cNvSpPr>
          <p:nvPr/>
        </p:nvSpPr>
        <p:spPr bwMode="auto">
          <a:xfrm>
            <a:off x="2482851" y="766234"/>
            <a:ext cx="8134349" cy="646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9" rIns="91436" bIns="45719">
            <a:spAutoFit/>
          </a:bodyPr>
          <a:lstStyle>
            <a:lvl1pPr defTabSz="6842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842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842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842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842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3600" b="1" dirty="0" err="1" smtClean="0">
                <a:solidFill>
                  <a:srgbClr val="4454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600" b="1" dirty="0" smtClean="0">
                <a:solidFill>
                  <a:srgbClr val="4454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3600" b="1" dirty="0" err="1" smtClean="0">
                <a:solidFill>
                  <a:srgbClr val="4454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bảy</a:t>
            </a:r>
            <a:r>
              <a:rPr lang="en-US" sz="3600" b="1" dirty="0" smtClean="0">
                <a:solidFill>
                  <a:srgbClr val="4454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b="1" dirty="0" err="1" smtClean="0">
                <a:solidFill>
                  <a:srgbClr val="4454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b="1" dirty="0" smtClean="0">
                <a:solidFill>
                  <a:srgbClr val="4454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  </a:t>
            </a:r>
            <a:r>
              <a:rPr lang="en-US" sz="3600" b="1" dirty="0" err="1">
                <a:solidFill>
                  <a:srgbClr val="4454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600" b="1" dirty="0">
                <a:solidFill>
                  <a:srgbClr val="4454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4454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  </a:t>
            </a:r>
            <a:r>
              <a:rPr lang="en-US" sz="3600" b="1" dirty="0" err="1">
                <a:solidFill>
                  <a:srgbClr val="4454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600" b="1" dirty="0">
                <a:solidFill>
                  <a:srgbClr val="4454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</a:p>
        </p:txBody>
      </p:sp>
    </p:spTree>
    <p:extLst>
      <p:ext uri="{BB962C8B-B14F-4D97-AF65-F5344CB8AC3E}">
        <p14:creationId xmlns:p14="http://schemas.microsoft.com/office/powerpoint/2010/main" val="1631401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11"/>
          <p:cNvSpPr txBox="1">
            <a:spLocks noChangeArrowheads="1"/>
          </p:cNvSpPr>
          <p:nvPr/>
        </p:nvSpPr>
        <p:spPr bwMode="auto">
          <a:xfrm>
            <a:off x="1475902" y="2024607"/>
            <a:ext cx="9392194" cy="1015663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defRPr/>
            </a:pPr>
            <a:r>
              <a:rPr lang="en-US" altLang="en-US" sz="3000" b="1" dirty="0" smtClean="0"/>
              <a:t>1. </a:t>
            </a:r>
            <a:r>
              <a:rPr lang="en-US" altLang="en-US" sz="3000" b="1" dirty="0" err="1" smtClean="0"/>
              <a:t>Biết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sắp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xếp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các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đoạn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văn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kể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chuyện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theo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trình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tự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thời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gian</a:t>
            </a:r>
            <a:r>
              <a:rPr lang="en-US" altLang="en-US" sz="3000" b="1" dirty="0" smtClean="0"/>
              <a:t>.</a:t>
            </a:r>
          </a:p>
        </p:txBody>
      </p:sp>
      <p:sp>
        <p:nvSpPr>
          <p:cNvPr id="26" name="Text Box 15"/>
          <p:cNvSpPr txBox="1">
            <a:spLocks noChangeArrowheads="1"/>
          </p:cNvSpPr>
          <p:nvPr/>
        </p:nvSpPr>
        <p:spPr bwMode="auto">
          <a:xfrm>
            <a:off x="1449976" y="4756302"/>
            <a:ext cx="9392194" cy="1015663"/>
          </a:xfrm>
          <a:prstGeom prst="rect">
            <a:avLst/>
          </a:prstGeom>
          <a:solidFill>
            <a:srgbClr val="66FF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defRPr/>
            </a:pPr>
            <a:r>
              <a:rPr lang="en-US" altLang="en-US" sz="3000" b="1" dirty="0" smtClean="0"/>
              <a:t>3. </a:t>
            </a:r>
            <a:r>
              <a:rPr lang="en-US" altLang="en-US" sz="3000" b="1" dirty="0" err="1" smtClean="0"/>
              <a:t>Kể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một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câu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chuyện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trong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đó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các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sự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việc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được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sắp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xếp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theo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trình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tự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thời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gian</a:t>
            </a:r>
            <a:r>
              <a:rPr lang="en-US" altLang="en-US" sz="3000" b="1" dirty="0" smtClean="0"/>
              <a:t>.</a:t>
            </a:r>
          </a:p>
        </p:txBody>
      </p:sp>
      <p:sp>
        <p:nvSpPr>
          <p:cNvPr id="28" name="Text Box 16"/>
          <p:cNvSpPr txBox="1">
            <a:spLocks noChangeArrowheads="1"/>
          </p:cNvSpPr>
          <p:nvPr/>
        </p:nvSpPr>
        <p:spPr bwMode="auto">
          <a:xfrm>
            <a:off x="1449976" y="3375214"/>
            <a:ext cx="9392194" cy="1015663"/>
          </a:xfrm>
          <a:prstGeom prst="rect">
            <a:avLst/>
          </a:prstGeom>
          <a:solidFill>
            <a:srgbClr val="99FF6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defRPr/>
            </a:pPr>
            <a:r>
              <a:rPr lang="en-US" altLang="en-US" sz="3000" b="1" dirty="0" smtClean="0"/>
              <a:t>2. </a:t>
            </a:r>
            <a:r>
              <a:rPr lang="en-US" altLang="en-US" sz="3000" b="1" dirty="0" err="1" smtClean="0"/>
              <a:t>Viết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câu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mở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đoạn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để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liên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kết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các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đoạn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văn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theo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trình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tự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thời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gian</a:t>
            </a:r>
            <a:r>
              <a:rPr lang="en-US" altLang="en-US" sz="3000" b="1" dirty="0" smtClean="0"/>
              <a:t>.</a:t>
            </a:r>
          </a:p>
        </p:txBody>
      </p:sp>
      <p:sp>
        <p:nvSpPr>
          <p:cNvPr id="5" name="Rounded Rectangle 1"/>
          <p:cNvSpPr/>
          <p:nvPr/>
        </p:nvSpPr>
        <p:spPr>
          <a:xfrm>
            <a:off x="3260498" y="491554"/>
            <a:ext cx="5277183" cy="10668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>
                <a:lumMod val="95000"/>
                <a:lumOff val="5000"/>
              </a:schemeClr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r>
              <a:rPr lang="en-US" sz="2800" b="1" smtClean="0">
                <a:solidFill>
                  <a:srgbClr val="002060"/>
                </a:solidFill>
                <a:cs typeface="Times New Roman" panose="02020603050405020304" pitchFamily="18" charset="0"/>
              </a:rPr>
              <a:t>YÊU CẦU CẦN ĐẠT</a:t>
            </a:r>
          </a:p>
        </p:txBody>
      </p:sp>
    </p:spTree>
    <p:extLst>
      <p:ext uri="{BB962C8B-B14F-4D97-AF65-F5344CB8AC3E}">
        <p14:creationId xmlns:p14="http://schemas.microsoft.com/office/powerpoint/2010/main" val="4289866209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9485" y="1388534"/>
            <a:ext cx="4042833" cy="4042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5276851" y="2542118"/>
            <a:ext cx="6102349" cy="1152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6400" b="1" smtClean="0">
                <a:solidFill>
                  <a:srgbClr val="FF0000"/>
                </a:solidFill>
                <a:latin typeface="Times New Roman" panose="02020603050405020304" pitchFamily="18" charset="0"/>
                <a:ea typeface="方正稚艺简体"/>
                <a:cs typeface="Times New Roman" panose="02020603050405020304" pitchFamily="18" charset="0"/>
                <a:sym typeface="Arial" panose="020B0604020202020204" pitchFamily="34" charset="0"/>
              </a:rPr>
              <a:t>KHÁM PHÁ</a:t>
            </a:r>
            <a:endParaRPr lang="zh-CN" altLang="en-US" sz="6400" b="1">
              <a:solidFill>
                <a:srgbClr val="FF0000"/>
              </a:solidFill>
              <a:latin typeface="Times New Roman" panose="02020603050405020304" pitchFamily="18" charset="0"/>
              <a:ea typeface="方正稚艺简体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47687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6612" y="481543"/>
            <a:ext cx="104614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cốt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nghề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”,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7)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loud Callout 5"/>
          <p:cNvSpPr/>
          <p:nvPr/>
        </p:nvSpPr>
        <p:spPr>
          <a:xfrm>
            <a:off x="1688051" y="1325878"/>
            <a:ext cx="6231614" cy="1879280"/>
          </a:xfrm>
          <a:prstGeom prst="cloudCallout">
            <a:avLst/>
          </a:prstGeom>
          <a:solidFill>
            <a:srgbClr val="D3F6FD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01752" y="1558761"/>
            <a:ext cx="104962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 panose="020B0604020202020204" pitchFamily="34" charset="0"/>
              </a:rPr>
              <a:t>Câu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 panose="020B0604020202020204" pitchFamily="34" charset="0"/>
              </a:rPr>
              <a:t>mở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 panose="020B0604020202020204" pitchFamily="34" charset="0"/>
              </a:rPr>
              <a:t>đoạn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 panose="020B0604020202020204" pitchFamily="34" charset="0"/>
              </a:rPr>
              <a:t>cho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 panose="020B0604020202020204" pitchFamily="34" charset="0"/>
              </a:rPr>
              <a:t>từng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 panose="020B0604020202020204" pitchFamily="34" charset="0"/>
              </a:rPr>
              <a:t>đoạn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 panose="020B0604020202020204" pitchFamily="34" charset="0"/>
              </a:rPr>
              <a:t>văn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</a:rPr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vi-VN" sz="2800" dirty="0" smtClean="0">
                <a:latin typeface="arial" panose="020B0604020202020204" pitchFamily="34" charset="0"/>
              </a:rPr>
              <a:t>Đoạn </a:t>
            </a:r>
            <a:r>
              <a:rPr lang="vi-VN" sz="2800" dirty="0">
                <a:latin typeface="arial" panose="020B0604020202020204" pitchFamily="34" charset="0"/>
              </a:rPr>
              <a:t>1: Mùa giáng sinh năm ấy, Va-li-a tròn mười một tuổi được bố mẹ dẫn đi xem </a:t>
            </a:r>
            <a:r>
              <a:rPr lang="vi-VN" sz="2800" dirty="0" smtClean="0">
                <a:latin typeface="arial" panose="020B0604020202020204" pitchFamily="34" charset="0"/>
              </a:rPr>
              <a:t>xiếc</a:t>
            </a:r>
            <a:r>
              <a:rPr lang="en-US" sz="2800" dirty="0" smtClean="0">
                <a:latin typeface="arial" panose="020B0604020202020204" pitchFamily="34" charset="0"/>
              </a:rPr>
              <a:t>.</a:t>
            </a:r>
            <a:endParaRPr lang="vi-VN" sz="2800" dirty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vi-VN" sz="2800" dirty="0">
                <a:latin typeface="arial" panose="020B0604020202020204" pitchFamily="34" charset="0"/>
              </a:rPr>
              <a:t>Đoạn 2: Rồi một hôm, rạp xiếc thông báo cần tuyển diễn viên. Va-Ii-a xin bố mẹ cho ghi tên học </a:t>
            </a:r>
            <a:r>
              <a:rPr lang="vi-VN" sz="2800" dirty="0" smtClean="0">
                <a:latin typeface="arial" panose="020B0604020202020204" pitchFamily="34" charset="0"/>
              </a:rPr>
              <a:t>nghề</a:t>
            </a:r>
            <a:r>
              <a:rPr lang="en-US" sz="2800" dirty="0" smtClean="0">
                <a:latin typeface="arial" panose="020B0604020202020204" pitchFamily="34" charset="0"/>
              </a:rPr>
              <a:t>.</a:t>
            </a:r>
            <a:endParaRPr lang="vi-VN" sz="2800" dirty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vi-VN" sz="2800" dirty="0">
                <a:latin typeface="arial" panose="020B0604020202020204" pitchFamily="34" charset="0"/>
              </a:rPr>
              <a:t>Đoạn 3: Thế là từ hôm đó, ngày ngày Va-li-a làm việc trong chuồng ngựa.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vi-VN" sz="2800" dirty="0">
                <a:latin typeface="arial" panose="020B0604020202020204" pitchFamily="34" charset="0"/>
              </a:rPr>
              <a:t>Đoạn 4: Bằng sự cố gắng của mình, Va-li-a đã trở thành diễn viên xiếc được khán giả ái mộ</a:t>
            </a:r>
            <a:endParaRPr lang="vi-VN" sz="2800" b="0" i="0" dirty="0">
              <a:effectLst/>
              <a:latin typeface="arial" panose="020B0604020202020204" pitchFamily="34" charset="0"/>
            </a:endParaRPr>
          </a:p>
        </p:txBody>
      </p:sp>
      <p:sp>
        <p:nvSpPr>
          <p:cNvPr id="5" name="Cloud Callout 4"/>
          <p:cNvSpPr/>
          <p:nvPr/>
        </p:nvSpPr>
        <p:spPr>
          <a:xfrm>
            <a:off x="1547224" y="1339130"/>
            <a:ext cx="6844216" cy="1879280"/>
          </a:xfrm>
          <a:prstGeom prst="cloudCallout">
            <a:avLst/>
          </a:prstGeom>
          <a:solidFill>
            <a:srgbClr val="D3F6FD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cốt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nghề”để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98935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6" grpId="1" animBg="1"/>
      <p:bldP spid="3" grpId="0"/>
      <p:bldP spid="5" grpId="0" animBg="1"/>
      <p:bldP spid="5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0500" y="853897"/>
            <a:ext cx="1025958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nghề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chỉnh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 algn="just">
              <a:buAutoNum type="alphaLcParenR"/>
            </a:pPr>
            <a:r>
              <a:rPr lang="en-US" sz="360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Các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sắp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342900" indent="-342900" algn="just">
              <a:buAutoNum type="alphaLcParenR"/>
            </a:pPr>
            <a:r>
              <a:rPr lang="en-US" sz="360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Các câu mở đầu đoạn văn đóng vai trò gì trong việc thể hiện trình tự ấy? </a:t>
            </a:r>
            <a:endParaRPr lang="en-US" sz="36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726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94153" y="70066"/>
            <a:ext cx="11749413" cy="184132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</a:p>
          <a:p>
            <a:r>
              <a:rPr 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Tết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Nô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-en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-li-a 11 </a:t>
            </a:r>
            <a:r>
              <a:rPr 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xiếc</a:t>
            </a:r>
            <a:r>
              <a:rPr 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xiếc</a:t>
            </a:r>
            <a:r>
              <a:rPr 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hôm</a:t>
            </a:r>
            <a:r>
              <a:rPr 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tuyệt</a:t>
            </a:r>
            <a:r>
              <a:rPr 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-li-a </a:t>
            </a:r>
            <a:r>
              <a:rPr 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gái</a:t>
            </a:r>
            <a:r>
              <a:rPr 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xinh</a:t>
            </a:r>
            <a:r>
              <a:rPr 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phi </a:t>
            </a:r>
            <a:r>
              <a:rPr 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ngựa</a:t>
            </a:r>
            <a:r>
              <a:rPr 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đàn</a:t>
            </a:r>
            <a:r>
              <a:rPr 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r>
              <a:rPr 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-li-a </a:t>
            </a:r>
            <a:r>
              <a:rPr 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mơ</a:t>
            </a:r>
            <a:r>
              <a:rPr 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</a:t>
            </a:r>
          </a:p>
          <a:p>
            <a:endParaRPr lang="en-US" sz="20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94153" y="2018511"/>
            <a:ext cx="11749413" cy="1575343"/>
          </a:xfrm>
          <a:prstGeom prst="roundRect">
            <a:avLst/>
          </a:prstGeom>
          <a:solidFill>
            <a:srgbClr val="D3F6F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</a:p>
          <a:p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hôm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rạp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xiếc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tuyển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-li-a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xin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nghề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hôm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-li-a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giám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đốc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rạp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xiếc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chuồng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ngựa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ngựa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giám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đốc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cười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94153" y="3711205"/>
            <a:ext cx="11749413" cy="1352815"/>
          </a:xfrm>
          <a:prstGeom prst="roundRect">
            <a:avLst/>
          </a:prstGeom>
          <a:solidFill>
            <a:srgbClr val="EED1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</a:t>
            </a:r>
          </a:p>
          <a:p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hôm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-li-a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chuồng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ngựa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-li-a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bỡ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ngỡ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nản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quen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ngựa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94153" y="5181372"/>
            <a:ext cx="11749413" cy="1578280"/>
          </a:xfrm>
          <a:prstGeom prst="roundRect">
            <a:avLst/>
          </a:prstGeom>
          <a:solidFill>
            <a:srgbClr val="F9EEB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4: </a:t>
            </a:r>
          </a:p>
          <a:p>
            <a:r>
              <a:rPr 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lâu</a:t>
            </a:r>
            <a:r>
              <a:rPr 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-li-a </a:t>
            </a:r>
            <a:r>
              <a:rPr 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thụ</a:t>
            </a:r>
            <a:r>
              <a:rPr 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sân</a:t>
            </a:r>
            <a:r>
              <a:rPr 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khấu</a:t>
            </a:r>
            <a:endParaRPr lang="en-US" sz="2000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-li-a </a:t>
            </a:r>
            <a:r>
              <a:rPr 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tràng</a:t>
            </a:r>
            <a:r>
              <a:rPr 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vỗ</a:t>
            </a:r>
            <a:r>
              <a:rPr 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nồng</a:t>
            </a:r>
            <a:r>
              <a:rPr 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vang</a:t>
            </a:r>
            <a:r>
              <a:rPr 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r>
              <a:rPr 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0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ết</a:t>
            </a:r>
            <a:r>
              <a:rPr 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mơ</a:t>
            </a:r>
            <a:r>
              <a:rPr 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thuở</a:t>
            </a:r>
            <a:r>
              <a:rPr 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-li-a </a:t>
            </a:r>
            <a:r>
              <a:rPr 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0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846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1001</Words>
  <Application>Microsoft Office PowerPoint</Application>
  <PresentationFormat>Widescreen</PresentationFormat>
  <Paragraphs>90</Paragraphs>
  <Slides>25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5" baseType="lpstr">
      <vt:lpstr>Microsoft YaHei</vt:lpstr>
      <vt:lpstr>宋体</vt:lpstr>
      <vt:lpstr>Arial</vt:lpstr>
      <vt:lpstr>Arial</vt:lpstr>
      <vt:lpstr>Calibri</vt:lpstr>
      <vt:lpstr>Calibri Light</vt:lpstr>
      <vt:lpstr>HP001</vt:lpstr>
      <vt:lpstr>Times New Roman</vt:lpstr>
      <vt:lpstr>方正稚艺简体</vt:lpstr>
      <vt:lpstr>Office Theme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Customers at Home or Office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 users - Windows 8</dc:creator>
  <cp:lastModifiedBy>cam le</cp:lastModifiedBy>
  <cp:revision>38</cp:revision>
  <dcterms:created xsi:type="dcterms:W3CDTF">2016-10-25T08:24:56Z</dcterms:created>
  <dcterms:modified xsi:type="dcterms:W3CDTF">2021-10-21T16:21:17Z</dcterms:modified>
</cp:coreProperties>
</file>