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95" r:id="rId4"/>
    <p:sldMasterId id="2147483899" r:id="rId5"/>
    <p:sldMasterId id="2147483914" r:id="rId6"/>
  </p:sldMasterIdLst>
  <p:notesMasterIdLst>
    <p:notesMasterId r:id="rId26"/>
  </p:notesMasterIdLst>
  <p:sldIdLst>
    <p:sldId id="3401" r:id="rId7"/>
    <p:sldId id="3402" r:id="rId8"/>
    <p:sldId id="3403" r:id="rId9"/>
    <p:sldId id="307" r:id="rId10"/>
    <p:sldId id="3405" r:id="rId11"/>
    <p:sldId id="3406" r:id="rId12"/>
    <p:sldId id="314" r:id="rId13"/>
    <p:sldId id="3404" r:id="rId14"/>
    <p:sldId id="309" r:id="rId15"/>
    <p:sldId id="3407" r:id="rId16"/>
    <p:sldId id="265" r:id="rId17"/>
    <p:sldId id="3408" r:id="rId18"/>
    <p:sldId id="3417" r:id="rId19"/>
    <p:sldId id="3418" r:id="rId20"/>
    <p:sldId id="3411" r:id="rId21"/>
    <p:sldId id="3412" r:id="rId22"/>
    <p:sldId id="3414" r:id="rId23"/>
    <p:sldId id="3415" r:id="rId24"/>
    <p:sldId id="341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446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007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004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491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8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781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1065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623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44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613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53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617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8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0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4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14378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904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03/05/2022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54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03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59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03/05/2022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36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03/05/2022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27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03/05/2022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40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03/05/2022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63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03/05/2022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33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03/05/2022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28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03/05/2022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19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03/05/2022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03/05/2022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55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03/05/2022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60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03/05/2022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49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72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  <p:sldLayoutId id="2147483927" r:id="rId15"/>
    <p:sldLayoutId id="2147483928" r:id="rId16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03/05/2022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437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55.png"/><Relationship Id="rId4" Type="http://schemas.openxmlformats.org/officeDocument/2006/relationships/image" Target="../media/image5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55.png"/><Relationship Id="rId4" Type="http://schemas.openxmlformats.org/officeDocument/2006/relationships/image" Target="../media/image5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55.png"/><Relationship Id="rId4" Type="http://schemas.openxmlformats.org/officeDocument/2006/relationships/image" Target="../media/image5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6D1B122D-09A9-4559-B8B2-CA1FD1E65E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34" t="20989" r="11585" b="22962"/>
          <a:stretch/>
        </p:blipFill>
        <p:spPr>
          <a:xfrm>
            <a:off x="7123217" y="2123442"/>
            <a:ext cx="3619284" cy="3111449"/>
          </a:xfrm>
          <a:prstGeom prst="rect">
            <a:avLst/>
          </a:prstGeom>
        </p:spPr>
      </p:pic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2825750" y="3866677"/>
            <a:ext cx="1771650" cy="522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c.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3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95539" y="889001"/>
            <a:ext cx="41322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3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4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5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855913" y="2373314"/>
            <a:ext cx="22860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.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ô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825749" y="3211438"/>
            <a:ext cx="2632515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b.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2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ô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 rưỡi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34" name="Line 26"/>
          <p:cNvSpPr>
            <a:spLocks noChangeShapeType="1"/>
          </p:cNvSpPr>
          <p:nvPr/>
        </p:nvSpPr>
        <p:spPr bwMode="auto">
          <a:xfrm>
            <a:off x="7170636" y="2799490"/>
            <a:ext cx="3524447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.VnTime" panose="020B7200000000000000" pitchFamily="34" charset="0"/>
              <a:ea typeface="Arial-Rounded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748F01-2F95-4BE5-9098-C63498BA4A6A}"/>
              </a:ext>
            </a:extLst>
          </p:cNvPr>
          <p:cNvSpPr txBox="1"/>
          <p:nvPr/>
        </p:nvSpPr>
        <p:spPr>
          <a:xfrm>
            <a:off x="4433776" y="131170"/>
            <a:ext cx="7230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>
                <a:solidFill>
                  <a:srgbClr val="FF0000"/>
                </a:solidFill>
                <a:latin typeface="HP001 4H Normal" panose="020B0603050302020204" pitchFamily="34" charset="0"/>
                <a:cs typeface="Arial"/>
                <a:sym typeface="Arial"/>
              </a:rPr>
              <a:t>Ƚ</a:t>
            </a:r>
            <a:endParaRPr lang="en-US" sz="2800" dirty="0"/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2766553" y="3139112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kern="0" smtClean="0">
                <a:solidFill>
                  <a:srgbClr val="FF0000"/>
                </a:solidFill>
                <a:latin typeface="HP001 4H Normal" panose="020B0603050302020204" pitchFamily="34" charset="0"/>
                <a:cs typeface="Arial"/>
                <a:sym typeface="Arial"/>
              </a:rPr>
              <a:t>Ƚ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nhỏ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noProof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rộng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</p:spTree>
    <p:extLst>
      <p:ext uri="{BB962C8B-B14F-4D97-AF65-F5344CB8AC3E}">
        <p14:creationId xmlns:p14="http://schemas.microsoft.com/office/powerpoint/2010/main" val="368634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8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2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 build="allAtOnce"/>
      <p:bldP spid="17" grpId="0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514466-D1BE-4672-A0A3-9A690DF1A61A}"/>
              </a:ext>
            </a:extLst>
          </p:cNvPr>
          <p:cNvSpPr txBox="1"/>
          <p:nvPr/>
        </p:nvSpPr>
        <p:spPr>
          <a:xfrm>
            <a:off x="2518782" y="-117844"/>
            <a:ext cx="7154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b="1" kern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smtClean="0">
                <a:solidFill>
                  <a:srgbClr val="FFAB40">
                    <a:lumMod val="50000"/>
                  </a:srgbClr>
                </a:solidFill>
                <a:latin typeface="HP001 4H Normal" panose="020B0603050302020204" pitchFamily="34" charset="0"/>
                <a:cs typeface="Arial"/>
                <a:sym typeface="Arial"/>
              </a:rPr>
              <a:t>Ƚ</a:t>
            </a:r>
            <a:r>
              <a:rPr lang="en-US" sz="3600" b="1" kern="0" smtClean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vi-VN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 nhỏ)</a:t>
            </a:r>
            <a:endParaRPr lang="en-US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3" name="chữ hoa 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4702" y="647700"/>
            <a:ext cx="7718516" cy="562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312720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2EF446-56DF-4A39-BF6C-43CEC3DDF0AE}"/>
              </a:ext>
            </a:extLst>
          </p:cNvPr>
          <p:cNvSpPr txBox="1"/>
          <p:nvPr/>
        </p:nvSpPr>
        <p:spPr>
          <a:xfrm>
            <a:off x="3509219" y="422171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800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VIẾT ỨNG DỤNG</a:t>
            </a:r>
            <a:endParaRPr lang="en-US" sz="4800" kern="0" dirty="0">
              <a:solidFill>
                <a:srgbClr val="FFFFFF"/>
              </a:solidFill>
              <a:latin typeface="HP001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914619" y="3162497"/>
            <a:ext cx="81597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vi-VN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b. </a:t>
            </a: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 chữ nào cao 2,5 ô li?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c. Những chữ cái nào cao </a:t>
            </a:r>
            <a:r>
              <a:rPr lang="en-US" sz="280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1,5 </a:t>
            </a: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ô li </a:t>
            </a:r>
            <a:r>
              <a:rPr lang="en-US" sz="280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80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e. </a:t>
            </a: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 chữ cái nào cao 1 ô li ?</a:t>
            </a:r>
            <a:endParaRPr lang="vi-VN" sz="2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A12120-69C0-4ED1-8941-E290F22F507E}"/>
              </a:ext>
            </a:extLst>
          </p:cNvPr>
          <p:cNvSpPr txBox="1"/>
          <p:nvPr/>
        </p:nvSpPr>
        <p:spPr>
          <a:xfrm>
            <a:off x="6286391" y="3229201"/>
            <a:ext cx="2685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 </a:t>
            </a:r>
            <a:r>
              <a:rPr lang="en-US" sz="2800" b="1" smtClean="0">
                <a:solidFill>
                  <a:srgbClr val="FF0000"/>
                </a:solidFill>
                <a:latin typeface="HP001 4H Normal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Ƚ, N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2CBE13-D5C9-4C68-A64A-97B98D96ED0B}"/>
              </a:ext>
            </a:extLst>
          </p:cNvPr>
          <p:cNvSpPr txBox="1"/>
          <p:nvPr/>
        </p:nvSpPr>
        <p:spPr>
          <a:xfrm>
            <a:off x="6286391" y="3817434"/>
            <a:ext cx="3676892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 </a:t>
            </a:r>
            <a:r>
              <a:rPr lang="en-US" sz="2800" b="1">
                <a:solidFill>
                  <a:srgbClr val="FF0000"/>
                </a:solidFill>
                <a:latin typeface="HP001 4H Normal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Ƚ</a:t>
            </a:r>
            <a:r>
              <a:rPr lang="en-US" sz="2800" b="1">
                <a:solidFill>
                  <a:srgbClr val="FF0000"/>
                </a:solidFill>
                <a:latin typeface="HP001 4H Normal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smtClean="0">
                <a:solidFill>
                  <a:srgbClr val="FF0000"/>
                </a:solidFill>
                <a:latin typeface="HP001 4H Normal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</a:t>
            </a:r>
            <a:r>
              <a:rPr lang="en-US" sz="2800" b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l, h, g</a:t>
            </a:r>
            <a:r>
              <a:rPr lang="en-US" sz="28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endParaRPr lang="vi-VN" sz="28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6306054" y="5091791"/>
            <a:ext cx="58859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  </a:t>
            </a:r>
            <a:r>
              <a:rPr lang="en-US" sz="280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i</a:t>
            </a:r>
            <a:r>
              <a:rPr lang="en-US" sz="2800" smtClean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ê, a, m, c, o, n, u, ă, </a:t>
            </a:r>
            <a:endParaRPr lang="vi-VN" sz="2800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6287668" y="4489623"/>
            <a:ext cx="296135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  </a:t>
            </a:r>
            <a:r>
              <a:rPr lang="en-US" sz="280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endParaRPr lang="vi-VN" sz="2800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914619" y="3063150"/>
            <a:ext cx="3818458" cy="3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208" y="1307877"/>
            <a:ext cx="9164831" cy="151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0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5" grpId="0"/>
      <p:bldP spid="16" grpId="0" uiExpand="1"/>
      <p:bldP spid="17" grpId="0" uiExpand="1"/>
      <p:bldP spid="18" grpId="0" uiExpan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312720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2EF446-56DF-4A39-BF6C-43CEC3DDF0AE}"/>
              </a:ext>
            </a:extLst>
          </p:cNvPr>
          <p:cNvSpPr txBox="1"/>
          <p:nvPr/>
        </p:nvSpPr>
        <p:spPr>
          <a:xfrm>
            <a:off x="3509219" y="422171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800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VIẾT ỨNG DỤNG</a:t>
            </a:r>
            <a:endParaRPr lang="en-US" sz="4800" kern="0" dirty="0">
              <a:solidFill>
                <a:srgbClr val="FFFFFF"/>
              </a:solidFill>
              <a:latin typeface="HP001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705531" y="4919495"/>
            <a:ext cx="6292195" cy="41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Khoảng cách giữa các chữ là bao nhiêu?</a:t>
            </a: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704637" y="5394955"/>
            <a:ext cx="92846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Khoảng cách giữa các chữ ghi tiếng là một chữ o.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721496" y="3344803"/>
            <a:ext cx="72007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Các dấu thanh đặt ở những vị trí nào?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705531" y="4089215"/>
            <a:ext cx="99693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Các dấu thanh đặt ở trên/ dưới âm chính của tiếng.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208" y="1307877"/>
            <a:ext cx="9164831" cy="151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21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312720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2EF446-56DF-4A39-BF6C-43CEC3DDF0AE}"/>
              </a:ext>
            </a:extLst>
          </p:cNvPr>
          <p:cNvSpPr txBox="1"/>
          <p:nvPr/>
        </p:nvSpPr>
        <p:spPr>
          <a:xfrm>
            <a:off x="3509219" y="422171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800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VIẾT ỨNG DỤNG</a:t>
            </a:r>
            <a:endParaRPr lang="en-US" sz="4800" kern="0" dirty="0">
              <a:solidFill>
                <a:srgbClr val="FFFFFF"/>
              </a:solidFill>
              <a:latin typeface="HP001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704637" y="3162497"/>
            <a:ext cx="72007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32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Câu ứng dụng ca ngợi ai?</a:t>
            </a:r>
            <a:endParaRPr lang="en-US" altLang="en-US" sz="32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704637" y="3825905"/>
            <a:ext cx="1099968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ứng dụng ca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 đất nước Việt Nam có nhiều địa danh, danh lam nổi tiếng.</a:t>
            </a:r>
            <a:endParaRPr lang="en-US" alt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208" y="1307877"/>
            <a:ext cx="9164831" cy="151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4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641835" y="695131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Tư thế ngồi viết</a:t>
            </a:r>
            <a:endParaRPr lang="en-US" sz="4800" dirty="0">
              <a:solidFill>
                <a:srgbClr val="FF0000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57" y="1741246"/>
            <a:ext cx="9644743" cy="440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7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" y="411521"/>
            <a:ext cx="12191999" cy="6608618"/>
            <a:chOff x="0" y="263236"/>
            <a:chExt cx="12191999" cy="6608618"/>
          </a:xfrm>
        </p:grpSpPr>
        <p:sp>
          <p:nvSpPr>
            <p:cNvPr id="6" name="Rectangle 5"/>
            <p:cNvSpPr/>
            <p:nvPr/>
          </p:nvSpPr>
          <p:spPr>
            <a:xfrm>
              <a:off x="0" y="4304500"/>
              <a:ext cx="12191999" cy="2567354"/>
            </a:xfrm>
            <a:custGeom>
              <a:avLst/>
              <a:gdLst>
                <a:gd name="connsiteX0" fmla="*/ 0 w 12191999"/>
                <a:gd name="connsiteY0" fmla="*/ 0 h 2202873"/>
                <a:gd name="connsiteX1" fmla="*/ 12191999 w 12191999"/>
                <a:gd name="connsiteY1" fmla="*/ 0 h 2202873"/>
                <a:gd name="connsiteX2" fmla="*/ 12191999 w 12191999"/>
                <a:gd name="connsiteY2" fmla="*/ 2202873 h 2202873"/>
                <a:gd name="connsiteX3" fmla="*/ 0 w 12191999"/>
                <a:gd name="connsiteY3" fmla="*/ 2202873 h 2202873"/>
                <a:gd name="connsiteX4" fmla="*/ 0 w 12191999"/>
                <a:gd name="connsiteY4" fmla="*/ 0 h 2202873"/>
                <a:gd name="connsiteX0" fmla="*/ 0 w 12191999"/>
                <a:gd name="connsiteY0" fmla="*/ 30373 h 2233246"/>
                <a:gd name="connsiteX1" fmla="*/ 4026877 w 12191999"/>
                <a:gd name="connsiteY1" fmla="*/ 0 h 2233246"/>
                <a:gd name="connsiteX2" fmla="*/ 12191999 w 12191999"/>
                <a:gd name="connsiteY2" fmla="*/ 30373 h 2233246"/>
                <a:gd name="connsiteX3" fmla="*/ 12191999 w 12191999"/>
                <a:gd name="connsiteY3" fmla="*/ 2233246 h 2233246"/>
                <a:gd name="connsiteX4" fmla="*/ 0 w 12191999"/>
                <a:gd name="connsiteY4" fmla="*/ 2233246 h 2233246"/>
                <a:gd name="connsiteX5" fmla="*/ 0 w 12191999"/>
                <a:gd name="connsiteY5" fmla="*/ 30373 h 2233246"/>
                <a:gd name="connsiteX0" fmla="*/ 0 w 12191999"/>
                <a:gd name="connsiteY0" fmla="*/ 364481 h 2567354"/>
                <a:gd name="connsiteX1" fmla="*/ 4079631 w 12191999"/>
                <a:gd name="connsiteY1" fmla="*/ 0 h 2567354"/>
                <a:gd name="connsiteX2" fmla="*/ 12191999 w 12191999"/>
                <a:gd name="connsiteY2" fmla="*/ 364481 h 2567354"/>
                <a:gd name="connsiteX3" fmla="*/ 12191999 w 12191999"/>
                <a:gd name="connsiteY3" fmla="*/ 2567354 h 2567354"/>
                <a:gd name="connsiteX4" fmla="*/ 0 w 12191999"/>
                <a:gd name="connsiteY4" fmla="*/ 2567354 h 2567354"/>
                <a:gd name="connsiteX5" fmla="*/ 0 w 12191999"/>
                <a:gd name="connsiteY5" fmla="*/ 364481 h 2567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2567354">
                  <a:moveTo>
                    <a:pt x="0" y="364481"/>
                  </a:moveTo>
                  <a:lnTo>
                    <a:pt x="4079631" y="0"/>
                  </a:lnTo>
                  <a:lnTo>
                    <a:pt x="12191999" y="364481"/>
                  </a:lnTo>
                  <a:lnTo>
                    <a:pt x="12191999" y="2567354"/>
                  </a:lnTo>
                  <a:lnTo>
                    <a:pt x="0" y="2567354"/>
                  </a:lnTo>
                  <a:lnTo>
                    <a:pt x="0" y="364481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0" t="2232" r="3650" b="4665"/>
            <a:stretch>
              <a:fillRect/>
            </a:stretch>
          </p:blipFill>
          <p:spPr bwMode="auto">
            <a:xfrm>
              <a:off x="0" y="263236"/>
              <a:ext cx="4200450" cy="572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4278923" y="1596746"/>
            <a:ext cx="590362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76295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18038" y="1126309"/>
            <a:ext cx="4806986" cy="16428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>
                <a:gd name="adj" fmla="val 44022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</a:rPr>
              <a:t>Vận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</a:rPr>
              <a:t>dụng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6844" y="3643729"/>
            <a:ext cx="9408942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luyện viết chữ hoa </a:t>
            </a: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 2 đẹp 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đúng mẫu nhé.</a:t>
            </a:r>
          </a:p>
        </p:txBody>
      </p:sp>
    </p:spTree>
    <p:extLst>
      <p:ext uri="{BB962C8B-B14F-4D97-AF65-F5344CB8AC3E}">
        <p14:creationId xmlns:p14="http://schemas.microsoft.com/office/powerpoint/2010/main" val="144094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5874" y="4557296"/>
            <a:ext cx="9323863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Ôn tập chữ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A, Q, V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(kiểu 2) cỡ vừa, cỡ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8281851" y="0"/>
            <a:ext cx="4027381" cy="2996418"/>
          </a:xfrm>
          <a:prstGeom prst="cloudCallout">
            <a:avLst>
              <a:gd name="adj1" fmla="val -77039"/>
              <a:gd name="adj2" fmla="val 8757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hướng học tập</a:t>
            </a:r>
            <a:endParaRPr lang="en-US" sz="3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00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2E4E8-B5E7-4677-A96C-56C7E9EF7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DB786E-AACD-47A3-BA91-9A4A8DC7A014}"/>
              </a:ext>
            </a:extLst>
          </p:cNvPr>
          <p:cNvSpPr/>
          <p:nvPr/>
        </p:nvSpPr>
        <p:spPr>
          <a:xfrm>
            <a:off x="2444158" y="1771311"/>
            <a:ext cx="7616508" cy="2045708"/>
          </a:xfrm>
          <a:prstGeom prst="rect">
            <a:avLst/>
          </a:prstGeom>
          <a:noFill/>
        </p:spPr>
        <p:txBody>
          <a:bodyPr wrap="none" lIns="68580" tIns="34291" rIns="68580" bIns="34291" numCol="1">
            <a:prstTxWarp prst="textTriangle">
              <a:avLst>
                <a:gd name="adj" fmla="val 30003"/>
              </a:avLst>
            </a:prstTxWarp>
            <a:spAutoFit/>
          </a:bodyPr>
          <a:lstStyle/>
          <a:p>
            <a:pPr algn="ctr" defTabSz="685783"/>
            <a:r>
              <a:rPr lang="vi-VN" sz="495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CHÚC CÁC CON </a:t>
            </a:r>
          </a:p>
          <a:p>
            <a:pPr algn="ctr" defTabSz="685783"/>
            <a:r>
              <a:rPr lang="vi-VN" sz="495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CHĂM NGOAN HỌC GIỎI</a:t>
            </a:r>
            <a:endParaRPr lang="en-US" sz="495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450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2316000" y="1431475"/>
            <a:ext cx="7560000" cy="4680000"/>
            <a:chOff x="2316000" y="1431475"/>
            <a:chExt cx="7560000" cy="4680000"/>
          </a:xfrm>
        </p:grpSpPr>
        <p:sp>
          <p:nvSpPr>
            <p:cNvPr id="17" name="云形 16"/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3" name="云形 12"/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solidFill>
              <a:srgbClr val="D2EB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6" name="云形 15"/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3618411" y="292558"/>
            <a:ext cx="5394960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 algn="ctr">
              <a:defRPr/>
            </a:pPr>
            <a:r>
              <a:rPr lang="en-US" altLang="zh-CN" sz="2800" b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Bài 25: </a:t>
            </a:r>
            <a:r>
              <a:rPr lang="es-CL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Đất nước chúng mình </a:t>
            </a:r>
            <a:endParaRPr lang="en-US" altLang="zh-CN" sz="2800" b="1" smtClean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Tiết 3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46154" y="2082054"/>
            <a:ext cx="8338817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smtClean="0">
                <a:ln w="1905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Viết: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smtClean="0">
                <a:ln w="1905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Chữ</a:t>
            </a:r>
            <a:r>
              <a:rPr kumimoji="0" lang="en-US" altLang="zh-CN" sz="7200" b="1" i="0" u="none" strike="noStrike" kern="1200" cap="none" spc="0" normalizeH="0" noProof="0" smtClean="0">
                <a:ln w="1905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hoa </a:t>
            </a:r>
            <a:r>
              <a:rPr kumimoji="0" lang="en-US" altLang="zh-CN" sz="7200" b="1" i="0" u="none" strike="noStrike" kern="1200" cap="none" spc="0" normalizeH="0" noProof="0" smtClean="0">
                <a:ln w="1905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 </a:t>
            </a:r>
            <a:r>
              <a:rPr kumimoji="0" lang="en-US" altLang="zh-CN" sz="7200" b="1" i="0" u="none" strike="noStrike" kern="1200" cap="none" spc="0" normalizeH="0" noProof="0" smtClean="0">
                <a:ln w="1905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(kiểu 2)</a:t>
            </a:r>
            <a:endParaRPr kumimoji="0" lang="zh-CN" altLang="en-US" sz="7200" b="1" i="0" u="none" strike="noStrike" kern="1200" cap="none" spc="0" normalizeH="0" baseline="0" noProof="0" dirty="0">
              <a:ln w="1905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79" y="1871157"/>
            <a:ext cx="1740333" cy="881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" y="5614521"/>
            <a:ext cx="449678" cy="2278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7" y="1942960"/>
            <a:ext cx="859903" cy="43563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3" r="32651"/>
          <a:stretch/>
        </p:blipFill>
        <p:spPr>
          <a:xfrm flipH="1">
            <a:off x="336773" y="4565043"/>
            <a:ext cx="1366362" cy="197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496101-A544-4712-BDA6-FF2FCB463B02}"/>
              </a:ext>
            </a:extLst>
          </p:cNvPr>
          <p:cNvSpPr txBox="1"/>
          <p:nvPr/>
        </p:nvSpPr>
        <p:spPr>
          <a:xfrm>
            <a:off x="2810763" y="716546"/>
            <a:ext cx="71544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0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40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4000" b="1" kern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smtClean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hoa </a:t>
            </a:r>
            <a:r>
              <a:rPr lang="en-US" sz="4000" b="1" kern="0" smtClean="0">
                <a:solidFill>
                  <a:srgbClr val="FFAB40">
                    <a:lumMod val="50000"/>
                  </a:srgbClr>
                </a:solidFill>
                <a:latin typeface="HP001 4H Normal" panose="020B0603050302020204" pitchFamily="34" charset="0"/>
                <a:cs typeface="Arial"/>
                <a:sym typeface="Arial"/>
              </a:rPr>
              <a:t>Ƚ</a:t>
            </a:r>
            <a:r>
              <a:rPr lang="en-US" sz="4000" b="1" kern="0" smtClean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endParaRPr lang="en-US" sz="2667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F354A4-5C46-4A7C-A109-4BDE4B60D450}"/>
              </a:ext>
            </a:extLst>
          </p:cNvPr>
          <p:cNvSpPr txBox="1"/>
          <p:nvPr/>
        </p:nvSpPr>
        <p:spPr>
          <a:xfrm>
            <a:off x="4529470" y="143067"/>
            <a:ext cx="7017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kern="0">
                <a:solidFill>
                  <a:srgbClr val="FFAB40">
                    <a:lumMod val="50000"/>
                  </a:srgbClr>
                </a:solidFill>
                <a:latin typeface="HP001 4H Normal" panose="020B0603050302020204" pitchFamily="34" charset="0"/>
                <a:cs typeface="Arial"/>
                <a:sym typeface="Arial"/>
              </a:rPr>
              <a:t>Ƚ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8" name="Picture 7" descr="A picture containing athletic game, sport&#10;&#10;Description automatically generated">
            <a:extLst>
              <a:ext uri="{FF2B5EF4-FFF2-40B4-BE49-F238E27FC236}">
                <a16:creationId xmlns:a16="http://schemas.microsoft.com/office/drawing/2014/main" id="{9944091B-B1CA-4F6E-94FB-563D09E20B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77"/>
          <a:stretch/>
        </p:blipFill>
        <p:spPr>
          <a:xfrm>
            <a:off x="1773210" y="1900310"/>
            <a:ext cx="4505670" cy="4456435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6D1B122D-09A9-4559-B8B2-CA1FD1E65E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34" t="20989" r="11585" b="22962"/>
          <a:stretch/>
        </p:blipFill>
        <p:spPr>
          <a:xfrm>
            <a:off x="7087406" y="3984171"/>
            <a:ext cx="2252538" cy="237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4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96369" y="3130237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5 ô li</a:t>
            </a:r>
          </a:p>
        </p:txBody>
      </p:sp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96369" y="3058545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 ý đúng nhất: 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39402"/>
            <a:ext cx="6965950" cy="3970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kern="0">
                <a:solidFill>
                  <a:srgbClr val="FF0000"/>
                </a:solidFill>
                <a:latin typeface="HP001 4H Normal" panose="020B0603050302020204" pitchFamily="34" charset="0"/>
                <a:cs typeface="Arial"/>
                <a:sym typeface="Arial"/>
              </a:rPr>
              <a:t>Ƚ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82875" y="3786189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E999A2-500E-4C35-99EA-08AEA9D522DB}"/>
              </a:ext>
            </a:extLst>
          </p:cNvPr>
          <p:cNvSpPr txBox="1"/>
          <p:nvPr/>
        </p:nvSpPr>
        <p:spPr>
          <a:xfrm>
            <a:off x="4433776" y="131170"/>
            <a:ext cx="7230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>
                <a:solidFill>
                  <a:srgbClr val="FF0000"/>
                </a:solidFill>
                <a:latin typeface="HP001 4H Normal" panose="020B0603050302020204" pitchFamily="34" charset="0"/>
                <a:cs typeface="Arial"/>
                <a:sym typeface="Arial"/>
              </a:rPr>
              <a:t>Ƚ</a:t>
            </a:r>
            <a:endParaRPr lang="en-US" dirty="0"/>
          </a:p>
        </p:txBody>
      </p:sp>
      <p:pic>
        <p:nvPicPr>
          <p:cNvPr id="14" name="Picture 13" descr="A picture containing athletic game, sport&#10;&#10;Description automatically generated">
            <a:extLst>
              <a:ext uri="{FF2B5EF4-FFF2-40B4-BE49-F238E27FC236}">
                <a16:creationId xmlns:a16="http://schemas.microsoft.com/office/drawing/2014/main" id="{9944091B-B1CA-4F6E-94FB-563D09E20B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77"/>
          <a:stretch/>
        </p:blipFill>
        <p:spPr>
          <a:xfrm>
            <a:off x="7350382" y="2136434"/>
            <a:ext cx="3810908" cy="3769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 build="allAtOnce"/>
      <p:bldP spid="5" grpId="0"/>
      <p:bldP spid="9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96369" y="3130237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b. 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6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ô li</a:t>
            </a:r>
          </a:p>
        </p:txBody>
      </p:sp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2447888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2746670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a.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Gần </a:t>
            </a:r>
            <a:r>
              <a:rPr lang="en-US" sz="28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5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 ý đúng nhất: 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3970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kern="0">
                <a:solidFill>
                  <a:srgbClr val="FF0000"/>
                </a:solidFill>
                <a:latin typeface="HP001 4H Normal" panose="020B0603050302020204" pitchFamily="34" charset="0"/>
                <a:cs typeface="Arial"/>
                <a:sym typeface="Arial"/>
              </a:rPr>
              <a:t>Ƚ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vừa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noProof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rộng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729374" y="3839872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c. 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7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F354A4-5C46-4A7C-A109-4BDE4B60D450}"/>
              </a:ext>
            </a:extLst>
          </p:cNvPr>
          <p:cNvSpPr txBox="1"/>
          <p:nvPr/>
        </p:nvSpPr>
        <p:spPr>
          <a:xfrm>
            <a:off x="4529470" y="143067"/>
            <a:ext cx="7017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kern="0">
                <a:solidFill>
                  <a:srgbClr val="FF0000"/>
                </a:solidFill>
                <a:latin typeface="HP001 4H Normal" panose="020B0603050302020204" pitchFamily="34" charset="0"/>
                <a:cs typeface="Arial"/>
                <a:sym typeface="Arial"/>
              </a:rPr>
              <a:t>Ƚ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14" name="Picture 13" descr="A picture containing athletic game, sport&#10;&#10;Description automatically generated">
            <a:extLst>
              <a:ext uri="{FF2B5EF4-FFF2-40B4-BE49-F238E27FC236}">
                <a16:creationId xmlns:a16="http://schemas.microsoft.com/office/drawing/2014/main" id="{9944091B-B1CA-4F6E-94FB-563D09E20B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77"/>
          <a:stretch/>
        </p:blipFill>
        <p:spPr>
          <a:xfrm>
            <a:off x="7350382" y="2097245"/>
            <a:ext cx="3810908" cy="376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6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8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 build="allAtOnce"/>
      <p:bldP spid="5" grpId="0"/>
      <p:bldP spid="9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96369" y="3130237"/>
            <a:ext cx="1600200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b. </a:t>
            </a:r>
            <a:r>
              <a:rPr lang="en-US" sz="2800" b="1" noProof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2 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96369" y="2437316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733676" y="2406360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a. </a:t>
            </a:r>
            <a:r>
              <a:rPr lang="en-US" sz="2800" b="1" noProof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1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 ý đúng nhất: 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729374" y="3839872"/>
            <a:ext cx="1627188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c. </a:t>
            </a:r>
            <a:r>
              <a:rPr lang="en-US" sz="2800" b="1" noProof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3 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E999A2-500E-4C35-99EA-08AEA9D522DB}"/>
              </a:ext>
            </a:extLst>
          </p:cNvPr>
          <p:cNvSpPr txBox="1"/>
          <p:nvPr/>
        </p:nvSpPr>
        <p:spPr>
          <a:xfrm>
            <a:off x="4433776" y="131170"/>
            <a:ext cx="7230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>
                <a:solidFill>
                  <a:srgbClr val="FF0000"/>
                </a:solidFill>
                <a:latin typeface="HP001 4H Normal" panose="020B0603050302020204" pitchFamily="34" charset="0"/>
                <a:cs typeface="Arial"/>
                <a:sym typeface="Arial"/>
              </a:rPr>
              <a:t>Ƚ</a:t>
            </a:r>
            <a:endParaRPr lang="en-US" dirty="0"/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2014382" y="1666806"/>
            <a:ext cx="5181600" cy="32932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* Con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kern="0">
                <a:solidFill>
                  <a:srgbClr val="FF0000"/>
                </a:solidFill>
                <a:latin typeface="HP001 4H Normal" panose="020B0603050302020204" pitchFamily="34" charset="0"/>
                <a:cs typeface="Arial"/>
                <a:sym typeface="Arial"/>
              </a:rPr>
              <a:t>Ƚ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gồm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?</a:t>
            </a:r>
          </a:p>
        </p:txBody>
      </p:sp>
      <p:pic>
        <p:nvPicPr>
          <p:cNvPr id="14" name="Picture 13" descr="A picture containing athletic game, sport&#10;&#10;Description automatically generated">
            <a:extLst>
              <a:ext uri="{FF2B5EF4-FFF2-40B4-BE49-F238E27FC236}">
                <a16:creationId xmlns:a16="http://schemas.microsoft.com/office/drawing/2014/main" id="{9944091B-B1CA-4F6E-94FB-563D09E20B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77"/>
          <a:stretch/>
        </p:blipFill>
        <p:spPr>
          <a:xfrm>
            <a:off x="7350382" y="1996127"/>
            <a:ext cx="3810908" cy="376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2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80"/>
                            </p:stCondLst>
                            <p:childTnLst>
                              <p:par>
                                <p:cTn id="3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60"/>
                            </p:stCondLst>
                            <p:childTnLst>
                              <p:par>
                                <p:cTn id="3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 build="allAtOnce"/>
      <p:bldP spid="5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795283" y="1525711"/>
            <a:ext cx="5181600" cy="32932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kern="0">
                <a:latin typeface="HP001 4H Normal" panose="020B0603050302020204" pitchFamily="34" charset="0"/>
                <a:cs typeface="Arial"/>
                <a:sym typeface="Arial"/>
              </a:rPr>
              <a:t>Ƚ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gồm</a:t>
            </a: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 1</a:t>
            </a:r>
            <a:r>
              <a:rPr lang="en-US" sz="28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 nét: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4952036" y="2107877"/>
            <a:ext cx="6059951" cy="267765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vi-VN" sz="2800" b="1">
                <a:solidFill>
                  <a:srgbClr val="FF0000"/>
                </a:solidFill>
                <a:latin typeface="HP001 4H" panose="020B0603050302020204" pitchFamily="34" charset="0"/>
              </a:rPr>
              <a:t>Nét viết chữ viết hoa </a:t>
            </a:r>
            <a:r>
              <a:rPr lang="en-US" sz="2800" b="1" kern="0">
                <a:solidFill>
                  <a:srgbClr val="FF0000"/>
                </a:solidFill>
                <a:latin typeface="HP001 4H Normal" panose="020B0603050302020204" pitchFamily="34" charset="0"/>
                <a:cs typeface="Arial"/>
                <a:sym typeface="Arial"/>
              </a:rPr>
              <a:t>Ƚ </a:t>
            </a:r>
            <a:r>
              <a:rPr lang="vi-VN" sz="2800" smtClean="0">
                <a:solidFill>
                  <a:srgbClr val="FF0000"/>
                </a:solidFill>
                <a:latin typeface="HP001 4H" panose="020B0603050302020204" pitchFamily="34" charset="0"/>
              </a:rPr>
              <a:t>là </a:t>
            </a:r>
            <a:r>
              <a:rPr lang="vi-VN" sz="2800">
                <a:solidFill>
                  <a:srgbClr val="FF0000"/>
                </a:solidFill>
                <a:latin typeface="HP001 4H" panose="020B0603050302020204" pitchFamily="34" charset="0"/>
              </a:rPr>
              <a:t>kết hợp của </a:t>
            </a:r>
            <a:r>
              <a:rPr lang="en-US" sz="2800" smtClean="0">
                <a:solidFill>
                  <a:srgbClr val="FF0000"/>
                </a:solidFill>
                <a:latin typeface="HP001 4H" panose="020B0603050302020204" pitchFamily="34" charset="0"/>
              </a:rPr>
              <a:t>2</a:t>
            </a:r>
            <a:r>
              <a:rPr lang="vi-VN" sz="2800">
                <a:solidFill>
                  <a:srgbClr val="FF0000"/>
                </a:solidFill>
                <a:latin typeface="HP001 4H" panose="020B0603050302020204" pitchFamily="34" charset="0"/>
              </a:rPr>
              <a:t> </a:t>
            </a:r>
            <a:r>
              <a:rPr lang="vi-VN" sz="2800" b="1">
                <a:solidFill>
                  <a:srgbClr val="FF0000"/>
                </a:solidFill>
                <a:latin typeface="HP001 4H" panose="020B0603050302020204" pitchFamily="34" charset="0"/>
              </a:rPr>
              <a:t>nét</a:t>
            </a:r>
            <a:r>
              <a:rPr lang="vi-VN" sz="2800">
                <a:solidFill>
                  <a:srgbClr val="FF0000"/>
                </a:solidFill>
                <a:latin typeface="HP001 4H" panose="020B0603050302020204" pitchFamily="34" charset="0"/>
              </a:rPr>
              <a:t> cơ bản: </a:t>
            </a:r>
            <a:r>
              <a:rPr lang="vi-VN" sz="2800" smtClean="0">
                <a:solidFill>
                  <a:srgbClr val="FF0000"/>
                </a:solidFill>
                <a:latin typeface="HP001 4H" panose="020B0603050302020204" pitchFamily="34" charset="0"/>
              </a:rPr>
              <a:t>cong</a:t>
            </a:r>
            <a:r>
              <a:rPr lang="en-US" sz="2800" smtClean="0">
                <a:solidFill>
                  <a:srgbClr val="FF0000"/>
                </a:solidFill>
                <a:latin typeface="HP001 4H" panose="020B0603050302020204" pitchFamily="34" charset="0"/>
              </a:rPr>
              <a:t> móc xuôi</a:t>
            </a:r>
            <a:r>
              <a:rPr lang="vi-VN" sz="2800" smtClean="0">
                <a:solidFill>
                  <a:srgbClr val="FF0000"/>
                </a:solidFill>
                <a:latin typeface="HP001 4H" panose="020B0603050302020204" pitchFamily="34" charset="0"/>
              </a:rPr>
              <a:t>, </a:t>
            </a:r>
            <a:r>
              <a:rPr lang="vi-VN" sz="2800">
                <a:solidFill>
                  <a:srgbClr val="FF0000"/>
                </a:solidFill>
                <a:latin typeface="HP001 4H" panose="020B0603050302020204" pitchFamily="34" charset="0"/>
              </a:rPr>
              <a:t>cong phải và lượn ngang (tạo vòng xoắn nhỏ ở </a:t>
            </a:r>
            <a:r>
              <a:rPr lang="vi-VN" sz="2800" smtClean="0">
                <a:solidFill>
                  <a:srgbClr val="FF0000"/>
                </a:solidFill>
                <a:latin typeface="HP001 4H" panose="020B0603050302020204" pitchFamily="34" charset="0"/>
              </a:rPr>
              <a:t>chân</a:t>
            </a:r>
            <a:r>
              <a:rPr lang="vi-VN" sz="2800">
                <a:solidFill>
                  <a:srgbClr val="FF0000"/>
                </a:solidFill>
                <a:latin typeface="HP001 4H" panose="020B0603050302020204" pitchFamily="34" charset="0"/>
              </a:rPr>
              <a:t> </a:t>
            </a:r>
            <a:r>
              <a:rPr lang="vi-VN" sz="2800" b="1">
                <a:solidFill>
                  <a:srgbClr val="FF0000"/>
                </a:solidFill>
                <a:latin typeface="HP001 4H" panose="020B0603050302020204" pitchFamily="34" charset="0"/>
              </a:rPr>
              <a:t>chữ</a:t>
            </a:r>
            <a:r>
              <a:rPr lang="vi-VN" sz="2800">
                <a:solidFill>
                  <a:srgbClr val="FF0000"/>
                </a:solidFill>
                <a:latin typeface="HP001 4H" panose="020B0603050302020204" pitchFamily="34" charset="0"/>
              </a:rPr>
              <a:t>).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H" panose="020B0603050302020204" pitchFamily="34" charset="0"/>
              <a:ea typeface="Arial-Rounded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E999A2-500E-4C35-99EA-08AEA9D522DB}"/>
              </a:ext>
            </a:extLst>
          </p:cNvPr>
          <p:cNvSpPr txBox="1"/>
          <p:nvPr/>
        </p:nvSpPr>
        <p:spPr>
          <a:xfrm>
            <a:off x="4433776" y="131170"/>
            <a:ext cx="7230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>
                <a:solidFill>
                  <a:srgbClr val="FF0000"/>
                </a:solidFill>
                <a:latin typeface="HP001 4H Normal" panose="020B0603050302020204" pitchFamily="34" charset="0"/>
                <a:cs typeface="Arial"/>
                <a:sym typeface="Arial"/>
              </a:rPr>
              <a:t>Ƚ</a:t>
            </a:r>
            <a:endParaRPr lang="en-US" dirty="0"/>
          </a:p>
        </p:txBody>
      </p:sp>
      <p:pic>
        <p:nvPicPr>
          <p:cNvPr id="6" name="Picture 5" descr="A picture containing athletic game, sport&#10;&#10;Description automatically generated">
            <a:extLst>
              <a:ext uri="{FF2B5EF4-FFF2-40B4-BE49-F238E27FC236}">
                <a16:creationId xmlns:a16="http://schemas.microsoft.com/office/drawing/2014/main" id="{9944091B-B1CA-4F6E-94FB-563D09E20B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77"/>
          <a:stretch/>
        </p:blipFill>
        <p:spPr>
          <a:xfrm>
            <a:off x="871204" y="1356047"/>
            <a:ext cx="3810908" cy="3769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514466-D1BE-4672-A0A3-9A690DF1A61A}"/>
              </a:ext>
            </a:extLst>
          </p:cNvPr>
          <p:cNvSpPr txBox="1"/>
          <p:nvPr/>
        </p:nvSpPr>
        <p:spPr>
          <a:xfrm>
            <a:off x="2518782" y="-117844"/>
            <a:ext cx="7154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b="1" kern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smtClean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Z</a:t>
            </a:r>
            <a:r>
              <a:rPr lang="en-US" sz="3600" b="1" kern="0" smtClean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vi-VN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 </a:t>
            </a:r>
            <a:r>
              <a:rPr lang="en-US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vừa</a:t>
            </a:r>
            <a:r>
              <a:rPr lang="vi-VN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)</a:t>
            </a:r>
            <a:endParaRPr lang="en-US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2" name="v vừ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" y="0"/>
            <a:ext cx="12153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9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6D1B122D-09A9-4559-B8B2-CA1FD1E65E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34" t="20989" r="11585" b="22962"/>
          <a:stretch/>
        </p:blipFill>
        <p:spPr>
          <a:xfrm>
            <a:off x="7123217" y="2123442"/>
            <a:ext cx="3619284" cy="3111449"/>
          </a:xfrm>
          <a:prstGeom prst="rect">
            <a:avLst/>
          </a:prstGeom>
        </p:spPr>
      </p:pic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2825750" y="3866677"/>
            <a:ext cx="1771650" cy="522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95539" y="889001"/>
            <a:ext cx="41322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3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4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5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855913" y="2373314"/>
            <a:ext cx="22860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.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rưỡi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825750" y="3211438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34" name="Line 26"/>
          <p:cNvSpPr>
            <a:spLocks noChangeShapeType="1"/>
          </p:cNvSpPr>
          <p:nvPr/>
        </p:nvSpPr>
        <p:spPr bwMode="auto">
          <a:xfrm>
            <a:off x="7170636" y="2799490"/>
            <a:ext cx="3524447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.VnTime" panose="020B7200000000000000" pitchFamily="34" charset="0"/>
              <a:ea typeface="Arial-Rounded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748F01-2F95-4BE5-9098-C63498BA4A6A}"/>
              </a:ext>
            </a:extLst>
          </p:cNvPr>
          <p:cNvSpPr txBox="1"/>
          <p:nvPr/>
        </p:nvSpPr>
        <p:spPr>
          <a:xfrm>
            <a:off x="4433776" y="131170"/>
            <a:ext cx="7230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>
                <a:solidFill>
                  <a:srgbClr val="FF0000"/>
                </a:solidFill>
                <a:latin typeface="HP001 4H Normal" panose="020B0603050302020204" pitchFamily="34" charset="0"/>
                <a:cs typeface="Arial"/>
                <a:sym typeface="Arial"/>
              </a:rPr>
              <a:t>Ƚ</a:t>
            </a:r>
            <a:endParaRPr lang="en-US" sz="2800" dirty="0"/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2855912" y="2364653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8662398" cy="3970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kern="0" smtClean="0">
                <a:solidFill>
                  <a:srgbClr val="FF0000"/>
                </a:solidFill>
                <a:latin typeface="HP001 4H Normal" panose="020B0603050302020204" pitchFamily="34" charset="0"/>
                <a:cs typeface="Arial"/>
                <a:sym typeface="Arial"/>
              </a:rPr>
              <a:t>Ƚ</a:t>
            </a:r>
            <a:r>
              <a:rPr lang="en-US" sz="2800" smtClean="0">
                <a:sym typeface="Arial"/>
              </a:rPr>
              <a:t> 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 </a:t>
            </a:r>
            <a:r>
              <a:rPr lang="en-US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nhỏ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cao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4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2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 build="allAtOnce"/>
      <p:bldP spid="17" grpId="0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452</Words>
  <Application>Microsoft Office PowerPoint</Application>
  <PresentationFormat>Widescreen</PresentationFormat>
  <Paragraphs>72</Paragraphs>
  <Slides>19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45" baseType="lpstr">
      <vt:lpstr>微软雅黑</vt:lpstr>
      <vt:lpstr>SimSun</vt:lpstr>
      <vt:lpstr>.VnTime</vt:lpstr>
      <vt:lpstr>Arial</vt:lpstr>
      <vt:lpstr>Arial-Rounded</vt:lpstr>
      <vt:lpstr>Arial-SGK-TV</vt:lpstr>
      <vt:lpstr>Calibri</vt:lpstr>
      <vt:lpstr>等线</vt:lpstr>
      <vt:lpstr>Gadugi</vt:lpstr>
      <vt:lpstr>HP001</vt:lpstr>
      <vt:lpstr>HP001 4 hàng</vt:lpstr>
      <vt:lpstr>HP001 4H</vt:lpstr>
      <vt:lpstr>HP001 4H Normal</vt:lpstr>
      <vt:lpstr>黑体</vt:lpstr>
      <vt:lpstr>Times New Roman</vt:lpstr>
      <vt:lpstr>UTM Avo</vt:lpstr>
      <vt:lpstr>UTM Cookies</vt:lpstr>
      <vt:lpstr>Wingdings</vt:lpstr>
      <vt:lpstr>幼圆</vt:lpstr>
      <vt:lpstr>字魂59号-创粗黑</vt:lpstr>
      <vt:lpstr>Office Theme</vt:lpstr>
      <vt:lpstr>2_Office 主题</vt:lpstr>
      <vt:lpstr>https://www.freeppt7.com</vt:lpstr>
      <vt:lpstr>3_Office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58</cp:revision>
  <dcterms:created xsi:type="dcterms:W3CDTF">2021-07-20T01:55:21Z</dcterms:created>
  <dcterms:modified xsi:type="dcterms:W3CDTF">2022-05-03T14:56:01Z</dcterms:modified>
</cp:coreProperties>
</file>