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523" r:id="rId3"/>
    <p:sldId id="540" r:id="rId4"/>
    <p:sldId id="517" r:id="rId5"/>
    <p:sldId id="537" r:id="rId6"/>
    <p:sldId id="539" r:id="rId7"/>
    <p:sldId id="518" r:id="rId8"/>
    <p:sldId id="535" r:id="rId9"/>
    <p:sldId id="531" r:id="rId10"/>
    <p:sldId id="530" r:id="rId11"/>
    <p:sldId id="520" r:id="rId12"/>
    <p:sldId id="532" r:id="rId13"/>
    <p:sldId id="541" r:id="rId14"/>
    <p:sldId id="514" r:id="rId15"/>
    <p:sldId id="534" r:id="rId16"/>
    <p:sldId id="536" r:id="rId17"/>
    <p:sldId id="504" r:id="rId18"/>
    <p:sldId id="51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68" d="100"/>
          <a:sy n="68" d="100"/>
        </p:scale>
        <p:origin x="8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68A1F-9C89-448C-AD9B-F84853DCD3B2}"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E5B29-53DE-441E-8300-A4E89A72FB3B}" type="slidenum">
              <a:rPr lang="en-US" smtClean="0"/>
              <a:t>‹#›</a:t>
            </a:fld>
            <a:endParaRPr lang="en-US"/>
          </a:p>
        </p:txBody>
      </p:sp>
    </p:spTree>
    <p:extLst>
      <p:ext uri="{BB962C8B-B14F-4D97-AF65-F5344CB8AC3E}">
        <p14:creationId xmlns:p14="http://schemas.microsoft.com/office/powerpoint/2010/main" val="194769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2700758"/>
      </p:ext>
    </p:extLst>
  </p:cSld>
  <p:clrMapOvr>
    <a:masterClrMapping/>
  </p:clrMapOvr>
  <p:transition spd="med" advClick="0"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50626607"/>
      </p:ext>
    </p:extLst>
  </p:cSld>
  <p:clrMapOvr>
    <a:masterClrMapping/>
  </p:clrMapOvr>
  <p:transition spd="med" advClick="0"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20874084"/>
      </p:ext>
    </p:extLst>
  </p:cSld>
  <p:clrMapOvr>
    <a:masterClrMapping/>
  </p:clrMapOvr>
  <p:transition spd="med" advClick="0"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12576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56467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4672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263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2541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307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46286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49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10881740"/>
      </p:ext>
    </p:extLst>
  </p:cSld>
  <p:clrMapOvr>
    <a:masterClrMapping/>
  </p:clrMapOvr>
  <p:transition spd="med" advClick="0" advTm="400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69356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1983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185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90180384"/>
      </p:ext>
    </p:extLst>
  </p:cSld>
  <p:clrMapOvr>
    <a:masterClrMapping/>
  </p:clrMapOvr>
  <p:transition spd="med" advClick="0" advTm="4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57879725"/>
      </p:ext>
    </p:extLst>
  </p:cSld>
  <p:clrMapOvr>
    <a:masterClrMapping/>
  </p:clrMapOvr>
  <p:transition spd="med" advClick="0" advTm="4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24412838"/>
      </p:ext>
    </p:extLst>
  </p:cSld>
  <p:clrMapOvr>
    <a:masterClrMapping/>
  </p:clrMapOvr>
  <p:transition spd="med" advClick="0" advTm="4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34462876"/>
      </p:ext>
    </p:extLst>
  </p:cSld>
  <p:clrMapOvr>
    <a:masterClrMapping/>
  </p:clrMapOvr>
  <p:transition spd="med" advClick="0"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47442204"/>
      </p:ext>
    </p:extLst>
  </p:cSld>
  <p:clrMapOvr>
    <a:masterClrMapping/>
  </p:clrMapOvr>
  <p:transition spd="med" advClick="0"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94309350"/>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81233498"/>
      </p:ext>
    </p:extLst>
  </p:cSld>
  <p:clrMapOvr>
    <a:masterClrMapping/>
  </p:clrMapOvr>
  <p:transition spd="med" advClick="0"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2021/11/5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5375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24457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Layout" Target="../slideLayouts/slideLayout13.xml"/><Relationship Id="rId4" Type="http://schemas.openxmlformats.org/officeDocument/2006/relationships/audio" Target="../media/media3.mp3"/></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0" name="TextBox 9"/>
          <p:cNvSpPr txBox="1"/>
          <p:nvPr/>
        </p:nvSpPr>
        <p:spPr>
          <a:xfrm>
            <a:off x="4824757" y="305118"/>
            <a:ext cx="6049230" cy="769441"/>
          </a:xfrm>
          <a:prstGeom prst="rect">
            <a:avLst/>
          </a:prstGeom>
          <a:noFill/>
        </p:spPr>
        <p:txBody>
          <a:bodyPr wrap="square" rtlCol="0">
            <a:spAutoFit/>
          </a:bodyPr>
          <a:lstStyle/>
          <a:p>
            <a:r>
              <a:rPr lang="en-US" sz="4400" err="1">
                <a:latin typeface="Times New Roman" panose="02020603050405020304" pitchFamily="18" charset="0"/>
                <a:cs typeface="Times New Roman" panose="02020603050405020304" pitchFamily="18" charset="0"/>
              </a:rPr>
              <a:t>Bài</a:t>
            </a:r>
            <a:r>
              <a:rPr lang="en-US" sz="440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17: Gọi bạn</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373705" y="1601923"/>
            <a:ext cx="5215359" cy="769441"/>
          </a:xfrm>
          <a:prstGeom prst="rect">
            <a:avLst/>
          </a:prstGeom>
          <a:noFill/>
        </p:spPr>
        <p:txBody>
          <a:bodyPr wrap="square" rtlCol="0">
            <a:spAutoFit/>
          </a:bodyPr>
          <a:lstStyle/>
          <a:p>
            <a:r>
              <a:rPr lang="en-US" sz="4400" b="1" i="1" dirty="0" err="1">
                <a:solidFill>
                  <a:srgbClr val="009900"/>
                </a:solidFill>
                <a:latin typeface="HP001 5H" panose="020B0603050302020204" pitchFamily="34" charset="0"/>
                <a:cs typeface="HP001 5H" panose="020B0603050302020204" pitchFamily="34" charset="0"/>
              </a:rPr>
              <a:t>Nói</a:t>
            </a:r>
            <a:r>
              <a:rPr lang="en-US" sz="4400" b="1" i="1" dirty="0">
                <a:solidFill>
                  <a:srgbClr val="009900"/>
                </a:solidFill>
                <a:latin typeface="HP001 5H" panose="020B0603050302020204" pitchFamily="34" charset="0"/>
                <a:cs typeface="HP001 5H" panose="020B0603050302020204" pitchFamily="34" charset="0"/>
              </a:rPr>
              <a:t> </a:t>
            </a:r>
            <a:r>
              <a:rPr lang="en-US" sz="4400" b="1" i="1" err="1">
                <a:solidFill>
                  <a:srgbClr val="009900"/>
                </a:solidFill>
                <a:latin typeface="HP001 5H" panose="020B0603050302020204" pitchFamily="34" charset="0"/>
                <a:cs typeface="HP001 5H" panose="020B0603050302020204" pitchFamily="34" charset="0"/>
              </a:rPr>
              <a:t>và</a:t>
            </a:r>
            <a:r>
              <a:rPr lang="en-US" sz="4400" b="1" i="1">
                <a:solidFill>
                  <a:srgbClr val="009900"/>
                </a:solidFill>
                <a:latin typeface="HP001 5H" panose="020B0603050302020204" pitchFamily="34" charset="0"/>
                <a:cs typeface="HP001 5H" panose="020B0603050302020204" pitchFamily="34" charset="0"/>
              </a:rPr>
              <a:t> </a:t>
            </a:r>
            <a:r>
              <a:rPr lang="en-US" sz="4400" b="1" i="1" smtClean="0">
                <a:solidFill>
                  <a:srgbClr val="009900"/>
                </a:solidFill>
                <a:latin typeface="HP001 5H" panose="020B0603050302020204" pitchFamily="34" charset="0"/>
                <a:cs typeface="HP001 5H" panose="020B0603050302020204" pitchFamily="34" charset="0"/>
              </a:rPr>
              <a:t>nghe: </a:t>
            </a:r>
            <a:endParaRPr lang="en-US" sz="4400" b="1" i="1" dirty="0">
              <a:solidFill>
                <a:srgbClr val="009900"/>
              </a:solidFill>
              <a:latin typeface="HP001 5H" panose="020B0603050302020204" pitchFamily="34" charset="0"/>
              <a:cs typeface="HP001 5H" panose="020B0603050302020204" pitchFamily="34" charset="0"/>
            </a:endParaRPr>
          </a:p>
        </p:txBody>
      </p:sp>
      <p:sp>
        <p:nvSpPr>
          <p:cNvPr id="12" name="Rectangle 11"/>
          <p:cNvSpPr/>
          <p:nvPr/>
        </p:nvSpPr>
        <p:spPr>
          <a:xfrm>
            <a:off x="5167188" y="1893977"/>
            <a:ext cx="5955477" cy="2509532"/>
          </a:xfrm>
          <a:prstGeom prst="rect">
            <a:avLst/>
          </a:prstGeom>
          <a:noFill/>
        </p:spPr>
        <p:txBody>
          <a:bodyPr wrap="none" lIns="91440" tIns="45720" rIns="91440" bIns="45720">
            <a:prstTxWarp prst="textArchUp">
              <a:avLst/>
            </a:prstTxWarp>
            <a:spAutoFit/>
          </a:bodyPr>
          <a:lstStyle/>
          <a:p>
            <a:pPr algn="ctr"/>
            <a:r>
              <a:rPr lang="en-US" sz="5400" b="0" cap="none" spc="0" smtClean="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rPr>
              <a:t>Gọi bạn</a:t>
            </a:r>
            <a:endParaRPr lang="en-US" sz="5400" b="0" cap="none" spc="0" dirty="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endParaRPr>
          </a:p>
        </p:txBody>
      </p:sp>
    </p:spTree>
    <p:extLst>
      <p:ext uri="{BB962C8B-B14F-4D97-AF65-F5344CB8AC3E}">
        <p14:creationId xmlns:p14="http://schemas.microsoft.com/office/powerpoint/2010/main" val="4128414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4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1941" y="2352818"/>
            <a:ext cx="6096000" cy="1200329"/>
          </a:xfrm>
          <a:prstGeom prst="rect">
            <a:avLst/>
          </a:prstGeom>
        </p:spPr>
        <p:txBody>
          <a:bodyPr>
            <a:spAutoFit/>
          </a:bodyPr>
          <a:lstStyle/>
          <a:p>
            <a:pPr algn="just">
              <a:lnSpc>
                <a:spcPct val="120000"/>
              </a:lnSpc>
              <a:spcAft>
                <a:spcPts val="0"/>
              </a:spcAft>
            </a:pPr>
            <a:r>
              <a:rPr lang="en-US" sz="3200">
                <a:solidFill>
                  <a:srgbClr val="000000"/>
                </a:solidFill>
                <a:latin typeface="Times New Roman" panose="02020603050405020304" pitchFamily="18" charset="0"/>
                <a:ea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rPr>
              <a:t>Bê vàng lang thang đi tìm cỏ, đi mãi đi mãi quên cả đường về.</a:t>
            </a:r>
            <a:endParaRPr lang="en-US" sz="2400">
              <a:solidFill>
                <a:srgbClr val="00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5151941" y="1271496"/>
            <a:ext cx="6652132" cy="1081322"/>
          </a:xfrm>
          <a:prstGeom prst="rect">
            <a:avLst/>
          </a:prstGeom>
        </p:spPr>
        <p:txBody>
          <a:bodyPr wrap="square">
            <a:spAutoFit/>
          </a:bodyPr>
          <a:lstStyle/>
          <a:p>
            <a:pPr algn="just">
              <a:lnSpc>
                <a:spcPct val="120000"/>
              </a:lnSpc>
              <a:spcAft>
                <a:spcPts val="0"/>
              </a:spcAft>
            </a:pPr>
            <a:r>
              <a:rPr lang="en-US" sz="2800" smtClean="0">
                <a:solidFill>
                  <a:srgbClr val="FF0000"/>
                </a:solidFill>
                <a:effectLst/>
                <a:latin typeface="Times New Roman" panose="02020603050405020304" pitchFamily="18" charset="0"/>
                <a:ea typeface="Times New Roman" panose="02020603050405020304" pitchFamily="18" charset="0"/>
              </a:rPr>
              <a:t>+ Bê vàng đã làm gì? Chuyện gì đã xảy ra với bạn ấy?</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310824" y="3553147"/>
            <a:ext cx="6096000" cy="1081322"/>
          </a:xfrm>
          <a:prstGeom prst="rect">
            <a:avLst/>
          </a:prstGeom>
        </p:spPr>
        <p:txBody>
          <a:bodyPr>
            <a:spAutoFit/>
          </a:bodyPr>
          <a:lstStyle/>
          <a:p>
            <a:pPr algn="just">
              <a:lnSpc>
                <a:spcPct val="120000"/>
              </a:lnSpc>
              <a:spcAft>
                <a:spcPts val="0"/>
              </a:spcAft>
            </a:pPr>
            <a:r>
              <a:rPr lang="en-US" sz="2800" smtClean="0">
                <a:solidFill>
                  <a:srgbClr val="FF0000"/>
                </a:solidFill>
                <a:latin typeface="Times New Roman" panose="02020603050405020304" pitchFamily="18" charset="0"/>
                <a:ea typeface="Times New Roman" panose="02020603050405020304" pitchFamily="18" charset="0"/>
              </a:rPr>
              <a:t>+ Khi bê vàng quên đường về, dê trắng đã làm gì? </a:t>
            </a:r>
            <a:endParaRPr lang="en-US" sz="2400" dirty="0">
              <a:solidFill>
                <a:srgbClr val="FF0000"/>
              </a:solidFill>
              <a:latin typeface="Times New Roman" panose="02020603050405020304" pitchFamily="18" charset="0"/>
              <a:ea typeface="Times New Roman" panose="02020603050405020304" pitchFamily="18" charset="0"/>
            </a:endParaRPr>
          </a:p>
        </p:txBody>
      </p:sp>
      <p:sp>
        <p:nvSpPr>
          <p:cNvPr id="10" name="Rectangle 9"/>
          <p:cNvSpPr/>
          <p:nvPr/>
        </p:nvSpPr>
        <p:spPr>
          <a:xfrm>
            <a:off x="5151941" y="4753476"/>
            <a:ext cx="6776823" cy="1643527"/>
          </a:xfrm>
          <a:prstGeom prst="rect">
            <a:avLst/>
          </a:prstGeom>
        </p:spPr>
        <p:txBody>
          <a:bodyPr wrap="square">
            <a:spAutoFit/>
          </a:bodyPr>
          <a:lstStyle/>
          <a:p>
            <a:pPr algn="just">
              <a:lnSpc>
                <a:spcPct val="120000"/>
              </a:lnSpc>
              <a:spcAft>
                <a:spcPts val="0"/>
              </a:spcAft>
            </a:pP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   Khi </a:t>
            </a:r>
            <a:r>
              <a:rPr lang="en-US" sz="2800">
                <a:latin typeface="Times New Roman" panose="02020603050405020304" pitchFamily="18" charset="0"/>
                <a:ea typeface="Times New Roman" panose="02020603050405020304" pitchFamily="18" charset="0"/>
              </a:rPr>
              <a:t>bê vàng quên đường về, dê trắng </a:t>
            </a:r>
            <a:r>
              <a:rPr lang="en-US" sz="2800" smtClean="0">
                <a:latin typeface="Times New Roman" panose="02020603050405020304" pitchFamily="18" charset="0"/>
                <a:ea typeface="Times New Roman" panose="02020603050405020304" pitchFamily="18" charset="0"/>
              </a:rPr>
              <a:t>rất thương bạn, đã chạy đi khắp nơi để tìm bê vàng.</a:t>
            </a:r>
            <a:endParaRPr lang="en-US" sz="28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13871" y="208213"/>
            <a:ext cx="12193057" cy="969348"/>
          </a:xfrm>
          <a:prstGeom prst="rect">
            <a:avLst/>
          </a:prstGeom>
        </p:spPr>
      </p:pic>
      <p:pic>
        <p:nvPicPr>
          <p:cNvPr id="14" name="Picture 13"/>
          <p:cNvPicPr>
            <a:picLocks noChangeAspect="1"/>
          </p:cNvPicPr>
          <p:nvPr/>
        </p:nvPicPr>
        <p:blipFill rotWithShape="1">
          <a:blip r:embed="rId3"/>
          <a:srcRect l="1043" t="48052" r="49109" b="2046"/>
          <a:stretch/>
        </p:blipFill>
        <p:spPr>
          <a:xfrm>
            <a:off x="158883" y="1271496"/>
            <a:ext cx="4993058" cy="4433007"/>
          </a:xfrm>
          <a:prstGeom prst="rect">
            <a:avLst/>
          </a:prstGeom>
        </p:spPr>
      </p:pic>
    </p:spTree>
    <p:extLst>
      <p:ext uri="{BB962C8B-B14F-4D97-AF65-F5344CB8AC3E}">
        <p14:creationId xmlns:p14="http://schemas.microsoft.com/office/powerpoint/2010/main" val="10280826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9760" y="3176860"/>
            <a:ext cx="6485876" cy="1865126"/>
          </a:xfrm>
          <a:prstGeom prst="rect">
            <a:avLst/>
          </a:prstGeom>
        </p:spPr>
        <p:txBody>
          <a:bodyPr wrap="square">
            <a:spAutoFit/>
          </a:bodyPr>
          <a:lstStyle/>
          <a:p>
            <a:pPr algn="just">
              <a:lnSpc>
                <a:spcPct val="120000"/>
              </a:lnSpc>
              <a:spcAft>
                <a:spcPts val="0"/>
              </a:spcAft>
            </a:pPr>
            <a:r>
              <a:rPr lang="en-US" sz="3200">
                <a:solidFill>
                  <a:srgbClr val="000000"/>
                </a:solidFill>
                <a:latin typeface="Times New Roman" panose="02020603050405020304" pitchFamily="18" charset="0"/>
                <a:ea typeface="Times New Roman" panose="02020603050405020304" pitchFamily="18" charset="0"/>
              </a:rPr>
              <a:t>   </a:t>
            </a:r>
            <a:r>
              <a:rPr lang="en-US" sz="3200" smtClean="0">
                <a:solidFill>
                  <a:srgbClr val="000000"/>
                </a:solidFill>
                <a:latin typeface="Times New Roman" panose="02020603050405020304" pitchFamily="18" charset="0"/>
                <a:ea typeface="Times New Roman" panose="02020603050405020304" pitchFamily="18" charset="0"/>
              </a:rPr>
              <a:t>Dê trắng thương bạn rất nhiều và luôn đi tìm bạn. Đến bây giờ vẫn gọi Bê ! Bê! </a:t>
            </a:r>
            <a:endParaRPr lang="en-US" sz="3200">
              <a:solidFill>
                <a:srgbClr val="00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5609140" y="1972266"/>
            <a:ext cx="6096000" cy="631711"/>
          </a:xfrm>
          <a:prstGeom prst="rect">
            <a:avLst/>
          </a:prstGeom>
        </p:spPr>
        <p:txBody>
          <a:bodyPr>
            <a:spAutoFit/>
          </a:bodyPr>
          <a:lstStyle/>
          <a:p>
            <a:pPr algn="just">
              <a:lnSpc>
                <a:spcPct val="120000"/>
              </a:lnSpc>
              <a:spcAft>
                <a:spcPts val="0"/>
              </a:spcAft>
            </a:pPr>
            <a:r>
              <a:rPr lang="en-US" sz="3200">
                <a:solidFill>
                  <a:srgbClr val="FF0000"/>
                </a:solidFill>
                <a:effectLst/>
                <a:latin typeface="Times New Roman" panose="02020603050405020304" pitchFamily="18" charset="0"/>
                <a:ea typeface="Times New Roman" panose="02020603050405020304" pitchFamily="18" charset="0"/>
              </a:rPr>
              <a:t>+ Câu chuyện kết thúc thế nào?</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163253" y="127577"/>
            <a:ext cx="12193057" cy="969348"/>
          </a:xfrm>
          <a:prstGeom prst="rect">
            <a:avLst/>
          </a:prstGeom>
        </p:spPr>
      </p:pic>
      <p:pic>
        <p:nvPicPr>
          <p:cNvPr id="8" name="Picture 7"/>
          <p:cNvPicPr>
            <a:picLocks noChangeAspect="1"/>
          </p:cNvPicPr>
          <p:nvPr/>
        </p:nvPicPr>
        <p:blipFill rotWithShape="1">
          <a:blip r:embed="rId3"/>
          <a:srcRect l="50730" t="49815" r="2869" b="3182"/>
          <a:stretch/>
        </p:blipFill>
        <p:spPr>
          <a:xfrm>
            <a:off x="458508" y="1384307"/>
            <a:ext cx="4901252" cy="4533166"/>
          </a:xfrm>
          <a:prstGeom prst="rect">
            <a:avLst/>
          </a:prstGeom>
        </p:spPr>
      </p:pic>
    </p:spTree>
    <p:extLst>
      <p:ext uri="{BB962C8B-B14F-4D97-AF65-F5344CB8AC3E}">
        <p14:creationId xmlns:p14="http://schemas.microsoft.com/office/powerpoint/2010/main" val="24626630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Kể chuyện Gọi bạn Sách Kết nối tri thức với cuộc sống lớp 2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5152" y="846138"/>
            <a:ext cx="11197248" cy="5793813"/>
          </a:xfrm>
        </p:spPr>
      </p:pic>
      <p:sp>
        <p:nvSpPr>
          <p:cNvPr id="5" name="Content Placeholder 2">
            <a:extLst>
              <a:ext uri="{FF2B5EF4-FFF2-40B4-BE49-F238E27FC236}">
                <a16:creationId xmlns:a16="http://schemas.microsoft.com/office/drawing/2014/main" id="{AA2D1403-B7AB-4440-A9B5-3E71737860DF}"/>
              </a:ext>
            </a:extLst>
          </p:cNvPr>
          <p:cNvSpPr txBox="1">
            <a:spLocks/>
          </p:cNvSpPr>
          <p:nvPr/>
        </p:nvSpPr>
        <p:spPr>
          <a:xfrm>
            <a:off x="1237957" y="168098"/>
            <a:ext cx="9003322" cy="67804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6600" smtClean="0">
                <a:solidFill>
                  <a:srgbClr val="FF0000"/>
                </a:solidFill>
              </a:rPr>
              <a:t>Con nghe kể lại toàn bộ câu chuyện: Gọi bạn</a:t>
            </a:r>
            <a:endParaRPr lang="en-US" sz="6600" dirty="0">
              <a:solidFill>
                <a:srgbClr val="FF0000"/>
              </a:solidFill>
            </a:endParaRPr>
          </a:p>
        </p:txBody>
      </p:sp>
    </p:spTree>
    <p:extLst>
      <p:ext uri="{BB962C8B-B14F-4D97-AF65-F5344CB8AC3E}">
        <p14:creationId xmlns:p14="http://schemas.microsoft.com/office/powerpoint/2010/main" val="23076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 name="Rectangle 9"/>
          <p:cNvSpPr/>
          <p:nvPr/>
        </p:nvSpPr>
        <p:spPr>
          <a:xfrm>
            <a:off x="4397499" y="1558021"/>
            <a:ext cx="590362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eflection blurRad="6350" stA="55000" endA="300" endPos="45500" dir="5400000" sy="-100000" algn="bl" rotWithShape="0"/>
                </a:effectLst>
              </a:rPr>
              <a:t>THỰC HÀNH</a:t>
            </a:r>
          </a:p>
        </p:txBody>
      </p:sp>
    </p:spTree>
    <p:extLst>
      <p:ext uri="{BB962C8B-B14F-4D97-AF65-F5344CB8AC3E}">
        <p14:creationId xmlns:p14="http://schemas.microsoft.com/office/powerpoint/2010/main" val="29195328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4805182" y="554454"/>
            <a:ext cx="1949406" cy="740328"/>
          </a:xfrm>
        </p:spPr>
        <p:txBody>
          <a:bodyPr>
            <a:normAutofit fontScale="92500" lnSpcReduction="10000"/>
          </a:bodyPr>
          <a:lstStyle/>
          <a:p>
            <a:pPr marL="0" indent="0">
              <a:buNone/>
            </a:pPr>
            <a:r>
              <a:rPr lang="en-US" sz="4800" smtClean="0">
                <a:solidFill>
                  <a:srgbClr val="009900"/>
                </a:solidFill>
              </a:rPr>
              <a:t>Gọi bạn</a:t>
            </a:r>
            <a:endParaRPr lang="en-US" sz="4800" dirty="0">
              <a:solidFill>
                <a:srgbClr val="009900"/>
              </a:solidFill>
            </a:endParaRPr>
          </a:p>
        </p:txBody>
      </p:sp>
      <p:sp>
        <p:nvSpPr>
          <p:cNvPr id="9" name="Content Placeholder 2">
            <a:extLst>
              <a:ext uri="{FF2B5EF4-FFF2-40B4-BE49-F238E27FC236}">
                <a16:creationId xmlns:a16="http://schemas.microsoft.com/office/drawing/2014/main" id="{AA2D1403-B7AB-4440-A9B5-3E71737860DF}"/>
              </a:ext>
            </a:extLst>
          </p:cNvPr>
          <p:cNvSpPr txBox="1">
            <a:spLocks/>
          </p:cNvSpPr>
          <p:nvPr/>
        </p:nvSpPr>
        <p:spPr>
          <a:xfrm>
            <a:off x="564839" y="137091"/>
            <a:ext cx="8480687"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mtClean="0">
                <a:solidFill>
                  <a:srgbClr val="FF0000"/>
                </a:solidFill>
              </a:rPr>
              <a:t>2. Con chọn kể 1-2 đoạn của câu chuyện</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705394" y="1233077"/>
            <a:ext cx="10711543" cy="5624923"/>
          </a:xfrm>
          <a:prstGeom prst="rect">
            <a:avLst/>
          </a:prstGeom>
        </p:spPr>
      </p:pic>
    </p:spTree>
    <p:extLst>
      <p:ext uri="{BB962C8B-B14F-4D97-AF65-F5344CB8AC3E}">
        <p14:creationId xmlns:p14="http://schemas.microsoft.com/office/powerpoint/2010/main" val="2696595158"/>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A2D1403-B7AB-4440-A9B5-3E71737860DF}"/>
              </a:ext>
            </a:extLst>
          </p:cNvPr>
          <p:cNvSpPr txBox="1">
            <a:spLocks/>
          </p:cNvSpPr>
          <p:nvPr/>
        </p:nvSpPr>
        <p:spPr>
          <a:xfrm>
            <a:off x="564839" y="137091"/>
            <a:ext cx="8480687"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FF0000"/>
                </a:solidFill>
              </a:rPr>
              <a:t>3</a:t>
            </a:r>
            <a:r>
              <a:rPr lang="en-US" smtClean="0">
                <a:solidFill>
                  <a:srgbClr val="FF0000"/>
                </a:solidFill>
              </a:rPr>
              <a:t>. Kể tiếp đoạn kết của câu chuyện theo ý của em.</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331931" y="874496"/>
            <a:ext cx="5263326" cy="5246100"/>
          </a:xfrm>
          <a:prstGeom prst="rect">
            <a:avLst/>
          </a:prstGeom>
        </p:spPr>
      </p:pic>
      <p:sp>
        <p:nvSpPr>
          <p:cNvPr id="7" name="Content Placeholder 2">
            <a:extLst>
              <a:ext uri="{FF2B5EF4-FFF2-40B4-BE49-F238E27FC236}">
                <a16:creationId xmlns:a16="http://schemas.microsoft.com/office/drawing/2014/main" id="{AA2D1403-B7AB-4440-A9B5-3E71737860DF}"/>
              </a:ext>
            </a:extLst>
          </p:cNvPr>
          <p:cNvSpPr txBox="1">
            <a:spLocks/>
          </p:cNvSpPr>
          <p:nvPr/>
        </p:nvSpPr>
        <p:spPr>
          <a:xfrm>
            <a:off x="5460273" y="1238245"/>
            <a:ext cx="6596743"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mtClean="0">
                <a:solidFill>
                  <a:srgbClr val="0070C0"/>
                </a:solidFill>
              </a:rPr>
              <a:t>+ Em có nhận xét gì về tình bạn của bê vàng và dê trắng?</a:t>
            </a:r>
            <a:endParaRPr lang="en-US" dirty="0">
              <a:solidFill>
                <a:srgbClr val="0070C0"/>
              </a:solidFill>
            </a:endParaRPr>
          </a:p>
        </p:txBody>
      </p:sp>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5595257" y="2840622"/>
            <a:ext cx="6596743"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mtClean="0">
                <a:solidFill>
                  <a:srgbClr val="0070C0"/>
                </a:solidFill>
              </a:rPr>
              <a:t>+ </a:t>
            </a:r>
            <a:r>
              <a:rPr lang="en-US" smtClean="0">
                <a:solidFill>
                  <a:srgbClr val="0070C0"/>
                </a:solidFill>
              </a:rPr>
              <a:t>Em mong </a:t>
            </a:r>
            <a:r>
              <a:rPr lang="en-US" smtClean="0">
                <a:solidFill>
                  <a:srgbClr val="0070C0"/>
                </a:solidFill>
              </a:rPr>
              <a:t>muốn câu chuyện kết thúc thế nào?</a:t>
            </a:r>
            <a:endParaRPr lang="en-US" dirty="0">
              <a:solidFill>
                <a:srgbClr val="0070C0"/>
              </a:solidFill>
            </a:endParaRPr>
          </a:p>
        </p:txBody>
      </p:sp>
      <p:sp>
        <p:nvSpPr>
          <p:cNvPr id="10" name="Content Placeholder 2">
            <a:extLst>
              <a:ext uri="{FF2B5EF4-FFF2-40B4-BE49-F238E27FC236}">
                <a16:creationId xmlns:a16="http://schemas.microsoft.com/office/drawing/2014/main" id="{AA2D1403-B7AB-4440-A9B5-3E71737860DF}"/>
              </a:ext>
            </a:extLst>
          </p:cNvPr>
          <p:cNvSpPr txBox="1">
            <a:spLocks/>
          </p:cNvSpPr>
          <p:nvPr/>
        </p:nvSpPr>
        <p:spPr>
          <a:xfrm>
            <a:off x="5595257" y="4442999"/>
            <a:ext cx="6596743"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mtClean="0">
                <a:solidFill>
                  <a:srgbClr val="0070C0"/>
                </a:solidFill>
              </a:rPr>
              <a:t>+ Kể tiếp đoạn kết của câu chuyện theo ý của em</a:t>
            </a:r>
            <a:r>
              <a:rPr lang="en-US" smtClean="0">
                <a:solidFill>
                  <a:srgbClr val="0070C0"/>
                </a:solidFill>
              </a:rPr>
              <a:t>. </a:t>
            </a:r>
          </a:p>
          <a:p>
            <a:pPr marL="0" indent="0">
              <a:buNone/>
            </a:pPr>
            <a:r>
              <a:rPr lang="en-US" i="1" smtClean="0">
                <a:solidFill>
                  <a:srgbClr val="FF0000"/>
                </a:solidFill>
              </a:rPr>
              <a:t>(Con ghi âm hoặc quay lại clip con kể đoạn kết gửi cho cô giáo nhé)</a:t>
            </a:r>
            <a:endParaRPr lang="en-US" i="1" dirty="0">
              <a:solidFill>
                <a:srgbClr val="FF0000"/>
              </a:solidFill>
            </a:endParaRPr>
          </a:p>
        </p:txBody>
      </p:sp>
      <p:sp>
        <p:nvSpPr>
          <p:cNvPr id="11" name="Content Placeholder 2">
            <a:extLst>
              <a:ext uri="{FF2B5EF4-FFF2-40B4-BE49-F238E27FC236}">
                <a16:creationId xmlns:a16="http://schemas.microsoft.com/office/drawing/2014/main" id="{AA2D1403-B7AB-4440-A9B5-3E71737860DF}"/>
              </a:ext>
            </a:extLst>
          </p:cNvPr>
          <p:cNvSpPr txBox="1">
            <a:spLocks/>
          </p:cNvSpPr>
          <p:nvPr/>
        </p:nvSpPr>
        <p:spPr>
          <a:xfrm>
            <a:off x="5460273" y="5762014"/>
            <a:ext cx="6596743"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solidFill>
                <a:srgbClr val="0070C0"/>
              </a:solidFill>
            </a:endParaRPr>
          </a:p>
        </p:txBody>
      </p:sp>
    </p:spTree>
    <p:extLst>
      <p:ext uri="{BB962C8B-B14F-4D97-AF65-F5344CB8AC3E}">
        <p14:creationId xmlns:p14="http://schemas.microsoft.com/office/powerpoint/2010/main" val="33698230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855" y="259338"/>
            <a:ext cx="6844145" cy="5958582"/>
          </a:xfrm>
          <a:prstGeom prst="rect">
            <a:avLst/>
          </a:prstGeom>
        </p:spPr>
      </p:pic>
      <p:sp>
        <p:nvSpPr>
          <p:cNvPr id="6" name="Cloud 5"/>
          <p:cNvSpPr/>
          <p:nvPr/>
        </p:nvSpPr>
        <p:spPr>
          <a:xfrm>
            <a:off x="235130" y="407196"/>
            <a:ext cx="4981107" cy="3879273"/>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i="1" dirty="0" err="1">
                <a:latin typeface="Times New Roman" panose="02020603050405020304" pitchFamily="18" charset="0"/>
                <a:cs typeface="Times New Roman" panose="02020603050405020304" pitchFamily="18" charset="0"/>
              </a:rPr>
              <a:t>Câu</a:t>
            </a:r>
            <a:r>
              <a:rPr lang="en-US" sz="3600" i="1" dirty="0">
                <a:latin typeface="Times New Roman" panose="02020603050405020304" pitchFamily="18" charset="0"/>
                <a:cs typeface="Times New Roman" panose="02020603050405020304" pitchFamily="18" charset="0"/>
              </a:rPr>
              <a:t>  </a:t>
            </a:r>
            <a:r>
              <a:rPr lang="en-US" sz="3600" i="1" err="1">
                <a:latin typeface="Times New Roman" panose="02020603050405020304" pitchFamily="18" charset="0"/>
                <a:cs typeface="Times New Roman" panose="02020603050405020304" pitchFamily="18" charset="0"/>
              </a:rPr>
              <a:t>chuyện</a:t>
            </a:r>
            <a:r>
              <a:rPr lang="en-US" sz="3600" i="1">
                <a:latin typeface="Times New Roman" panose="02020603050405020304" pitchFamily="18" charset="0"/>
                <a:cs typeface="Times New Roman" panose="02020603050405020304" pitchFamily="18" charset="0"/>
              </a:rPr>
              <a:t> </a:t>
            </a:r>
            <a:r>
              <a:rPr lang="en-US" sz="3600" i="1" smtClean="0">
                <a:latin typeface="Times New Roman" panose="02020603050405020304" pitchFamily="18" charset="0"/>
                <a:cs typeface="Times New Roman" panose="02020603050405020304" pitchFamily="18" charset="0"/>
              </a:rPr>
              <a:t>ca ngợi điều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a:t>
            </a:r>
          </a:p>
        </p:txBody>
      </p:sp>
      <p:sp>
        <p:nvSpPr>
          <p:cNvPr id="7" name="TextBox 6"/>
          <p:cNvSpPr txBox="1"/>
          <p:nvPr/>
        </p:nvSpPr>
        <p:spPr>
          <a:xfrm rot="21432686">
            <a:off x="6359039" y="1551682"/>
            <a:ext cx="5224723" cy="2254592"/>
          </a:xfrm>
          <a:prstGeom prst="rect">
            <a:avLst/>
          </a:prstGeom>
          <a:noFill/>
        </p:spPr>
        <p:txBody>
          <a:bodyPr wrap="square" rtlCol="0">
            <a:spAutoFit/>
          </a:bodyPr>
          <a:lstStyle/>
          <a:p>
            <a:pPr>
              <a:lnSpc>
                <a:spcPct val="120000"/>
              </a:lnSpc>
            </a:pPr>
            <a:r>
              <a:rPr lang="en-US" sz="4000" i="1" smtClean="0">
                <a:solidFill>
                  <a:srgbClr val="FF0000"/>
                </a:solidFill>
                <a:latin typeface="Arial Narrow" panose="020B0606020202030204" pitchFamily="34" charset="0"/>
                <a:cs typeface="HP001 5H" panose="020B0603050302020204" pitchFamily="34" charset="0"/>
              </a:rPr>
              <a:t>Câu chuyện ca ngợi tình bạn giữa bê vàng và dê trắng rất đẹp và đáng quý.</a:t>
            </a:r>
            <a:endParaRPr lang="en-US" sz="4000" i="1" dirty="0">
              <a:solidFill>
                <a:srgbClr val="FF0000"/>
              </a:solidFill>
              <a:latin typeface="Arial Narrow" panose="020B0606020202030204" pitchFamily="34" charset="0"/>
              <a:cs typeface="HP001 5H" panose="020B0603050302020204" pitchFamily="34" charset="0"/>
            </a:endParaRPr>
          </a:p>
        </p:txBody>
      </p:sp>
    </p:spTree>
    <p:extLst>
      <p:ext uri="{BB962C8B-B14F-4D97-AF65-F5344CB8AC3E}">
        <p14:creationId xmlns:p14="http://schemas.microsoft.com/office/powerpoint/2010/main" val="1982692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3560618" y="0"/>
            <a:ext cx="480698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eflection blurRad="6350" stA="55000" endA="300" endPos="45500" dir="5400000" sy="-100000" algn="bl" rotWithShape="0"/>
                </a:effectLst>
              </a:rPr>
              <a:t>Vận</a:t>
            </a:r>
            <a:r>
              <a:rPr lang="en-US" sz="5400" b="1" cap="none" spc="0" dirty="0">
                <a:ln/>
                <a:solidFill>
                  <a:schemeClr val="accent4"/>
                </a:solidFill>
                <a:effectLst>
                  <a:reflection blurRad="6350" stA="55000" endA="300" endPos="45500" dir="5400000" sy="-100000" algn="bl" rotWithShape="0"/>
                </a:effectLst>
              </a:rPr>
              <a:t> </a:t>
            </a:r>
            <a:r>
              <a:rPr lang="en-US" sz="5400" b="1" cap="none" spc="0" dirty="0" err="1">
                <a:ln/>
                <a:solidFill>
                  <a:schemeClr val="accent4"/>
                </a:solidFill>
                <a:effectLst>
                  <a:reflection blurRad="6350" stA="55000" endA="300" endPos="45500" dir="5400000" sy="-100000" algn="bl" rotWithShape="0"/>
                </a:effectLst>
              </a:rPr>
              <a:t>dụng</a:t>
            </a:r>
            <a:endParaRPr lang="en-US" sz="5400" b="1" cap="none" spc="0" dirty="0">
              <a:ln/>
              <a:solidFill>
                <a:schemeClr val="accent4"/>
              </a:solidFill>
              <a:effectLst>
                <a:reflection blurRad="6350" stA="55000" endA="300" endPos="45500" dir="5400000" sy="-100000" algn="bl" rotWithShape="0"/>
              </a:effectLst>
            </a:endParaRPr>
          </a:p>
        </p:txBody>
      </p:sp>
      <p:sp>
        <p:nvSpPr>
          <p:cNvPr id="3" name="Rectangle 2"/>
          <p:cNvSpPr/>
          <p:nvPr/>
        </p:nvSpPr>
        <p:spPr>
          <a:xfrm>
            <a:off x="1388012" y="3288212"/>
            <a:ext cx="971073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514350" indent="-514350" algn="just">
              <a:buAutoNum type="arabicPeriod"/>
            </a:pP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nghe</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câu</a:t>
            </a:r>
            <a:r>
              <a:rPr lang="en-US" sz="360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chuyện Gọi bạn</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1388012" y="4760884"/>
            <a:ext cx="971073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3600" dirty="0">
                <a:latin typeface="HP001 5H" panose="020B0603050302020204" pitchFamily="34" charset="0"/>
                <a:cs typeface="HP001 5H" panose="020B0603050302020204" pitchFamily="34" charset="0"/>
              </a:rPr>
              <a:t>2.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hay </a:t>
            </a:r>
            <a:r>
              <a:rPr lang="en-US" sz="3600" err="1">
                <a:latin typeface="Times New Roman" panose="02020603050405020304" pitchFamily="18" charset="0"/>
                <a:cs typeface="Times New Roman" panose="02020603050405020304" pitchFamily="18" charset="0"/>
              </a:rPr>
              <a:t>nói</a:t>
            </a:r>
            <a:r>
              <a:rPr lang="en-US" sz="360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về tình bạn đẹp.</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368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896750" y="2370728"/>
            <a:ext cx="5090495" cy="1090929"/>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7200" smtClean="0">
                <a:solidFill>
                  <a:srgbClr val="FF0000"/>
                </a:solidFill>
              </a:rPr>
              <a:t>Khởi động</a:t>
            </a:r>
          </a:p>
        </p:txBody>
      </p:sp>
    </p:spTree>
    <p:extLst>
      <p:ext uri="{BB962C8B-B14F-4D97-AF65-F5344CB8AC3E}">
        <p14:creationId xmlns:p14="http://schemas.microsoft.com/office/powerpoint/2010/main" val="1884966372"/>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4819979"/>
            <a:ext cx="12192000" cy="2038021"/>
          </a:xfrm>
          <a:custGeom>
            <a:avLst/>
            <a:gdLst>
              <a:gd name="connsiteX0" fmla="*/ 0 w 12192000"/>
              <a:gd name="connsiteY0" fmla="*/ 0 h 2004646"/>
              <a:gd name="connsiteX1" fmla="*/ 12192000 w 12192000"/>
              <a:gd name="connsiteY1" fmla="*/ 0 h 2004646"/>
              <a:gd name="connsiteX2" fmla="*/ 12192000 w 12192000"/>
              <a:gd name="connsiteY2" fmla="*/ 2004646 h 2004646"/>
              <a:gd name="connsiteX3" fmla="*/ 0 w 12192000"/>
              <a:gd name="connsiteY3" fmla="*/ 2004646 h 2004646"/>
              <a:gd name="connsiteX4" fmla="*/ 0 w 12192000"/>
              <a:gd name="connsiteY4" fmla="*/ 0 h 2004646"/>
              <a:gd name="connsiteX0" fmla="*/ 0 w 12192000"/>
              <a:gd name="connsiteY0" fmla="*/ 464234 h 2468880"/>
              <a:gd name="connsiteX1" fmla="*/ 3812345 w 12192000"/>
              <a:gd name="connsiteY1" fmla="*/ 0 h 2468880"/>
              <a:gd name="connsiteX2" fmla="*/ 12192000 w 12192000"/>
              <a:gd name="connsiteY2" fmla="*/ 464234 h 2468880"/>
              <a:gd name="connsiteX3" fmla="*/ 12192000 w 12192000"/>
              <a:gd name="connsiteY3" fmla="*/ 2468880 h 2468880"/>
              <a:gd name="connsiteX4" fmla="*/ 0 w 12192000"/>
              <a:gd name="connsiteY4" fmla="*/ 2468880 h 2468880"/>
              <a:gd name="connsiteX5" fmla="*/ 0 w 12192000"/>
              <a:gd name="connsiteY5" fmla="*/ 464234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68880">
                <a:moveTo>
                  <a:pt x="0" y="464234"/>
                </a:moveTo>
                <a:cubicBezTo>
                  <a:pt x="1275471" y="459545"/>
                  <a:pt x="2536874" y="4689"/>
                  <a:pt x="3812345" y="0"/>
                </a:cubicBezTo>
                <a:lnTo>
                  <a:pt x="12192000" y="464234"/>
                </a:lnTo>
                <a:lnTo>
                  <a:pt x="12192000" y="2468880"/>
                </a:lnTo>
                <a:lnTo>
                  <a:pt x="0" y="2468880"/>
                </a:lnTo>
                <a:lnTo>
                  <a:pt x="0" y="464234"/>
                </a:lnTo>
                <a:close/>
              </a:path>
            </a:pathLst>
          </a:cu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pic>
        <p:nvPicPr>
          <p:cNvPr id="7" name="Picture 2"/>
          <p:cNvPicPr>
            <a:picLocks noChangeAspect="1"/>
          </p:cNvPicPr>
          <p:nvPr/>
        </p:nvPicPr>
        <p:blipFill>
          <a:blip r:embed="rId4">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540790" y="0"/>
            <a:ext cx="4051495" cy="741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7"/>
          <p:cNvSpPr/>
          <p:nvPr/>
        </p:nvSpPr>
        <p:spPr bwMode="auto">
          <a:xfrm>
            <a:off x="3244850" y="345281"/>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pic>
        <p:nvPicPr>
          <p:cNvPr id="19" name="y2mate.com - Bài hát  Tìm bạn thâ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36469"/>
            <a:ext cx="12192000" cy="5721531"/>
          </a:xfrm>
          <a:prstGeom prst="rect">
            <a:avLst/>
          </a:prstGeom>
        </p:spPr>
      </p:pic>
      <p:sp>
        <p:nvSpPr>
          <p:cNvPr id="20" name="Content Placeholder 2">
            <a:extLst>
              <a:ext uri="{FF2B5EF4-FFF2-40B4-BE49-F238E27FC236}">
                <a16:creationId xmlns:a16="http://schemas.microsoft.com/office/drawing/2014/main" id="{AA2D1403-B7AB-4440-A9B5-3E71737860DF}"/>
              </a:ext>
            </a:extLst>
          </p:cNvPr>
          <p:cNvSpPr>
            <a:spLocks noGrp="1"/>
          </p:cNvSpPr>
          <p:nvPr>
            <p:ph idx="1"/>
          </p:nvPr>
        </p:nvSpPr>
        <p:spPr>
          <a:xfrm>
            <a:off x="1482417" y="71284"/>
            <a:ext cx="8288600" cy="964559"/>
          </a:xfrm>
        </p:spPr>
        <p:style>
          <a:lnRef idx="2">
            <a:schemeClr val="accent2"/>
          </a:lnRef>
          <a:fillRef idx="1">
            <a:schemeClr val="lt1"/>
          </a:fillRef>
          <a:effectRef idx="0">
            <a:schemeClr val="accent2"/>
          </a:effectRef>
          <a:fontRef idx="minor">
            <a:schemeClr val="dk1"/>
          </a:fontRef>
        </p:style>
        <p:txBody>
          <a:bodyPr>
            <a:noAutofit/>
          </a:bodyPr>
          <a:lstStyle/>
          <a:p>
            <a:pPr marL="0" indent="0">
              <a:spcBef>
                <a:spcPts val="0"/>
              </a:spcBef>
              <a:buNone/>
            </a:pPr>
            <a:r>
              <a:rPr lang="en-US" sz="2800" smtClean="0">
                <a:latin typeface="Times New Roman" panose="02020603050405020304" pitchFamily="18" charset="0"/>
                <a:cs typeface="Times New Roman" panose="02020603050405020304" pitchFamily="18" charset="0"/>
              </a:rPr>
              <a:t>Con lắng nghe và cùng hát theo lời bài hát: Tìm bạn thân</a:t>
            </a:r>
          </a:p>
          <a:p>
            <a:pPr marL="0" indent="0">
              <a:spcBef>
                <a:spcPts val="0"/>
              </a:spcBef>
              <a:buNone/>
            </a:pPr>
            <a:r>
              <a:rPr lang="en-US" sz="2800" smtClean="0">
                <a:latin typeface="Times New Roman" panose="02020603050405020304" pitchFamily="18" charset="0"/>
                <a:cs typeface="Times New Roman" panose="02020603050405020304" pitchFamily="18" charset="0"/>
              </a:rPr>
              <a:t>Trả lời câu hỏi: Bài hát ca ngợi điều gì?</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055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743200" y="846138"/>
            <a:ext cx="6096000" cy="707886"/>
          </a:xfrm>
          <a:prstGeom prst="rect">
            <a:avLst/>
          </a:prstGeom>
        </p:spPr>
        <p:txBody>
          <a:bodyPr>
            <a:spAutoFit/>
          </a:bodyPr>
          <a:lstStyle/>
          <a:p>
            <a:r>
              <a:rPr lang="en-US" sz="4000" smtClean="0">
                <a:solidFill>
                  <a:srgbClr val="FF0000"/>
                </a:solidFill>
                <a:latin typeface="Times New Roman" panose="02020603050405020304" pitchFamily="18" charset="0"/>
                <a:cs typeface="Times New Roman" panose="02020603050405020304" pitchFamily="18" charset="0"/>
              </a:rPr>
              <a:t>Bài </a:t>
            </a:r>
            <a:r>
              <a:rPr lang="en-US" sz="4000">
                <a:solidFill>
                  <a:srgbClr val="FF0000"/>
                </a:solidFill>
                <a:latin typeface="Times New Roman" panose="02020603050405020304" pitchFamily="18" charset="0"/>
                <a:cs typeface="Times New Roman" panose="02020603050405020304" pitchFamily="18" charset="0"/>
              </a:rPr>
              <a:t>hát ca ngợi điều gì?</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743200" y="1989138"/>
            <a:ext cx="6096000" cy="707886"/>
          </a:xfrm>
          <a:prstGeom prst="rect">
            <a:avLst/>
          </a:prstGeom>
        </p:spPr>
        <p:txBody>
          <a:bodyPr>
            <a:spAutoFit/>
          </a:bodyPr>
          <a:lstStyle/>
          <a:p>
            <a:r>
              <a:rPr lang="en-US" sz="4000" smtClean="0">
                <a:solidFill>
                  <a:srgbClr val="FF0000"/>
                </a:solidFill>
                <a:latin typeface="Times New Roman" panose="02020603050405020304" pitchFamily="18" charset="0"/>
                <a:cs typeface="Times New Roman" panose="02020603050405020304" pitchFamily="18" charset="0"/>
              </a:rPr>
              <a:t>Bài </a:t>
            </a:r>
            <a:r>
              <a:rPr lang="en-US" sz="4000">
                <a:solidFill>
                  <a:srgbClr val="FF0000"/>
                </a:solidFill>
                <a:latin typeface="Times New Roman" panose="02020603050405020304" pitchFamily="18" charset="0"/>
                <a:cs typeface="Times New Roman" panose="02020603050405020304" pitchFamily="18" charset="0"/>
              </a:rPr>
              <a:t>hát ca </a:t>
            </a:r>
            <a:r>
              <a:rPr lang="en-US" sz="4000" smtClean="0">
                <a:solidFill>
                  <a:srgbClr val="FF0000"/>
                </a:solidFill>
                <a:latin typeface="Times New Roman" panose="02020603050405020304" pitchFamily="18" charset="0"/>
                <a:cs typeface="Times New Roman" panose="02020603050405020304" pitchFamily="18" charset="0"/>
              </a:rPr>
              <a:t>ngợi tình bạn đẹp.</a:t>
            </a:r>
          </a:p>
        </p:txBody>
      </p:sp>
    </p:spTree>
    <p:extLst>
      <p:ext uri="{BB962C8B-B14F-4D97-AF65-F5344CB8AC3E}">
        <p14:creationId xmlns:p14="http://schemas.microsoft.com/office/powerpoint/2010/main" val="1952790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896751" y="2370728"/>
            <a:ext cx="4051496" cy="1095986"/>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buNone/>
            </a:pPr>
            <a:r>
              <a:rPr lang="en-US" sz="7200" smtClean="0">
                <a:solidFill>
                  <a:srgbClr val="FF0000"/>
                </a:solidFill>
              </a:rPr>
              <a:t>Khám phá</a:t>
            </a:r>
            <a:endParaRPr lang="en-US" sz="7200" dirty="0">
              <a:solidFill>
                <a:srgbClr val="FF0000"/>
              </a:solidFill>
            </a:endParaRPr>
          </a:p>
        </p:txBody>
      </p:sp>
    </p:spTree>
    <p:extLst>
      <p:ext uri="{BB962C8B-B14F-4D97-AF65-F5344CB8AC3E}">
        <p14:creationId xmlns:p14="http://schemas.microsoft.com/office/powerpoint/2010/main" val="4116661054"/>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453781" y="1864291"/>
            <a:ext cx="6986589" cy="1095986"/>
          </a:xfrm>
        </p:spPr>
        <p:txBody>
          <a:bodyPr>
            <a:normAutofit lnSpcReduction="10000"/>
          </a:bodyPr>
          <a:lstStyle/>
          <a:p>
            <a:pPr marL="0" indent="0">
              <a:buNone/>
            </a:pPr>
            <a:r>
              <a:rPr lang="en-US" sz="7200" dirty="0">
                <a:solidFill>
                  <a:srgbClr val="FF0000"/>
                </a:solidFill>
              </a:rPr>
              <a:t>1. </a:t>
            </a:r>
            <a:r>
              <a:rPr lang="en-US" sz="7200" dirty="0" err="1">
                <a:solidFill>
                  <a:srgbClr val="FF0000"/>
                </a:solidFill>
              </a:rPr>
              <a:t>Nghe</a:t>
            </a:r>
            <a:r>
              <a:rPr lang="en-US" sz="7200" dirty="0">
                <a:solidFill>
                  <a:srgbClr val="FF0000"/>
                </a:solidFill>
              </a:rPr>
              <a:t> </a:t>
            </a:r>
            <a:r>
              <a:rPr lang="en-US" sz="7200" dirty="0" err="1">
                <a:solidFill>
                  <a:srgbClr val="FF0000"/>
                </a:solidFill>
              </a:rPr>
              <a:t>kể</a:t>
            </a:r>
            <a:r>
              <a:rPr lang="en-US" sz="7200" dirty="0">
                <a:solidFill>
                  <a:srgbClr val="FF0000"/>
                </a:solidFill>
              </a:rPr>
              <a:t> </a:t>
            </a:r>
            <a:r>
              <a:rPr lang="en-US" sz="7200" dirty="0" err="1">
                <a:solidFill>
                  <a:srgbClr val="FF0000"/>
                </a:solidFill>
              </a:rPr>
              <a:t>chuyện</a:t>
            </a:r>
            <a:endParaRPr lang="en-US" sz="7200" dirty="0">
              <a:solidFill>
                <a:srgbClr val="FF0000"/>
              </a:solidFill>
            </a:endParaRPr>
          </a:p>
        </p:txBody>
      </p:sp>
    </p:spTree>
    <p:extLst>
      <p:ext uri="{BB962C8B-B14F-4D97-AF65-F5344CB8AC3E}">
        <p14:creationId xmlns:p14="http://schemas.microsoft.com/office/powerpoint/2010/main" val="225312551"/>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4996016" y="188773"/>
            <a:ext cx="3124057" cy="678040"/>
          </a:xfrm>
        </p:spPr>
        <p:txBody>
          <a:bodyPr>
            <a:normAutofit fontScale="70000" lnSpcReduction="20000"/>
          </a:bodyPr>
          <a:lstStyle/>
          <a:p>
            <a:pPr marL="0" indent="0">
              <a:buNone/>
            </a:pPr>
            <a:r>
              <a:rPr lang="en-US" sz="6600" smtClean="0">
                <a:solidFill>
                  <a:srgbClr val="FF0000"/>
                </a:solidFill>
              </a:rPr>
              <a:t>Gọi bạn</a:t>
            </a:r>
            <a:endParaRPr lang="en-US" sz="6600" dirty="0">
              <a:solidFill>
                <a:srgbClr val="FF0000"/>
              </a:solidFill>
            </a:endParaRPr>
          </a:p>
        </p:txBody>
      </p:sp>
      <p:pic>
        <p:nvPicPr>
          <p:cNvPr id="8" name="MorningCoffee-KimYoon_45ex6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60717" y="6013206"/>
            <a:ext cx="609600" cy="609600"/>
          </a:xfrm>
          <a:prstGeom prst="rect">
            <a:avLst/>
          </a:prstGeom>
        </p:spPr>
      </p:pic>
      <p:pic>
        <p:nvPicPr>
          <p:cNvPr id="2" name="Picture 1"/>
          <p:cNvPicPr>
            <a:picLocks noChangeAspect="1"/>
          </p:cNvPicPr>
          <p:nvPr/>
        </p:nvPicPr>
        <p:blipFill>
          <a:blip r:embed="rId7"/>
          <a:stretch>
            <a:fillRect/>
          </a:stretch>
        </p:blipFill>
        <p:spPr>
          <a:xfrm>
            <a:off x="275731" y="31090"/>
            <a:ext cx="5310076" cy="646232"/>
          </a:xfrm>
          <a:prstGeom prst="rect">
            <a:avLst/>
          </a:prstGeom>
        </p:spPr>
      </p:pic>
      <p:sp>
        <p:nvSpPr>
          <p:cNvPr id="3" name="Rectangle 2"/>
          <p:cNvSpPr/>
          <p:nvPr/>
        </p:nvSpPr>
        <p:spPr>
          <a:xfrm>
            <a:off x="757646" y="6000143"/>
            <a:ext cx="987552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8"/>
          <a:stretch>
            <a:fillRect/>
          </a:stretch>
        </p:blipFill>
        <p:spPr>
          <a:xfrm>
            <a:off x="953588" y="879876"/>
            <a:ext cx="9993085" cy="5742930"/>
          </a:xfrm>
          <a:prstGeom prst="rect">
            <a:avLst/>
          </a:prstGeom>
        </p:spPr>
      </p:pic>
      <p:pic>
        <p:nvPicPr>
          <p:cNvPr id="4" name="Bản-ghi-Mới-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192000" y="5192151"/>
            <a:ext cx="609600" cy="609600"/>
          </a:xfrm>
          <a:prstGeom prst="rect">
            <a:avLst/>
          </a:prstGeom>
        </p:spPr>
      </p:pic>
    </p:spTree>
    <p:extLst>
      <p:ext uri="{BB962C8B-B14F-4D97-AF65-F5344CB8AC3E}">
        <p14:creationId xmlns:p14="http://schemas.microsoft.com/office/powerpoint/2010/main" val="6220067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1" presetClass="mediacall" presetSubtype="0" fill="hold" nodeType="withEffect">
                                  <p:stCondLst>
                                    <p:cond delay="0"/>
                                  </p:stCondLst>
                                  <p:childTnLst>
                                    <p:cmd type="call" cmd="playFrom(0.0)">
                                      <p:cBhvr>
                                        <p:cTn id="8" dur="954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273">
                <p:cTn id="9" fill="hold" display="0">
                  <p:stCondLst>
                    <p:cond delay="indefinite"/>
                  </p:stCondLst>
                  <p:endCondLst>
                    <p:cond evt="onStopAudio" delay="0">
                      <p:tgtEl>
                        <p:sldTgt/>
                      </p:tgtEl>
                    </p:cond>
                  </p:endCondLst>
                </p:cTn>
                <p:tgtEl>
                  <p:spTgt spid="8"/>
                </p:tgtEl>
              </p:cMediaNode>
            </p:audio>
            <p:audio>
              <p:cMediaNode vol="100000">
                <p:cTn id="10"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0486" y="2668410"/>
            <a:ext cx="6096000" cy="1865126"/>
          </a:xfrm>
          <a:prstGeom prst="rect">
            <a:avLst/>
          </a:prstGeom>
        </p:spPr>
        <p:txBody>
          <a:bodyPr>
            <a:spAutoFit/>
          </a:bodyPr>
          <a:lstStyle/>
          <a:p>
            <a:pPr algn="just">
              <a:lnSpc>
                <a:spcPct val="120000"/>
              </a:lnSpc>
              <a:spcAft>
                <a:spcPts val="0"/>
              </a:spcAft>
            </a:pPr>
            <a:r>
              <a:rPr lang="en-US" sz="3200" smtClean="0">
                <a:latin typeface="Times New Roman" panose="02020603050405020304" pitchFamily="18" charset="0"/>
                <a:ea typeface="Times New Roman" panose="02020603050405020304" pitchFamily="18" charset="0"/>
              </a:rPr>
              <a:t>Nhân vật trong tranh là bê vàng và dê trắng đang ở trong một khu rừng rất sâu thẳm.</a:t>
            </a:r>
            <a:endParaRPr lang="en-US" sz="2800">
              <a:latin typeface="Times New Roman" panose="02020603050405020304" pitchFamily="18" charset="0"/>
              <a:ea typeface="Times New Roman" panose="02020603050405020304" pitchFamily="18" charset="0"/>
            </a:endParaRPr>
          </a:p>
        </p:txBody>
      </p:sp>
      <p:sp>
        <p:nvSpPr>
          <p:cNvPr id="7" name="Rectangle 6"/>
          <p:cNvSpPr/>
          <p:nvPr/>
        </p:nvSpPr>
        <p:spPr>
          <a:xfrm>
            <a:off x="5290486" y="1447890"/>
            <a:ext cx="6096000" cy="1274195"/>
          </a:xfrm>
          <a:prstGeom prst="rect">
            <a:avLst/>
          </a:prstGeom>
        </p:spPr>
        <p:txBody>
          <a:bodyPr>
            <a:spAutoFit/>
          </a:bodyPr>
          <a:lstStyle/>
          <a:p>
            <a:pPr algn="just">
              <a:lnSpc>
                <a:spcPct val="120000"/>
              </a:lnSpc>
              <a:spcAft>
                <a:spcPts val="0"/>
              </a:spcAft>
            </a:pPr>
            <a:r>
              <a:rPr lang="en-US" sz="3200" smtClean="0">
                <a:solidFill>
                  <a:srgbClr val="FF0000"/>
                </a:solidFill>
                <a:effectLst/>
                <a:latin typeface="Times New Roman" panose="02020603050405020304" pitchFamily="18" charset="0"/>
                <a:ea typeface="Times New Roman" panose="02020603050405020304" pitchFamily="18" charset="0"/>
              </a:rPr>
              <a:t>+ Hai nhân vật trong tranh là ai?  đang ở đâu?</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290482" y="4533536"/>
            <a:ext cx="6435663" cy="683264"/>
          </a:xfrm>
          <a:prstGeom prst="rect">
            <a:avLst/>
          </a:prstGeom>
        </p:spPr>
        <p:txBody>
          <a:bodyPr wrap="square">
            <a:spAutoFit/>
          </a:bodyPr>
          <a:lstStyle/>
          <a:p>
            <a:pPr algn="just">
              <a:lnSpc>
                <a:spcPct val="120000"/>
              </a:lnSpc>
              <a:spcAft>
                <a:spcPts val="0"/>
              </a:spcAft>
            </a:pPr>
            <a:r>
              <a:rPr lang="en-US" sz="3200" smtClean="0">
                <a:solidFill>
                  <a:srgbClr val="FF0000"/>
                </a:solidFill>
                <a:latin typeface="Times New Roman" panose="02020603050405020304" pitchFamily="18" charset="0"/>
                <a:ea typeface="Times New Roman" panose="02020603050405020304" pitchFamily="18" charset="0"/>
              </a:rPr>
              <a:t>+ Đôi bạn sống với nhau như thế nào?</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0" name="Rectangle 9"/>
          <p:cNvSpPr/>
          <p:nvPr/>
        </p:nvSpPr>
        <p:spPr>
          <a:xfrm>
            <a:off x="5460314" y="5487129"/>
            <a:ext cx="6096000" cy="1274195"/>
          </a:xfrm>
          <a:prstGeom prst="rect">
            <a:avLst/>
          </a:prstGeom>
        </p:spPr>
        <p:txBody>
          <a:bodyPr>
            <a:spAutoFit/>
          </a:bodyPr>
          <a:lstStyle/>
          <a:p>
            <a:pPr algn="just">
              <a:lnSpc>
                <a:spcPct val="120000"/>
              </a:lnSpc>
              <a:spcAft>
                <a:spcPts val="0"/>
              </a:spcAft>
            </a:pPr>
            <a:r>
              <a:rPr lang="en-US" sz="3200" smtClean="0">
                <a:latin typeface="Times New Roman" panose="02020603050405020304" pitchFamily="18" charset="0"/>
                <a:ea typeface="Times New Roman" panose="02020603050405020304" pitchFamily="18" charset="0"/>
              </a:rPr>
              <a:t>Đôi bạn sống với nhau rất thân thiết.</a:t>
            </a:r>
            <a:endParaRPr lang="en-US" sz="32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13871" y="208213"/>
            <a:ext cx="12193057" cy="969348"/>
          </a:xfrm>
          <a:prstGeom prst="rect">
            <a:avLst/>
          </a:prstGeom>
        </p:spPr>
      </p:pic>
      <p:pic>
        <p:nvPicPr>
          <p:cNvPr id="11" name="Picture 10"/>
          <p:cNvPicPr>
            <a:picLocks noChangeAspect="1"/>
          </p:cNvPicPr>
          <p:nvPr/>
        </p:nvPicPr>
        <p:blipFill rotWithShape="1">
          <a:blip r:embed="rId3"/>
          <a:srcRect r="48383" b="52997"/>
          <a:stretch/>
        </p:blipFill>
        <p:spPr>
          <a:xfrm>
            <a:off x="5966" y="1182074"/>
            <a:ext cx="5170276" cy="4584544"/>
          </a:xfrm>
          <a:prstGeom prst="rect">
            <a:avLst/>
          </a:prstGeom>
        </p:spPr>
      </p:pic>
    </p:spTree>
    <p:extLst>
      <p:ext uri="{BB962C8B-B14F-4D97-AF65-F5344CB8AC3E}">
        <p14:creationId xmlns:p14="http://schemas.microsoft.com/office/powerpoint/2010/main" val="3030045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3292" y="1646473"/>
            <a:ext cx="6096000" cy="631711"/>
          </a:xfrm>
          <a:prstGeom prst="rect">
            <a:avLst/>
          </a:prstGeom>
        </p:spPr>
        <p:txBody>
          <a:bodyPr>
            <a:spAutoFit/>
          </a:bodyPr>
          <a:lstStyle/>
          <a:p>
            <a:pPr algn="just">
              <a:lnSpc>
                <a:spcPct val="120000"/>
              </a:lnSpc>
              <a:spcAft>
                <a:spcPts val="0"/>
              </a:spcAft>
            </a:pPr>
            <a:r>
              <a:rPr lang="en-US" sz="3200" smtClean="0">
                <a:solidFill>
                  <a:srgbClr val="FF0000"/>
                </a:solidFill>
                <a:latin typeface="Times New Roman" panose="02020603050405020304" pitchFamily="18" charset="0"/>
                <a:ea typeface="Times New Roman" panose="02020603050405020304" pitchFamily="18" charset="0"/>
              </a:rPr>
              <a:t>+ Chuyện gì xảy ra với đôi bạn?</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4" name="Rectangle 13"/>
          <p:cNvSpPr/>
          <p:nvPr/>
        </p:nvSpPr>
        <p:spPr>
          <a:xfrm>
            <a:off x="5312852" y="2466113"/>
            <a:ext cx="6096000" cy="2456057"/>
          </a:xfrm>
          <a:prstGeom prst="rect">
            <a:avLst/>
          </a:prstGeom>
        </p:spPr>
        <p:txBody>
          <a:bodyPr>
            <a:spAutoFit/>
          </a:bodyPr>
          <a:lstStyle/>
          <a:p>
            <a:pPr algn="just">
              <a:lnSpc>
                <a:spcPct val="120000"/>
              </a:lnSpc>
              <a:spcAft>
                <a:spcPts val="0"/>
              </a:spcAft>
            </a:pPr>
            <a:r>
              <a:rPr lang="en-US" sz="3200" smtClean="0">
                <a:solidFill>
                  <a:srgbClr val="000000"/>
                </a:solidFill>
                <a:latin typeface="Times New Roman" panose="02020603050405020304" pitchFamily="18" charset="0"/>
                <a:ea typeface="Times New Roman" panose="02020603050405020304" pitchFamily="18" charset="0"/>
              </a:rPr>
              <a:t>Vào một năm kia, trời hạn hán làm cho suối cạn không còn giọt nước, cây cỏ chết khô vì héo nên bê vàng và dê trắng không còn cỏ ăn.</a:t>
            </a:r>
            <a:endParaRPr lang="en-US" sz="2800" dirty="0">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13871" y="208213"/>
            <a:ext cx="12193057" cy="969348"/>
          </a:xfrm>
          <a:prstGeom prst="rect">
            <a:avLst/>
          </a:prstGeom>
        </p:spPr>
      </p:pic>
      <p:pic>
        <p:nvPicPr>
          <p:cNvPr id="7" name="Picture 6"/>
          <p:cNvPicPr>
            <a:picLocks noChangeAspect="1"/>
          </p:cNvPicPr>
          <p:nvPr/>
        </p:nvPicPr>
        <p:blipFill rotWithShape="1">
          <a:blip r:embed="rId3"/>
          <a:srcRect l="51643" t="456" r="1956" b="52541"/>
          <a:stretch/>
        </p:blipFill>
        <p:spPr>
          <a:xfrm>
            <a:off x="459816" y="1331112"/>
            <a:ext cx="4647761" cy="4135128"/>
          </a:xfrm>
          <a:prstGeom prst="rect">
            <a:avLst/>
          </a:prstGeom>
        </p:spPr>
      </p:pic>
    </p:spTree>
    <p:extLst>
      <p:ext uri="{BB962C8B-B14F-4D97-AF65-F5344CB8AC3E}">
        <p14:creationId xmlns:p14="http://schemas.microsoft.com/office/powerpoint/2010/main" val="25195525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TotalTime>
  <Words>407</Words>
  <Application>Microsoft Office PowerPoint</Application>
  <PresentationFormat>Widescreen</PresentationFormat>
  <Paragraphs>37</Paragraphs>
  <Slides>17</Slides>
  <Notes>0</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微软雅黑</vt:lpstr>
      <vt:lpstr>Arial</vt:lpstr>
      <vt:lpstr>Arial Narrow</vt:lpstr>
      <vt:lpstr>Calibri</vt:lpstr>
      <vt:lpstr>等线</vt:lpstr>
      <vt:lpstr>等线 Light</vt:lpstr>
      <vt:lpstr>HP001 5H</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152</cp:revision>
  <dcterms:created xsi:type="dcterms:W3CDTF">2021-06-19T03:09:12Z</dcterms:created>
  <dcterms:modified xsi:type="dcterms:W3CDTF">2021-11-05T07:05:26Z</dcterms:modified>
</cp:coreProperties>
</file>