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78" r:id="rId7"/>
    <p:sldId id="262" r:id="rId8"/>
    <p:sldId id="267" r:id="rId9"/>
    <p:sldId id="277" r:id="rId10"/>
    <p:sldId id="268" r:id="rId11"/>
    <p:sldId id="269" r:id="rId12"/>
    <p:sldId id="275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CD5C1-828D-47BD-939E-877CE45AF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FD86C91-79C5-478D-8521-4960856B6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3C106C-3F15-493A-B445-2FC8545C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03B2-2CD4-4A53-8D5F-D85A2F95BAD9}" type="datetimeFigureOut">
              <a:rPr lang="vi-VN" smtClean="0"/>
              <a:t>03/06/2021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68C83B-FFEA-4E35-9253-569CA5A2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8D3EDE-6C6A-48EA-9C8C-FE42AB28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44C-17C1-407E-8FF6-7CB438D2EC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916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38D3A-BFF3-4760-9D63-A20F3373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7DC7FB-646D-4B68-9521-B92644D37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240911-F2E6-4BED-BA3C-CCF255D0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03B2-2CD4-4A53-8D5F-D85A2F95BAD9}" type="datetimeFigureOut">
              <a:rPr lang="vi-VN" smtClean="0"/>
              <a:t>03/06/2021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FB060C-447B-420D-ACAC-6F3F42D57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4AB4F2-A243-4402-A824-F7EA2FC7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44C-17C1-407E-8FF6-7CB438D2EC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09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AD8C00-B25C-4B82-9730-7AAF4CED0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EA09E2-C7C4-49C5-AC19-29674B065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E062DC-A6F2-4710-B30C-162F409C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03B2-2CD4-4A53-8D5F-D85A2F95BAD9}" type="datetimeFigureOut">
              <a:rPr lang="vi-VN" smtClean="0"/>
              <a:t>03/06/2021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4A97AF-D129-47FA-A0E4-90737264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D46CEB-62BB-4705-8647-E68DCC589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44C-17C1-407E-8FF6-7CB438D2EC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442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2A7CC9-D72F-4F2C-AD75-A6CCB4F4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C71645-DB7A-4773-AC5D-E9FD8F396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592C20-2C8B-469D-A548-973B0FC1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03B2-2CD4-4A53-8D5F-D85A2F95BAD9}" type="datetimeFigureOut">
              <a:rPr lang="vi-VN" smtClean="0"/>
              <a:t>03/06/2021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2A573F-F5C0-4A09-8D35-929A0AE0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F84143-9AB1-4823-8FF6-488FCD60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44C-17C1-407E-8FF6-7CB438D2EC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961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C26B2B-74C6-41CC-BB61-273DCADB3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E643E3-3804-4353-80D4-CA46A4EB7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107977-86B1-4C92-91B0-29A90A76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03B2-2CD4-4A53-8D5F-D85A2F95BAD9}" type="datetimeFigureOut">
              <a:rPr lang="vi-VN" smtClean="0"/>
              <a:t>03/06/2021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14FC55-4FE1-49BA-AD4F-517C70A68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04EDD8-1EC2-428E-BDF7-8637FD011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44C-17C1-407E-8FF6-7CB438D2EC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14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32A660-22DB-4ACC-A01F-CE36F723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2B0090-C72E-4A4A-BFA7-38A7A9D4B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A28637-B210-4348-B872-8A7DB59DD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AAC41B-051F-42A0-92C6-C6E30399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03B2-2CD4-4A53-8D5F-D85A2F95BAD9}" type="datetimeFigureOut">
              <a:rPr lang="vi-VN" smtClean="0"/>
              <a:t>03/06/2021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6A9CDA-2AA8-453B-B6C8-62A0ADD8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383525-42B5-4679-82E6-3643D4E8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44C-17C1-407E-8FF6-7CB438D2EC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167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12352-0102-4840-A2FB-DADF27573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2DDEBF-3FD8-4B59-BA73-9FFFA69A6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2C9B22-D7D7-4DA9-9A56-37B0711AD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3CC1225-41D8-4B0E-87E3-FF9C8F0D5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6DF8BB0-CB02-4629-B076-DB15572BC1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FD8688B-4C44-4BF3-A44D-F241F6EB1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03B2-2CD4-4A53-8D5F-D85A2F95BAD9}" type="datetimeFigureOut">
              <a:rPr lang="vi-VN" smtClean="0"/>
              <a:t>03/06/2021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7C85C44-4918-407D-8050-7B2357CE2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D500F1D-6BD8-4918-8C06-44F1CD53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44C-17C1-407E-8FF6-7CB438D2EC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102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B882F5-C802-4F35-919B-7A78554B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00C802-B15F-4656-8B53-50717750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03B2-2CD4-4A53-8D5F-D85A2F95BAD9}" type="datetimeFigureOut">
              <a:rPr lang="vi-VN" smtClean="0"/>
              <a:t>03/06/2021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49BF825-D1E4-4341-B390-EAB40EB9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4236342-C5FE-4506-98E6-5DBE5793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44C-17C1-407E-8FF6-7CB438D2EC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25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CC8B1F-0297-44DA-A2EC-AB98078A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03B2-2CD4-4A53-8D5F-D85A2F95BAD9}" type="datetimeFigureOut">
              <a:rPr lang="vi-VN" smtClean="0"/>
              <a:t>03/06/2021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915FA47-943D-4E8B-8E2E-B9681C66F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CC805D9-889E-4389-B49B-C0E39EE54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44C-17C1-407E-8FF6-7CB438D2EC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072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D4BD4D-BC9E-4F6E-A940-515BDAF7E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7C3360-C1D0-4777-B959-76B942F69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08530D-F980-4F4C-8FD7-1AC9601B2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73D4B2-59CD-4E5C-8D4E-004881D5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03B2-2CD4-4A53-8D5F-D85A2F95BAD9}" type="datetimeFigureOut">
              <a:rPr lang="vi-VN" smtClean="0"/>
              <a:t>03/06/2021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081BEA-1353-471B-911F-BE68ECEE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24527F-2F69-4D26-9A82-74088783B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44C-17C1-407E-8FF6-7CB438D2EC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184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1171FB-CB3B-4BF6-832B-0960136A1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D6E790-9651-4ACB-B327-87E757D107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51E2A7-DEFC-4C5A-8B4B-27B42504C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BA2907-EC91-4C53-8974-57BD8799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03B2-2CD4-4A53-8D5F-D85A2F95BAD9}" type="datetimeFigureOut">
              <a:rPr lang="vi-VN" smtClean="0"/>
              <a:t>03/06/2021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85F302-1A4A-4935-A22D-2702233B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80898B-8B57-49BF-B2FF-78A926C0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44C-17C1-407E-8FF6-7CB438D2EC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994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AA05AFE-88A9-4379-9A99-693B8E25D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BE44C6-96C5-4E12-9468-0E17014AF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7D80F9-54DC-4E1B-86D1-73FAA4C3E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403B2-2CD4-4A53-8D5F-D85A2F95BAD9}" type="datetimeFigureOut">
              <a:rPr lang="vi-VN" smtClean="0"/>
              <a:t>03/06/2021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97C92F-0F8A-491E-A558-A62AE66D4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B998A-9126-4988-A4BE-AF5880621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C44C-17C1-407E-8FF6-7CB438D2EC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091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jpg"/><Relationship Id="rId7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background-powerpoint-cute-600x338.jpg">
            <a:extLst>
              <a:ext uri="{FF2B5EF4-FFF2-40B4-BE49-F238E27FC236}">
                <a16:creationId xmlns:a16="http://schemas.microsoft.com/office/drawing/2014/main" xmlns="" id="{D38CAD9A-50BD-4523-BB7D-C223C9944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DE85712-1F20-4C89-B6BD-9BD36B98E8D7}"/>
              </a:ext>
            </a:extLst>
          </p:cNvPr>
          <p:cNvSpPr/>
          <p:nvPr/>
        </p:nvSpPr>
        <p:spPr>
          <a:xfrm>
            <a:off x="1308832" y="1028574"/>
            <a:ext cx="9202329" cy="1446538"/>
          </a:xfrm>
          <a:prstGeom prst="rect">
            <a:avLst/>
          </a:prstGeom>
        </p:spPr>
        <p:txBody>
          <a:bodyPr lIns="91429" tIns="45714" rIns="91429" bIns="4571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CHÀO MỪNG QUÝ THẦY CÔ ĐẾN DỰ GIỜ</a:t>
            </a:r>
            <a:endParaRPr lang="vi-VN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xmlns="" id="{394BFA6A-5769-4049-9B31-27C5D4C39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358" y="2887462"/>
            <a:ext cx="3597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vi-V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xmlns="" id="{14FECE11-F3FF-4957-AE9A-46EB07898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3719312"/>
            <a:ext cx="2057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DE85712-1F20-4C89-B6BD-9BD36B98E8D7}"/>
              </a:ext>
            </a:extLst>
          </p:cNvPr>
          <p:cNvSpPr/>
          <p:nvPr/>
        </p:nvSpPr>
        <p:spPr>
          <a:xfrm>
            <a:off x="1461232" y="253689"/>
            <a:ext cx="9202329" cy="769429"/>
          </a:xfrm>
          <a:prstGeom prst="rect">
            <a:avLst/>
          </a:prstGeom>
        </p:spPr>
        <p:txBody>
          <a:bodyPr lIns="91429" tIns="45714" rIns="91429" bIns="4571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1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TRƯỜNG TIỂU HỌC ĐỨC GIANG</a:t>
            </a:r>
            <a:endParaRPr lang="vi-VN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45674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5">
            <a:extLst>
              <a:ext uri="{FF2B5EF4-FFF2-40B4-BE49-F238E27FC236}">
                <a16:creationId xmlns:a16="http://schemas.microsoft.com/office/drawing/2014/main" xmlns="" id="{A8890F85-D64E-4566-9E4C-173324480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838959"/>
            <a:ext cx="11684000" cy="144655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 3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Cây dừa cao 8m, cây thông cao hơn cây dừa 5m. Hỏi cây thông cao bao nhiêu mét?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B546CE-8203-4044-B219-DB6EE4F7D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6" y="2794845"/>
            <a:ext cx="47815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vi-VN" alt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B5E636-4EEA-491F-9141-C6488AF7F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6" y="3459478"/>
            <a:ext cx="1041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: 8m</a:t>
            </a:r>
          </a:p>
          <a:p>
            <a:pPr eaLnBrk="1" hangingPunct="1"/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5m</a:t>
            </a:r>
          </a:p>
          <a:p>
            <a:pPr eaLnBrk="1" hangingPunct="1"/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: ....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7DB241-09D5-4A9A-AFF1-B2F3C000A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751" y="2752216"/>
            <a:ext cx="735964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4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=13 (m)</a:t>
            </a:r>
          </a:p>
          <a:p>
            <a:pPr eaLnBrk="1" hangingPunct="1"/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13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endParaRPr lang="vi-V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18246A-75C1-48C1-B5BA-72399D766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85" l="0" r="100000">
                        <a14:foregroundMark x1="53030" y1="56061" x2="49242" y2="82576"/>
                        <a14:foregroundMark x1="43182" y1="60606" x2="34848" y2="81818"/>
                        <a14:foregroundMark x1="44697" y1="52273" x2="44697" y2="65152"/>
                        <a14:foregroundMark x1="77273" y1="52273" x2="63636" y2="74242"/>
                        <a14:foregroundMark x1="53030" y1="79545" x2="53788" y2="82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04594" y="2381224"/>
            <a:ext cx="1257475" cy="12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xmlns="" id="{00772026-215E-45E2-8B06-895C9B81B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16" y="540699"/>
            <a:ext cx="118342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4800" b="1" u="sng" dirty="0">
                <a:latin typeface="Times New Roman" panose="02020603050405020304" pitchFamily="18" charset="0"/>
              </a:rPr>
              <a:t> 4: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cm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chỗ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chấm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hợp</a:t>
            </a:r>
            <a:r>
              <a:rPr lang="en-US" altLang="en-US" sz="4800" b="1" dirty="0">
                <a:latin typeface="Times New Roman" panose="02020603050405020304" pitchFamily="18" charset="0"/>
              </a:rPr>
              <a:t>:</a:t>
            </a:r>
            <a:endParaRPr lang="vi-VN" altLang="en-US" sz="4800" dirty="0"/>
          </a:p>
        </p:txBody>
      </p:sp>
      <p:sp>
        <p:nvSpPr>
          <p:cNvPr id="10245" name="Rectangle 6">
            <a:extLst>
              <a:ext uri="{FF2B5EF4-FFF2-40B4-BE49-F238E27FC236}">
                <a16:creationId xmlns:a16="http://schemas.microsoft.com/office/drawing/2014/main" xmlns="" id="{F8B9BE91-16E3-4D58-8DCC-9F88CFDDB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035" y="2110358"/>
            <a:ext cx="1151678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38200" indent="-838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10 ...</a:t>
            </a:r>
          </a:p>
          <a:p>
            <a:pPr eaLnBrk="1" hangingPunct="1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19 ...</a:t>
            </a:r>
          </a:p>
          <a:p>
            <a:pPr eaLnBrk="1" hangingPunct="1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eaLnBrk="1" hangingPunct="1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69E1FD-059D-49EA-ACAF-10F0B4724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45" y="4350011"/>
            <a:ext cx="10244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69E1FD-059D-49EA-ACAF-10F0B4724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378" y="2853566"/>
            <a:ext cx="10244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vi-V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69E1FD-059D-49EA-ACAF-10F0B4724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553" y="5811945"/>
            <a:ext cx="10244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44663" y="2125805"/>
            <a:ext cx="11730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9138" y="2853566"/>
            <a:ext cx="11583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0121" y="3578006"/>
            <a:ext cx="369502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861" y="5043954"/>
            <a:ext cx="384253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69E1FD-059D-49EA-ACAF-10F0B4724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5250" y="2118049"/>
            <a:ext cx="10244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7" presetClass="emph" presetSubtype="0" repeatCount="2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mph" presetSubtype="0" repeatCount="2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mph" presetSubtype="0" repeatCount="2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2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  <p:bldP spid="2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28600"/>
            <a:ext cx="11110384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1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57" y="2547374"/>
            <a:ext cx="9747130" cy="2002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7B1EE9-0A3A-4062-8D17-E327A4E31E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9" t="4785" r="20496" b="4992"/>
          <a:stretch/>
        </p:blipFill>
        <p:spPr>
          <a:xfrm>
            <a:off x="1277258" y="966860"/>
            <a:ext cx="3314492" cy="5025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63A98FD-3FB8-4576-ABAE-859D7A2B91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9" t="4785" r="20496" b="4992"/>
          <a:stretch/>
        </p:blipFill>
        <p:spPr>
          <a:xfrm>
            <a:off x="4591750" y="974111"/>
            <a:ext cx="3189642" cy="5025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11A216D-1898-4995-8AEC-B43C6534D7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9" t="4785" r="20496" b="4992"/>
          <a:stretch/>
        </p:blipFill>
        <p:spPr>
          <a:xfrm>
            <a:off x="7781392" y="974111"/>
            <a:ext cx="3242995" cy="5025588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27132794-4891-49C8-B9D5-5F083E197CBC}"/>
              </a:ext>
            </a:extLst>
          </p:cNvPr>
          <p:cNvSpPr/>
          <p:nvPr/>
        </p:nvSpPr>
        <p:spPr>
          <a:xfrm>
            <a:off x="2627368" y="3037881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FFC000"/>
                </a:solidFill>
              </a:rPr>
              <a:t>1</a:t>
            </a:r>
            <a:endParaRPr lang="en-US" sz="66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12" name="Rectangle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E279BB56-5961-477C-929B-3B35B3BE1FCB}"/>
              </a:ext>
            </a:extLst>
          </p:cNvPr>
          <p:cNvSpPr/>
          <p:nvPr/>
        </p:nvSpPr>
        <p:spPr>
          <a:xfrm>
            <a:off x="5970686" y="3032962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FFC000"/>
                </a:solidFill>
              </a:rPr>
              <a:t>2</a:t>
            </a:r>
            <a:endParaRPr lang="en-US" sz="66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13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01B6A490-66EF-4AD4-9017-169CED1BF1AB}"/>
              </a:ext>
            </a:extLst>
          </p:cNvPr>
          <p:cNvSpPr/>
          <p:nvPr/>
        </p:nvSpPr>
        <p:spPr>
          <a:xfrm>
            <a:off x="9095753" y="3037881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FFC000"/>
                </a:solidFill>
              </a:rPr>
              <a:t>3</a:t>
            </a:r>
            <a:endParaRPr lang="en-US" sz="66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14" name="Action Button: Go to End 1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E6BD305A-9938-43EE-A385-0AE66FC30805}"/>
              </a:ext>
            </a:extLst>
          </p:cNvPr>
          <p:cNvSpPr/>
          <p:nvPr/>
        </p:nvSpPr>
        <p:spPr>
          <a:xfrm>
            <a:off x="11572875" y="5761577"/>
            <a:ext cx="476250" cy="40368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572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33A4D7A-675D-4A3D-8B3C-FA6FE903CA8D}"/>
              </a:ext>
            </a:extLst>
          </p:cNvPr>
          <p:cNvSpPr/>
          <p:nvPr/>
        </p:nvSpPr>
        <p:spPr>
          <a:xfrm>
            <a:off x="217733" y="1323975"/>
            <a:ext cx="7297491" cy="1038225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7691951-100D-4B3B-9867-7A0DF7898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24" y="3152777"/>
            <a:ext cx="1038502" cy="10385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76B14E0-1B78-4A76-B8F8-C82870F8C0E8}"/>
              </a:ext>
            </a:extLst>
          </p:cNvPr>
          <p:cNvSpPr/>
          <p:nvPr/>
        </p:nvSpPr>
        <p:spPr>
          <a:xfrm>
            <a:off x="2684016" y="3197312"/>
            <a:ext cx="11824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D8CDFD-52A8-4A74-A1F9-7268F7B98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02" y="4292965"/>
            <a:ext cx="980141" cy="11553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1DC242E-4A98-4F53-AC99-47C9830C6534}"/>
              </a:ext>
            </a:extLst>
          </p:cNvPr>
          <p:cNvSpPr/>
          <p:nvPr/>
        </p:nvSpPr>
        <p:spPr>
          <a:xfrm>
            <a:off x="2684016" y="4432637"/>
            <a:ext cx="20308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0" name="Arrow: Notched Right 9">
            <a:extLst>
              <a:ext uri="{FF2B5EF4-FFF2-40B4-BE49-F238E27FC236}">
                <a16:creationId xmlns:a16="http://schemas.microsoft.com/office/drawing/2014/main" xmlns="" id="{12CDACFD-4B98-4540-8979-5F8048431ACB}"/>
              </a:ext>
            </a:extLst>
          </p:cNvPr>
          <p:cNvSpPr/>
          <p:nvPr/>
        </p:nvSpPr>
        <p:spPr>
          <a:xfrm>
            <a:off x="5267325" y="3106476"/>
            <a:ext cx="6286500" cy="2372977"/>
          </a:xfrm>
          <a:prstGeom prst="notchedRightArrow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1dm   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……cm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cm   =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ction Button: Go Back or Previous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D9B2B968-B873-4ABB-AFED-AADBCFBA750F}"/>
              </a:ext>
            </a:extLst>
          </p:cNvPr>
          <p:cNvSpPr/>
          <p:nvPr/>
        </p:nvSpPr>
        <p:spPr>
          <a:xfrm>
            <a:off x="11320272" y="6382512"/>
            <a:ext cx="749808" cy="4754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162448-5E0C-4F05-9E1A-FC41B42681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25087" y="5057687"/>
            <a:ext cx="1257475" cy="12574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60045" y="3563625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142174" y="4210051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9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2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75FB425-5B5F-4217-BD67-4C40340F168D}"/>
              </a:ext>
            </a:extLst>
          </p:cNvPr>
          <p:cNvSpPr/>
          <p:nvPr/>
        </p:nvSpPr>
        <p:spPr>
          <a:xfrm>
            <a:off x="1323768" y="1366228"/>
            <a:ext cx="3135972" cy="7694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ction Button: Go Back or Previous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E396A78E-6593-40A4-9BA5-DF8EF9466F2A}"/>
              </a:ext>
            </a:extLst>
          </p:cNvPr>
          <p:cNvSpPr/>
          <p:nvPr/>
        </p:nvSpPr>
        <p:spPr>
          <a:xfrm>
            <a:off x="11401425" y="6343650"/>
            <a:ext cx="790575" cy="5143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6633489" y="3310261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1754" y="2692164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3dm   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  =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11427" y="2653981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75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7E3E70-A834-4779-9CDE-0590324DC513}"/>
              </a:ext>
            </a:extLst>
          </p:cNvPr>
          <p:cNvSpPr/>
          <p:nvPr/>
        </p:nvSpPr>
        <p:spPr>
          <a:xfrm>
            <a:off x="1343952" y="2402680"/>
            <a:ext cx="100352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Tx/>
              <a:buChar char="-"/>
            </a:pPr>
            <a:r>
              <a:rPr lang="en-US" sz="4400" b="1" cap="none" spc="0" dirty="0" err="1" smtClean="0">
                <a:ln/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b="1" cap="none" spc="0" dirty="0" smtClean="0">
                <a:ln/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/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cap="none" spc="0" dirty="0" smtClean="0">
                <a:ln/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/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cap="none" spc="0" dirty="0" smtClean="0">
                <a:ln/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/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cap="none" spc="0" dirty="0" smtClean="0">
                <a:ln/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/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b="1" cap="none" spc="0" dirty="0" smtClean="0">
                <a:ln/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/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cap="none" spc="0" dirty="0" smtClean="0">
                <a:ln/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/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b="1" cap="none" spc="0" dirty="0" smtClean="0">
                <a:ln/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/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4400" b="1" cap="none" spc="0" dirty="0" smtClean="0">
                <a:ln/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/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b="1" cap="none" spc="0" dirty="0" smtClean="0">
                <a:ln/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/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cap="none" spc="0" dirty="0" smtClean="0">
                <a:ln/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/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cap="none" spc="0" dirty="0" smtClean="0">
                <a:ln/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/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cap="none" spc="0" dirty="0" smtClean="0">
                <a:ln/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Action Button: Go Back or Previous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ACBBCDE3-F33E-437C-B0E5-FB733E78A450}"/>
              </a:ext>
            </a:extLst>
          </p:cNvPr>
          <p:cNvSpPr/>
          <p:nvPr/>
        </p:nvSpPr>
        <p:spPr>
          <a:xfrm>
            <a:off x="11068050" y="6229350"/>
            <a:ext cx="1067725" cy="6286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6473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/>
        </p:nvSpPr>
        <p:spPr>
          <a:xfrm>
            <a:off x="1532392" y="1306285"/>
            <a:ext cx="8794522" cy="383177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584678" y="2463865"/>
            <a:ext cx="6893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Cambria" pitchFamily="18" charset="0"/>
              </a:rPr>
              <a:t>Mét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</a:rPr>
              <a:t>là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</a:rPr>
              <a:t>một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</a:rPr>
              <a:t>đơn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</a:rPr>
              <a:t>vị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</a:rPr>
              <a:t>đo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</a:rPr>
              <a:t>độ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</a:rPr>
              <a:t>dài</a:t>
            </a:r>
            <a:r>
              <a:rPr lang="en-US" sz="3600" b="1" dirty="0" smtClean="0">
                <a:latin typeface="Cambria" pitchFamily="18" charset="0"/>
              </a:rPr>
              <a:t>. </a:t>
            </a:r>
          </a:p>
          <a:p>
            <a:r>
              <a:rPr lang="en-US" sz="3600" b="1" dirty="0" err="1" smtClean="0">
                <a:latin typeface="Cambria" pitchFamily="18" charset="0"/>
              </a:rPr>
              <a:t>Mét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</a:rPr>
              <a:t>viết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</a:rPr>
              <a:t>tắt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</a:rPr>
              <a:t>là</a:t>
            </a:r>
            <a:r>
              <a:rPr lang="en-US" sz="3600" b="1" dirty="0" smtClean="0">
                <a:latin typeface="Cambria" pitchFamily="18" charset="0"/>
              </a:rPr>
              <a:t> m.</a:t>
            </a:r>
            <a:endParaRPr lang="en-US" sz="36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2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97">
            <a:extLst>
              <a:ext uri="{FF2B5EF4-FFF2-40B4-BE49-F238E27FC236}">
                <a16:creationId xmlns:a16="http://schemas.microsoft.com/office/drawing/2014/main" xmlns="" id="{B25F2598-9F87-4A4D-B29B-5FAE82F8C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2500893"/>
            <a:ext cx="7721600" cy="5334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10dm = 1m  ;   1m = 10dm</a:t>
            </a:r>
          </a:p>
        </p:txBody>
      </p:sp>
      <p:sp>
        <p:nvSpPr>
          <p:cNvPr id="55" name="Rectangle 98">
            <a:extLst>
              <a:ext uri="{FF2B5EF4-FFF2-40B4-BE49-F238E27FC236}">
                <a16:creationId xmlns:a16="http://schemas.microsoft.com/office/drawing/2014/main" xmlns="" id="{6B542396-5AF6-4113-A8C1-2936366A7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622122"/>
            <a:ext cx="4470400" cy="5334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 m = 100cm</a:t>
            </a:r>
          </a:p>
        </p:txBody>
      </p:sp>
    </p:spTree>
    <p:extLst>
      <p:ext uri="{BB962C8B-B14F-4D97-AF65-F5344CB8AC3E}">
        <p14:creationId xmlns:p14="http://schemas.microsoft.com/office/powerpoint/2010/main" val="281287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6FE8B91-6AC7-4ABF-AB9C-CDAE7FF14B8F}"/>
              </a:ext>
            </a:extLst>
          </p:cNvPr>
          <p:cNvSpPr/>
          <p:nvPr/>
        </p:nvSpPr>
        <p:spPr>
          <a:xfrm>
            <a:off x="2078038" y="1385888"/>
            <a:ext cx="3876675" cy="12477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xmlns="" id="{6BDC4AC4-90E8-4085-844A-3D9E13489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684" y="1595244"/>
            <a:ext cx="5283200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5333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5333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</a:t>
            </a:r>
            <a:r>
              <a:rPr lang="en-US" sz="5333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5333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5333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6" name="Text Box 36">
            <a:extLst>
              <a:ext uri="{FF2B5EF4-FFF2-40B4-BE49-F238E27FC236}">
                <a16:creationId xmlns:a16="http://schemas.microsoft.com/office/drawing/2014/main" xmlns="" id="{3D8FC3F7-F003-4010-BE57-49A58F6C5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850" y="2995567"/>
            <a:ext cx="6115049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3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1dm </a:t>
            </a:r>
            <a:r>
              <a:rPr lang="en-US" altLang="en-US" sz="5333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=…cm</a:t>
            </a:r>
            <a:endParaRPr lang="en-US" altLang="en-US" sz="5333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37">
            <a:extLst>
              <a:ext uri="{FF2B5EF4-FFF2-40B4-BE49-F238E27FC236}">
                <a16:creationId xmlns:a16="http://schemas.microsoft.com/office/drawing/2014/main" xmlns="" id="{B51B3FD5-204F-4758-A169-9E4F3C696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450" y="3757567"/>
            <a:ext cx="6055783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3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1m </a:t>
            </a:r>
            <a:r>
              <a:rPr lang="en-US" altLang="en-US" sz="5333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=…   cm</a:t>
            </a:r>
            <a:endParaRPr lang="en-US" altLang="en-US" sz="5333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38">
            <a:extLst>
              <a:ext uri="{FF2B5EF4-FFF2-40B4-BE49-F238E27FC236}">
                <a16:creationId xmlns:a16="http://schemas.microsoft.com/office/drawing/2014/main" xmlns="" id="{532B2C90-C816-4906-8140-071BAF20C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068" y="2995567"/>
            <a:ext cx="6115049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333" b="1">
                <a:solidFill>
                  <a:srgbClr val="0000CC"/>
                </a:solidFill>
                <a:latin typeface="Times New Roman" panose="02020603050405020304" pitchFamily="18" charset="0"/>
              </a:rPr>
              <a:t>… cm = 1m</a:t>
            </a:r>
          </a:p>
        </p:txBody>
      </p:sp>
      <p:sp>
        <p:nvSpPr>
          <p:cNvPr id="9" name="Text Box 39">
            <a:extLst>
              <a:ext uri="{FF2B5EF4-FFF2-40B4-BE49-F238E27FC236}">
                <a16:creationId xmlns:a16="http://schemas.microsoft.com/office/drawing/2014/main" xmlns="" id="{9F5EE952-E530-4F42-8E65-19C1D550A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068" y="3757567"/>
            <a:ext cx="5651500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333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5333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dm</a:t>
            </a:r>
            <a:r>
              <a:rPr lang="en-US" altLang="en-US" sz="5333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= 1m</a:t>
            </a:r>
          </a:p>
        </p:txBody>
      </p:sp>
      <p:sp>
        <p:nvSpPr>
          <p:cNvPr id="10" name="Text Box 40">
            <a:extLst>
              <a:ext uri="{FF2B5EF4-FFF2-40B4-BE49-F238E27FC236}">
                <a16:creationId xmlns:a16="http://schemas.microsoft.com/office/drawing/2014/main" xmlns="" id="{202F9FBD-3449-4711-8BBC-A41A3BDC0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735" y="3004034"/>
            <a:ext cx="1422400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3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1" name="Text Box 41">
            <a:extLst>
              <a:ext uri="{FF2B5EF4-FFF2-40B4-BE49-F238E27FC236}">
                <a16:creationId xmlns:a16="http://schemas.microsoft.com/office/drawing/2014/main" xmlns="" id="{32387C3E-1EEB-4FCA-94D9-0F5E6D1A5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353" y="3734283"/>
            <a:ext cx="1422400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3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xmlns="" id="{BD193C6C-E3BE-420C-B584-C2C081CFE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784" y="3760036"/>
            <a:ext cx="1945217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3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3" name="Text Box 43">
            <a:extLst>
              <a:ext uri="{FF2B5EF4-FFF2-40B4-BE49-F238E27FC236}">
                <a16:creationId xmlns:a16="http://schemas.microsoft.com/office/drawing/2014/main" xmlns="" id="{1173B995-E997-413D-B0A1-424412338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983" y="3036679"/>
            <a:ext cx="1422400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3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112233"/>
            <a:ext cx="2743200" cy="914400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u="sng">
                <a:solidFill>
                  <a:srgbClr val="000099"/>
                </a:solidFill>
                <a:latin typeface="Times New Roman" pitchFamily="18" charset="0"/>
              </a:rPr>
              <a:t>Bài 2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: Tính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743200" y="2531918"/>
            <a:ext cx="244157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17m + 6m   =</a:t>
            </a:r>
          </a:p>
          <a:p>
            <a:pPr eaLnBrk="1" hangingPunct="1"/>
            <a:endParaRPr lang="en-US" altLang="en-US" b="1">
              <a:latin typeface="Times New Roman" pitchFamily="18" charset="0"/>
            </a:endParaRPr>
          </a:p>
          <a:p>
            <a:pPr eaLnBrk="1" hangingPunct="1"/>
            <a:r>
              <a:rPr lang="en-US" altLang="en-US" b="1">
                <a:latin typeface="Times New Roman" pitchFamily="18" charset="0"/>
              </a:rPr>
              <a:t>8m   + 30m =</a:t>
            </a:r>
          </a:p>
          <a:p>
            <a:pPr eaLnBrk="1" hangingPunct="1"/>
            <a:endParaRPr lang="en-US" altLang="en-US" b="1">
              <a:latin typeface="Times New Roman" pitchFamily="18" charset="0"/>
            </a:endParaRPr>
          </a:p>
          <a:p>
            <a:pPr eaLnBrk="1" hangingPunct="1"/>
            <a:r>
              <a:rPr lang="en-US" altLang="en-US" b="1">
                <a:latin typeface="Times New Roman" pitchFamily="18" charset="0"/>
              </a:rPr>
              <a:t>47m + 18m =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705600" y="2555731"/>
            <a:ext cx="236696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15m - 6m   =</a:t>
            </a:r>
          </a:p>
          <a:p>
            <a:pPr eaLnBrk="1" hangingPunct="1"/>
            <a:endParaRPr lang="en-US" altLang="en-US" b="1">
              <a:latin typeface="Times New Roman" pitchFamily="18" charset="0"/>
            </a:endParaRPr>
          </a:p>
          <a:p>
            <a:pPr eaLnBrk="1" hangingPunct="1"/>
            <a:r>
              <a:rPr lang="en-US" altLang="en-US" b="1">
                <a:latin typeface="Times New Roman" pitchFamily="18" charset="0"/>
              </a:rPr>
              <a:t>38m - 24m =</a:t>
            </a:r>
          </a:p>
          <a:p>
            <a:pPr eaLnBrk="1" hangingPunct="1"/>
            <a:endParaRPr lang="en-US" altLang="en-US" b="1">
              <a:latin typeface="Times New Roman" pitchFamily="18" charset="0"/>
            </a:endParaRPr>
          </a:p>
          <a:p>
            <a:pPr eaLnBrk="1" hangingPunct="1"/>
            <a:r>
              <a:rPr lang="en-US" altLang="en-US" b="1">
                <a:latin typeface="Times New Roman" pitchFamily="18" charset="0"/>
              </a:rPr>
              <a:t>74m - 59m =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5243513" y="2543031"/>
            <a:ext cx="928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23m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5243513" y="3500293"/>
            <a:ext cx="9286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38m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5243513" y="4490893"/>
            <a:ext cx="9286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65m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9067800" y="2555731"/>
            <a:ext cx="725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9m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8991600" y="3519343"/>
            <a:ext cx="928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14m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8991600" y="4524231"/>
            <a:ext cx="9286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15m</a:t>
            </a:r>
          </a:p>
        </p:txBody>
      </p:sp>
    </p:spTree>
    <p:extLst>
      <p:ext uri="{BB962C8B-B14F-4D97-AF65-F5344CB8AC3E}">
        <p14:creationId xmlns:p14="http://schemas.microsoft.com/office/powerpoint/2010/main" val="381024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6" grpId="0"/>
      <p:bldP spid="30735" grpId="0"/>
      <p:bldP spid="30736" grpId="0"/>
      <p:bldP spid="30737" grpId="0"/>
      <p:bldP spid="30738" grpId="0"/>
      <p:bldP spid="30739" grpId="0"/>
      <p:bldP spid="307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294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2: Tính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 Pham Thi Ngoc</dc:creator>
  <cp:lastModifiedBy>Admin</cp:lastModifiedBy>
  <cp:revision>104</cp:revision>
  <dcterms:created xsi:type="dcterms:W3CDTF">2021-03-31T14:18:17Z</dcterms:created>
  <dcterms:modified xsi:type="dcterms:W3CDTF">2021-06-03T07:52:18Z</dcterms:modified>
</cp:coreProperties>
</file>