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337" r:id="rId2"/>
    <p:sldId id="338" r:id="rId3"/>
    <p:sldId id="341" r:id="rId4"/>
    <p:sldId id="342" r:id="rId5"/>
    <p:sldId id="339" r:id="rId6"/>
    <p:sldId id="352" r:id="rId7"/>
    <p:sldId id="353" r:id="rId8"/>
    <p:sldId id="351" r:id="rId9"/>
    <p:sldId id="350" r:id="rId10"/>
    <p:sldId id="279" r:id="rId11"/>
    <p:sldId id="280" r:id="rId12"/>
    <p:sldId id="281" r:id="rId13"/>
    <p:sldId id="283" r:id="rId14"/>
    <p:sldId id="354" r:id="rId15"/>
  </p:sldIdLst>
  <p:sldSz cx="12192000" cy="6858000"/>
  <p:notesSz cx="6858000" cy="9144000"/>
  <p:embeddedFontLst>
    <p:embeddedFont>
      <p:font typeface="Berlin Sans FB Demi" pitchFamily="34" charset="0"/>
      <p:bold r:id="rId17"/>
    </p:embeddedFont>
    <p:embeddedFont>
      <p:font typeface="Snap ITC" pitchFamily="82" charset="0"/>
      <p:regular r:id="rId18"/>
    </p:embeddedFont>
    <p:embeddedFont>
      <p:font typeface="Tahoma" pitchFamily="34" charset="0"/>
      <p:regular r:id="rId19"/>
      <p:bold r:id="rId20"/>
    </p:embeddedFont>
    <p:embeddedFont>
      <p:font typeface="Bookman Old Style" pitchFamily="18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Britannic Bold" pitchFamily="34" charset="0"/>
      <p:regular r:id="rId29"/>
    </p:embeddedFont>
    <p:embeddedFont>
      <p:font typeface="Calibri Light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EC799"/>
    <a:srgbClr val="FBE4C5"/>
    <a:srgbClr val="EDBD7B"/>
    <a:srgbClr val="E4AE6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291" autoAdjust="0"/>
    <p:restoredTop sz="94660"/>
  </p:normalViewPr>
  <p:slideViewPr>
    <p:cSldViewPr snapToGrid="0">
      <p:cViewPr varScale="1">
        <p:scale>
          <a:sx n="86" d="100"/>
          <a:sy n="86" d="100"/>
        </p:scale>
        <p:origin x="-643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B5FFB-9B2C-48B2-B3E6-F4B05B7C89FD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D717D-0F2F-4FA2-9596-F8F62FA42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61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6034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4578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82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0508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44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8114" y="1035051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Unit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74113" y="5092404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Lesson 3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6577" y="2233260"/>
            <a:ext cx="10158846" cy="2391481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50085"/>
              </a:avLst>
            </a:prstTxWarp>
            <a:spAutoFit/>
          </a:bodyPr>
          <a:lstStyle/>
          <a:p>
            <a:pPr algn="ctr"/>
            <a:r>
              <a:rPr 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nap ITC" panose="04040A07060A02020202" pitchFamily="82" charset="0"/>
              </a:rPr>
              <a:t>What’s your name?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021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047" y="367784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Jost"/>
              </a:rPr>
              <a:t>1. Listen and repeat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34933743"/>
              </p:ext>
            </p:extLst>
          </p:nvPr>
        </p:nvGraphicFramePr>
        <p:xfrm>
          <a:off x="1533525" y="1874170"/>
          <a:ext cx="9686925" cy="3231230"/>
        </p:xfrm>
        <a:graphic>
          <a:graphicData uri="http://schemas.openxmlformats.org/drawingml/2006/table">
            <a:tbl>
              <a:tblPr/>
              <a:tblGrid>
                <a:gridCol w="16669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374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824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1561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190500" marR="190500" marT="179451" marB="1794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4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</a:t>
                      </a:r>
                    </a:p>
                  </a:txBody>
                  <a:tcPr marL="190500" marR="190500" marT="179451" marB="1794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 name's </a:t>
                      </a:r>
                      <a:r>
                        <a:rPr lang="en-US" sz="44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ai.  </a:t>
                      </a:r>
                    </a:p>
                  </a:txBody>
                  <a:tcPr marL="285750" marR="285750" marT="269177" marB="2691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15615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190500" marR="190500" marT="179451" marB="1794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4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eter</a:t>
                      </a:r>
                    </a:p>
                  </a:txBody>
                  <a:tcPr marL="190500" marR="190500" marT="179451" marB="1794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Hello, </a:t>
                      </a:r>
                      <a:r>
                        <a:rPr lang="en-US" sz="44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eter.</a:t>
                      </a:r>
                    </a:p>
                  </a:txBody>
                  <a:tcPr marL="285750" marR="285750" marT="269177" marB="2691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9537E8EF-E358-48EB-AAC1-8BF1B8FF4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88" y="2603257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95E54072-8E01-4C2C-8077-406482D37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88" y="412596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66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5981" y="367784"/>
            <a:ext cx="2488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Listen and write.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9350" y="1943785"/>
            <a:ext cx="7162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Hello,_________.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My name's _________.</a:t>
            </a:r>
            <a:endParaRPr lang="en-US" sz="44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29400" y="3733174"/>
            <a:ext cx="160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  </a:t>
            </a:r>
          </a:p>
        </p:txBody>
      </p:sp>
      <p:sp>
        <p:nvSpPr>
          <p:cNvPr id="5" name="Rectangle 4"/>
          <p:cNvSpPr/>
          <p:nvPr/>
        </p:nvSpPr>
        <p:spPr>
          <a:xfrm>
            <a:off x="5010150" y="2406134"/>
            <a:ext cx="20193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C9FD6DBD-BD1F-4EDD-A9E9-B81CBA838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923" y="5675173"/>
            <a:ext cx="506914" cy="5122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87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3 - 2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3ECFBD4-8017-47D1-BAEF-56711C487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44" y="786944"/>
            <a:ext cx="10593234" cy="5493436"/>
          </a:xfrm>
          <a:prstGeom prst="round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0044" y="386834"/>
            <a:ext cx="1882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chant.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="" xmlns:a16="http://schemas.microsoft.com/office/drawing/2014/main" id="{85B2B18E-3DE2-43AE-86B1-548668E4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168" y="5901689"/>
            <a:ext cx="510912" cy="5163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758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7673" y="312746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 Read and match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913688" y="2543998"/>
            <a:ext cx="3858687" cy="5448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Hello. I'm Mai.</a:t>
            </a: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1902528" y="3282222"/>
            <a:ext cx="3881006" cy="5448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What's your name?</a:t>
            </a: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1902528" y="4042930"/>
            <a:ext cx="3881006" cy="108966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What's your name?</a:t>
            </a:r>
          </a:p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Nice to meet you.</a:t>
            </a: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1906241" y="5255982"/>
            <a:ext cx="3873580" cy="108966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How do you spell </a:t>
            </a:r>
          </a:p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your name?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4233" y="2519203"/>
            <a:ext cx="3705276" cy="5944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Mai. I’m Peter.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624232" y="3282222"/>
            <a:ext cx="3681171" cy="544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Linda.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624232" y="4066204"/>
            <a:ext cx="3681171" cy="10431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Quan.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624232" y="5528397"/>
            <a:ext cx="3681171" cy="544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P-E-T-E-R</a:t>
            </a:r>
          </a:p>
        </p:txBody>
      </p:sp>
      <p:sp>
        <p:nvSpPr>
          <p:cNvPr id="35" name="Sun 34"/>
          <p:cNvSpPr/>
          <p:nvPr/>
        </p:nvSpPr>
        <p:spPr>
          <a:xfrm>
            <a:off x="1365048" y="2542093"/>
            <a:ext cx="548640" cy="54864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Sun 35"/>
          <p:cNvSpPr/>
          <p:nvPr/>
        </p:nvSpPr>
        <p:spPr>
          <a:xfrm>
            <a:off x="1353888" y="3280317"/>
            <a:ext cx="548640" cy="54864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Sun 36"/>
          <p:cNvSpPr/>
          <p:nvPr/>
        </p:nvSpPr>
        <p:spPr>
          <a:xfrm>
            <a:off x="1365048" y="4313440"/>
            <a:ext cx="548640" cy="54864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Sun 37"/>
          <p:cNvSpPr/>
          <p:nvPr/>
        </p:nvSpPr>
        <p:spPr>
          <a:xfrm>
            <a:off x="1365048" y="5526492"/>
            <a:ext cx="548640" cy="54864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Flowchart: Decision 42"/>
          <p:cNvSpPr/>
          <p:nvPr/>
        </p:nvSpPr>
        <p:spPr>
          <a:xfrm>
            <a:off x="6022224" y="2542093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4" name="Flowchart: Decision 43"/>
          <p:cNvSpPr/>
          <p:nvPr/>
        </p:nvSpPr>
        <p:spPr>
          <a:xfrm>
            <a:off x="6022224" y="3280317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5" name="Flowchart: Decision 44"/>
          <p:cNvSpPr/>
          <p:nvPr/>
        </p:nvSpPr>
        <p:spPr>
          <a:xfrm>
            <a:off x="6022224" y="4313440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6" name="Flowchart: Decision 45"/>
          <p:cNvSpPr/>
          <p:nvPr/>
        </p:nvSpPr>
        <p:spPr>
          <a:xfrm>
            <a:off x="6093123" y="5526492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405851" y="737830"/>
            <a:ext cx="3832541" cy="11035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Quan.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405851" y="1876981"/>
            <a:ext cx="3832541" cy="5063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Mai. I’m Peter.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lowchart: Decision 48"/>
          <p:cNvSpPr/>
          <p:nvPr/>
        </p:nvSpPr>
        <p:spPr>
          <a:xfrm>
            <a:off x="1836469" y="980905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0" name="Flowchart: Decision 49"/>
          <p:cNvSpPr/>
          <p:nvPr/>
        </p:nvSpPr>
        <p:spPr>
          <a:xfrm>
            <a:off x="1836469" y="1823287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193614" y="950407"/>
            <a:ext cx="3283902" cy="5063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P-E-T-E-R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193614" y="1692511"/>
            <a:ext cx="3283902" cy="667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Linda.</a:t>
            </a:r>
          </a:p>
        </p:txBody>
      </p:sp>
      <p:sp>
        <p:nvSpPr>
          <p:cNvPr id="53" name="Flowchart: Decision 52"/>
          <p:cNvSpPr/>
          <p:nvPr/>
        </p:nvSpPr>
        <p:spPr>
          <a:xfrm>
            <a:off x="6624232" y="896713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4" name="Flowchart: Decision 53"/>
          <p:cNvSpPr/>
          <p:nvPr/>
        </p:nvSpPr>
        <p:spPr>
          <a:xfrm>
            <a:off x="6624232" y="1739094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="" xmlns:p14="http://schemas.microsoft.com/office/powerpoint/2010/main" val="331262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2"/>
            <a:extLst>
              <a:ext uri="{FF2B5EF4-FFF2-40B4-BE49-F238E27FC236}">
                <a16:creationId xmlns:a16="http://schemas.microsoft.com/office/drawing/2014/main" xmlns="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34B733-181D-4D4B-A7C8-8D057A458114}"/>
              </a:ext>
            </a:extLst>
          </p:cNvPr>
          <p:cNvSpPr/>
          <p:nvPr/>
        </p:nvSpPr>
        <p:spPr>
          <a:xfrm>
            <a:off x="3158836" y="748145"/>
            <a:ext cx="4922982" cy="4221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86883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H-O-A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Hoa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teacher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Helvetica Neue"/>
              </a:rPr>
              <a:t>My name’s _______</a:t>
            </a:r>
            <a:endParaRPr lang="en-US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75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Spell your name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Helvetica Neue"/>
              </a:rPr>
              <a:t>Your name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Helvetica Neue"/>
              </a:rPr>
              <a:t>name?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002060"/>
                </a:solidFill>
                <a:latin typeface="Helvetica Neue"/>
              </a:rPr>
              <a:t>How do you ________?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997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/>
              <a:t>What's_____?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He name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She name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Your name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491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T-H-A-N-H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My name’s Miss Thanh.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Thank you.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/>
              <a:t>What's your name?</a:t>
            </a:r>
            <a:endParaRPr lang="en-US" alt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622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L-I-N-D-A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Helvetica Neue"/>
              </a:rPr>
              <a:t>I’m Linda.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Helvetica Neue"/>
              </a:rPr>
              <a:t>Bye. Linda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/>
              <a:t>How do you spell Linda?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818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Hello. </a:t>
            </a:r>
          </a:p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My name is Peter.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P-E-T-E-R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I’m fine. Thank.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Hi, Peter. I’m Nam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664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88" t="14864" b="23833"/>
          <a:stretch/>
        </p:blipFill>
        <p:spPr>
          <a:xfrm>
            <a:off x="0" y="0"/>
            <a:ext cx="12230100" cy="44726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8"/>
          <a:srcRect b="22741"/>
          <a:stretch/>
        </p:blipFill>
        <p:spPr>
          <a:xfrm>
            <a:off x="3831034" y="4472610"/>
            <a:ext cx="3036071" cy="9514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80167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205</Words>
  <Application>Microsoft Office PowerPoint</Application>
  <PresentationFormat>Custom</PresentationFormat>
  <Paragraphs>79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Berlin Sans FB Demi</vt:lpstr>
      <vt:lpstr>Snap ITC</vt:lpstr>
      <vt:lpstr>Tahoma</vt:lpstr>
      <vt:lpstr>Bookman Old Style</vt:lpstr>
      <vt:lpstr>Helvetica Neue</vt:lpstr>
      <vt:lpstr>Calibri</vt:lpstr>
      <vt:lpstr>Jost</vt:lpstr>
      <vt:lpstr>Britannic Bold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76</cp:revision>
  <dcterms:created xsi:type="dcterms:W3CDTF">2021-02-26T14:05:38Z</dcterms:created>
  <dcterms:modified xsi:type="dcterms:W3CDTF">2021-11-12T00:33:22Z</dcterms:modified>
</cp:coreProperties>
</file>