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1" r:id="rId4"/>
    <p:sldId id="346" r:id="rId5"/>
    <p:sldId id="264" r:id="rId6"/>
    <p:sldId id="349" r:id="rId7"/>
    <p:sldId id="350" r:id="rId8"/>
    <p:sldId id="262" r:id="rId9"/>
    <p:sldId id="352" r:id="rId10"/>
    <p:sldId id="358" r:id="rId11"/>
    <p:sldId id="353" r:id="rId12"/>
    <p:sldId id="344" r:id="rId13"/>
    <p:sldId id="356" r:id="rId14"/>
    <p:sldId id="345" r:id="rId15"/>
    <p:sldId id="26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A55"/>
    <a:srgbClr val="AFD369"/>
    <a:srgbClr val="FFC86D"/>
    <a:srgbClr val="546137"/>
    <a:srgbClr val="229400"/>
    <a:srgbClr val="FEB444"/>
    <a:srgbClr val="76874D"/>
    <a:srgbClr val="DA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94590"/>
  </p:normalViewPr>
  <p:slideViewPr>
    <p:cSldViewPr>
      <p:cViewPr>
        <p:scale>
          <a:sx n="99" d="100"/>
          <a:sy n="99" d="100"/>
        </p:scale>
        <p:origin x="-810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320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giảm</a:t>
            </a:r>
            <a:r>
              <a:rPr lang="en-US" baseline="0" dirty="0"/>
              <a:t> </a:t>
            </a:r>
            <a:r>
              <a:rPr lang="en-US" baseline="0" dirty="0" err="1"/>
              <a:t>tải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CV3969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thuận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225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617" y="0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15.png"/><Relationship Id="rId2" Type="http://schemas.openxmlformats.org/officeDocument/2006/relationships/tags" Target="../tags/tag13.xml"/><Relationship Id="rId16" Type="http://schemas.openxmlformats.org/officeDocument/2006/relationships/image" Target="../media/image9.png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16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15.xml"/><Relationship Id="rId9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5.png"/><Relationship Id="rId2" Type="http://schemas.openxmlformats.org/officeDocument/2006/relationships/tags" Target="../tags/tag18.xml"/><Relationship Id="rId16" Type="http://schemas.openxmlformats.org/officeDocument/2006/relationships/image" Target="../media/image9.png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20.xml"/><Relationship Id="rId9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3"/>
          <a:srcRect l="40063" b="70255"/>
          <a:stretch>
            <a:fillRect/>
          </a:stretch>
        </p:blipFill>
        <p:spPr>
          <a:xfrm>
            <a:off x="-36512" y="4076698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211570" y="2651425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Algerian" panose="04020705040A02060702" charset="0"/>
              </a:rPr>
              <a:t>LUYỆN </a:t>
            </a:r>
            <a:r>
              <a:rPr lang="en-US" altLang="en-GB" dirty="0" smtClean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Algerian" panose="04020705040A02060702" charset="0"/>
              </a:rPr>
              <a:t>TẬP </a:t>
            </a:r>
            <a:r>
              <a:rPr lang="en-US" altLang="en-GB" dirty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Algerian" panose="04020705040A02060702" charset="0"/>
              </a:rPr>
              <a:t>CHUNG</a:t>
            </a:r>
          </a:p>
        </p:txBody>
      </p:sp>
      <p:sp>
        <p:nvSpPr>
          <p:cNvPr id="21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2509070" y="4057481"/>
            <a:ext cx="1489000" cy="53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+mj-lt"/>
                <a:cs typeface="Algerian" panose="04020705040A02060702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+mj-lt"/>
                <a:cs typeface="Algerian" panose="04020705040A02060702" charset="0"/>
              </a:rPr>
              <a:t>Trang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lgerian" panose="04020705040A02060702" charset="0"/>
              </a:rPr>
              <a:t> 43)</a:t>
            </a:r>
          </a:p>
        </p:txBody>
      </p:sp>
      <p:sp>
        <p:nvSpPr>
          <p:cNvPr id="22" name="Google Shape;200;p25"/>
          <p:cNvSpPr/>
          <p:nvPr/>
        </p:nvSpPr>
        <p:spPr>
          <a:xfrm>
            <a:off x="1043608" y="437208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5" name="Google Shape;219;p34"/>
          <p:cNvSpPr txBox="1">
            <a:spLocks/>
          </p:cNvSpPr>
          <p:nvPr/>
        </p:nvSpPr>
        <p:spPr>
          <a:xfrm>
            <a:off x="383540" y="1976269"/>
            <a:ext cx="2834640" cy="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ngolin"/>
              <a:buNone/>
              <a:defRPr sz="24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ctr"/>
            <a:r>
              <a:rPr lang="en-GB" sz="1800" u="sng" dirty="0">
                <a:solidFill>
                  <a:schemeClr val="tx1"/>
                </a:solidFill>
                <a:latin typeface="+mj-lt"/>
                <a:cs typeface="Algerian" panose="04020705040A02060702" charset="0"/>
              </a:rPr>
              <a:t>T</a:t>
            </a:r>
            <a:r>
              <a:rPr lang="en-GB" sz="1800" u="sng" dirty="0" smtClean="0">
                <a:solidFill>
                  <a:schemeClr val="tx1"/>
                </a:solidFill>
                <a:latin typeface="+mj-lt"/>
                <a:cs typeface="Algerian" panose="04020705040A02060702" charset="0"/>
              </a:rPr>
              <a:t>OÁN</a:t>
            </a:r>
            <a:endParaRPr lang="en-GB" sz="1800" u="sng" dirty="0">
              <a:solidFill>
                <a:schemeClr val="tx1"/>
              </a:solidFill>
              <a:latin typeface="+mj-lt"/>
              <a:cs typeface="Algerian" panose="04020705040A0206070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  <p:bldLst>
      <p:bldP spid="20" grpId="1"/>
      <p:bldP spid="21" grpId="1" build="p"/>
      <p:bldP spid="22" grpId="1" animBg="1"/>
      <p:bldP spid="2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4/ </a:t>
            </a:r>
            <a:r>
              <a:rPr lang="en-US" dirty="0" err="1">
                <a:latin typeface="UTM Nokia Standard" pitchFamily="18" charset="0"/>
                <a:sym typeface="+mn-ea"/>
              </a:rPr>
              <a:t>Tính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smtClean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481;p33"/>
              <p:cNvSpPr txBox="1"/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a)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36 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45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481;p33"/>
              <p:cNvSpPr txBox="1"/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b)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56 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63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481;p33"/>
              <p:cNvSpPr txBox="1"/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9 × 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8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481;p33"/>
              <p:cNvSpPr txBox="1"/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54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0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203848" y="1294320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74342" y="1302704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87412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88997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Google Shape;481;p33"/>
              <p:cNvSpPr txBox="1"/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blipFill rotWithShape="1">
                <a:blip r:embed="rId7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481;p33"/>
          <p:cNvSpPr txBox="1"/>
          <p:nvPr/>
        </p:nvSpPr>
        <p:spPr>
          <a:xfrm>
            <a:off x="7116929" y="1373945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54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481;p33"/>
              <p:cNvSpPr txBox="1"/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8 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7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×7 × 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481;p33"/>
              <p:cNvSpPr txBox="1"/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49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2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3131840" y="3603113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02334" y="3611497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77835" y="421716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89483" y="4232471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481;p33"/>
              <p:cNvSpPr txBox="1"/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5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blipFill rotWithShape="1">
                <a:blip r:embed="rId10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Google Shape;481;p33"/>
          <p:cNvSpPr txBox="1"/>
          <p:nvPr/>
        </p:nvSpPr>
        <p:spPr>
          <a:xfrm>
            <a:off x="7044921" y="3682738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49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4628" y="242773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/>
              <a:t>tải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195992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6" grpId="0"/>
      <p:bldP spid="27" grpId="0"/>
      <p:bldP spid="28" grpId="0"/>
      <p:bldP spid="30" grpId="0"/>
      <p:bldP spid="37" grpId="0"/>
      <p:bldP spid="40" grpId="0"/>
      <p:bldP spid="41" grpId="0"/>
      <p:bldP spid="42" grpId="0"/>
      <p:bldP spid="51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</a:t>
              </a:r>
              <a:r>
                <a:rPr lang="en-US" altLang="en-GB">
                  <a:latin typeface="+mj-lt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</a:t>
              </a:r>
              <a:r>
                <a:rPr lang="en-US" altLang="en-GB">
                  <a:latin typeface="+mj-lt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</a:t>
              </a:r>
              <a:r>
                <a:rPr lang="en-US" altLang="en-GB">
                  <a:latin typeface="+mj-lt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1028700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957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 smtClean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Algerian" panose="04020705040A02060702" charset="0"/>
              </a:rPr>
              <a:t>Vận</a:t>
            </a:r>
            <a:r>
              <a:rPr lang="en-US" altLang="en-GB" dirty="0" smtClean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 smtClean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Algerian" panose="04020705040A02060702" charset="0"/>
              </a:rPr>
              <a:t>dụng</a:t>
            </a:r>
            <a:endParaRPr lang="en-US" altLang="en-GB" dirty="0">
              <a:solidFill>
                <a:schemeClr val="tx1"/>
              </a:solidFill>
              <a:latin typeface="+mj-lt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324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807" y="2181512"/>
            <a:ext cx="2103121" cy="2694494"/>
            <a:chOff x="316807" y="2181512"/>
            <a:chExt cx="2103121" cy="2694494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528" y="3131552"/>
              <a:ext cx="204728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nguyên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gồm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các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hàng</a:t>
              </a:r>
              <a:r>
                <a:rPr lang="en-US" dirty="0">
                  <a:latin typeface="+mj-lt"/>
                </a:rPr>
                <a:t>: </a:t>
              </a:r>
              <a:r>
                <a:rPr lang="en-US" dirty="0" err="1">
                  <a:latin typeface="+mj-lt"/>
                </a:rPr>
                <a:t>đơn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vị</a:t>
              </a:r>
              <a:r>
                <a:rPr lang="en-US" dirty="0">
                  <a:latin typeface="+mj-lt"/>
                </a:rPr>
                <a:t>, </a:t>
              </a:r>
              <a:r>
                <a:rPr lang="en-US" dirty="0" err="1">
                  <a:latin typeface="+mj-lt"/>
                </a:rPr>
                <a:t>chục</a:t>
              </a:r>
              <a:r>
                <a:rPr lang="en-US" dirty="0">
                  <a:latin typeface="+mj-lt"/>
                </a:rPr>
                <a:t>, </a:t>
              </a:r>
              <a:r>
                <a:rPr lang="en-US" dirty="0" err="1">
                  <a:latin typeface="+mj-lt"/>
                </a:rPr>
                <a:t>trăm</a:t>
              </a:r>
              <a:r>
                <a:rPr lang="en-US" dirty="0">
                  <a:latin typeface="+mj-lt"/>
                </a:rPr>
                <a:t>, </a:t>
              </a:r>
              <a:r>
                <a:rPr lang="en-US" dirty="0" err="1">
                  <a:latin typeface="+mj-lt"/>
                </a:rPr>
                <a:t>nghìn</a:t>
              </a:r>
              <a:r>
                <a:rPr lang="en-US" dirty="0">
                  <a:latin typeface="+mj-lt"/>
                </a:rPr>
                <a:t>,…</a:t>
              </a:r>
            </a:p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thập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phân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gồm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các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hàng</a:t>
              </a:r>
              <a:r>
                <a:rPr lang="en-US" dirty="0">
                  <a:latin typeface="+mj-lt"/>
                </a:rPr>
                <a:t>: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mười</a:t>
              </a:r>
              <a:r>
                <a:rPr lang="en-US" dirty="0">
                  <a:latin typeface="+mj-lt"/>
                </a:rPr>
                <a:t>,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trăm</a:t>
              </a:r>
              <a:r>
                <a:rPr lang="en-US" dirty="0">
                  <a:latin typeface="+mj-lt"/>
                </a:rPr>
                <a:t>,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nghìn</a:t>
              </a:r>
              <a:r>
                <a:rPr lang="en-US" dirty="0">
                  <a:latin typeface="+mj-lt"/>
                </a:rPr>
                <a:t>, 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8495" y="2181512"/>
            <a:ext cx="2103121" cy="2694494"/>
            <a:chOff x="316807" y="2181512"/>
            <a:chExt cx="2103121" cy="269449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Viết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nguyên</a:t>
              </a:r>
              <a:endParaRPr lang="en-US" dirty="0">
                <a:latin typeface="+mj-lt"/>
              </a:endParaRPr>
            </a:p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Viết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dấu</a:t>
              </a:r>
              <a:r>
                <a:rPr lang="en-US" dirty="0">
                  <a:latin typeface="+mj-lt"/>
                </a:rPr>
                <a:t> “</a:t>
              </a:r>
              <a:r>
                <a:rPr lang="en-US" dirty="0" err="1">
                  <a:latin typeface="+mj-lt"/>
                </a:rPr>
                <a:t>phẩy</a:t>
              </a:r>
              <a:r>
                <a:rPr lang="en-US" dirty="0">
                  <a:latin typeface="+mj-lt"/>
                </a:rPr>
                <a:t>”</a:t>
              </a:r>
            </a:p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Viết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thập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phân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9339" y="2181512"/>
            <a:ext cx="2103121" cy="2694494"/>
            <a:chOff x="316807" y="2181512"/>
            <a:chExt cx="2103121" cy="2694494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3528" y="3131552"/>
              <a:ext cx="20472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+mj-lt"/>
                </a:rPr>
                <a:t>- So </a:t>
              </a:r>
              <a:r>
                <a:rPr lang="en-US" dirty="0" err="1">
                  <a:latin typeface="+mj-lt"/>
                </a:rPr>
                <a:t>sánh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nguyên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trước</a:t>
              </a:r>
              <a:r>
                <a:rPr lang="en-US" dirty="0">
                  <a:latin typeface="+mj-lt"/>
                </a:rPr>
                <a:t>.</a:t>
              </a:r>
            </a:p>
            <a:p>
              <a:pPr algn="just"/>
              <a:r>
                <a:rPr lang="en-US" dirty="0">
                  <a:latin typeface="+mj-lt"/>
                </a:rPr>
                <a:t>- So </a:t>
              </a:r>
              <a:r>
                <a:rPr lang="en-US" dirty="0" err="1">
                  <a:latin typeface="+mj-lt"/>
                </a:rPr>
                <a:t>sánh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thập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phân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sau</a:t>
              </a:r>
              <a:r>
                <a:rPr lang="en-US" dirty="0">
                  <a:latin typeface="+mj-lt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7651" y="2181512"/>
            <a:ext cx="2103121" cy="2694494"/>
            <a:chOff x="316807" y="2181512"/>
            <a:chExt cx="2103121" cy="269449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Đọc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nguyên</a:t>
              </a:r>
              <a:endParaRPr lang="en-US" dirty="0">
                <a:latin typeface="+mj-lt"/>
              </a:endParaRPr>
            </a:p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Đọc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dấu</a:t>
              </a:r>
              <a:r>
                <a:rPr lang="en-US" dirty="0">
                  <a:latin typeface="+mj-lt"/>
                </a:rPr>
                <a:t> “</a:t>
              </a:r>
              <a:r>
                <a:rPr lang="en-US" dirty="0" err="1">
                  <a:latin typeface="+mj-lt"/>
                </a:rPr>
                <a:t>phẩy</a:t>
              </a:r>
              <a:r>
                <a:rPr lang="en-US" dirty="0">
                  <a:latin typeface="+mj-lt"/>
                </a:rPr>
                <a:t>”</a:t>
              </a:r>
            </a:p>
            <a:p>
              <a:pPr algn="just"/>
              <a:r>
                <a:rPr lang="en-US" dirty="0">
                  <a:latin typeface="+mj-lt"/>
                </a:rPr>
                <a:t>- </a:t>
              </a:r>
              <a:r>
                <a:rPr lang="en-US" dirty="0" err="1">
                  <a:latin typeface="+mj-lt"/>
                </a:rPr>
                <a:t>Đọc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phần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thập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phân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91680" y="158056"/>
            <a:ext cx="5832648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kiến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thức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đã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học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về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thập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phân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607" y="1707654"/>
            <a:ext cx="2103120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hàng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của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phân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928" y="1707655"/>
            <a:ext cx="2103120" cy="720079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phân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04248" y="1707655"/>
            <a:ext cx="208823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+mj-lt"/>
              </a:rPr>
              <a:t>So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sánh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phân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9372" y="1707654"/>
            <a:ext cx="2103120" cy="72007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phân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>
            <a:stCxn id="5" idx="2"/>
          </p:cNvCxnSpPr>
          <p:nvPr/>
        </p:nvCxnSpPr>
        <p:spPr>
          <a:xfrm flipH="1">
            <a:off x="1347172" y="1166168"/>
            <a:ext cx="3260832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</p:cNvCxnSpPr>
          <p:nvPr/>
        </p:nvCxnSpPr>
        <p:spPr>
          <a:xfrm flipH="1">
            <a:off x="3419872" y="1166168"/>
            <a:ext cx="1188132" cy="52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8" idx="0"/>
          </p:cNvCxnSpPr>
          <p:nvPr/>
        </p:nvCxnSpPr>
        <p:spPr>
          <a:xfrm>
            <a:off x="4608004" y="1166168"/>
            <a:ext cx="3240360" cy="5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  <a:endCxn id="14" idx="0"/>
          </p:cNvCxnSpPr>
          <p:nvPr/>
        </p:nvCxnSpPr>
        <p:spPr>
          <a:xfrm>
            <a:off x="4608004" y="1166168"/>
            <a:ext cx="1042928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10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+mj-lt"/>
                <a:ea typeface="华文彩云" panose="02010800040101010101" charset="-122"/>
                <a:cs typeface="LilyUPC" pitchFamily="34" charset="-34"/>
              </a:rPr>
              <a:t>Dặn</a:t>
            </a:r>
            <a:r>
              <a:rPr lang="en-US" altLang="en-GB" dirty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LilyUPC" pitchFamily="34" charset="-34"/>
              </a:rPr>
              <a:t> </a:t>
            </a:r>
            <a:r>
              <a:rPr lang="en-US" altLang="en-GB" dirty="0" err="1" smtClean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LilyUPC" pitchFamily="34" charset="-34"/>
              </a:rPr>
              <a:t>dò</a:t>
            </a:r>
            <a:endParaRPr lang="en-US" altLang="en-GB" dirty="0">
              <a:solidFill>
                <a:schemeClr val="tx1"/>
              </a:solidFill>
              <a:latin typeface="+mj-lt"/>
              <a:ea typeface="华文彩云" panose="02010800040101010101" charset="-122"/>
              <a:cs typeface="LilyUPC" pitchFamily="34" charset="-34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104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05350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+mj-lt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kiến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thức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đã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ôn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tập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trong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sz="2400" dirty="0"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+mj-lt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+mj-lt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“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các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đo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độ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dài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dưới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dạng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2400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sz="2400" dirty="0">
                <a:latin typeface="+mj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5" y="445135"/>
            <a:ext cx="5227047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+mj-lt"/>
                <a:ea typeface="华文彩云" panose="02010800040101010101" charset="-122"/>
                <a:cs typeface="Algerian" panose="04020705040A02060702" charset="0"/>
                <a:sym typeface="+mn-ea"/>
              </a:rPr>
              <a:t>YÊU CẦU CẦN ĐẠT</a:t>
            </a:r>
            <a:endParaRPr lang="en-GB" dirty="0">
              <a:latin typeface="+mj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</a:t>
              </a:r>
              <a:r>
                <a:rPr lang="en-US" altLang="en-GB">
                  <a:latin typeface="+mj-lt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</a:t>
              </a:r>
              <a:r>
                <a:rPr lang="en-US" altLang="en-GB">
                  <a:latin typeface="+mj-lt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Algerian" panose="04020705040A02060702" charset="0"/>
                </a:rPr>
                <a:t>0</a:t>
              </a:r>
              <a:r>
                <a:rPr lang="en-US" altLang="en-GB">
                  <a:latin typeface="+mj-lt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+mj-lt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+mj-lt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  <p:bldLst>
      <p:bldP spid="2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sym typeface="+mn-ea"/>
              </a:rPr>
              <a:t>1/ </a:t>
            </a:r>
            <a:r>
              <a:rPr lang="en-US" dirty="0" err="1">
                <a:latin typeface="+mj-lt"/>
                <a:sym typeface="+mn-ea"/>
              </a:rPr>
              <a:t>Đọc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các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số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thập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phân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sau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đây</a:t>
            </a:r>
            <a:r>
              <a:rPr lang="en-US" dirty="0">
                <a:latin typeface="+mj-lt"/>
                <a:sym typeface="+mn-ea"/>
              </a:rPr>
              <a:t>:</a:t>
            </a:r>
            <a:endParaRPr lang="en-GB" dirty="0">
              <a:latin typeface="+mj-lt"/>
            </a:endParaRPr>
          </a:p>
        </p:txBody>
      </p:sp>
      <p:sp>
        <p:nvSpPr>
          <p:cNvPr id="817" name="Google Shape;817;p40"/>
          <p:cNvSpPr/>
          <p:nvPr/>
        </p:nvSpPr>
        <p:spPr>
          <a:xfrm>
            <a:off x="80676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" name="Google Shape;481;p33"/>
          <p:cNvSpPr txBox="1"/>
          <p:nvPr/>
        </p:nvSpPr>
        <p:spPr>
          <a:xfrm>
            <a:off x="26828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7,5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" name="Google Shape;482;p33"/>
          <p:cNvSpPr txBox="1"/>
          <p:nvPr/>
        </p:nvSpPr>
        <p:spPr>
          <a:xfrm>
            <a:off x="16033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Bảy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2" name="Google Shape;817;p40"/>
          <p:cNvSpPr/>
          <p:nvPr/>
        </p:nvSpPr>
        <p:spPr>
          <a:xfrm>
            <a:off x="3219132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4" name="Google Shape;481;p33"/>
          <p:cNvSpPr txBox="1"/>
          <p:nvPr/>
        </p:nvSpPr>
        <p:spPr>
          <a:xfrm>
            <a:off x="2680652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28,416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25" name="Google Shape;482;p33"/>
          <p:cNvSpPr txBox="1"/>
          <p:nvPr/>
        </p:nvSpPr>
        <p:spPr>
          <a:xfrm>
            <a:off x="2572702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sáu</a:t>
            </a:r>
            <a:endParaRPr lang="en-GB" sz="1800" b="1" dirty="0">
              <a:solidFill>
                <a:srgbClr val="0070C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9" name="Google Shape;817;p40"/>
          <p:cNvSpPr/>
          <p:nvPr/>
        </p:nvSpPr>
        <p:spPr>
          <a:xfrm>
            <a:off x="563149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1" name="Google Shape;481;p33"/>
          <p:cNvSpPr txBox="1"/>
          <p:nvPr/>
        </p:nvSpPr>
        <p:spPr>
          <a:xfrm>
            <a:off x="509301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201,05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2" name="Google Shape;482;p33"/>
          <p:cNvSpPr txBox="1"/>
          <p:nvPr/>
        </p:nvSpPr>
        <p:spPr>
          <a:xfrm>
            <a:off x="498506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36" name="Google Shape;817;p40"/>
          <p:cNvSpPr/>
          <p:nvPr/>
        </p:nvSpPr>
        <p:spPr>
          <a:xfrm>
            <a:off x="70863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" name="Google Shape;481;p33"/>
          <p:cNvSpPr txBox="1"/>
          <p:nvPr/>
        </p:nvSpPr>
        <p:spPr>
          <a:xfrm>
            <a:off x="17015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36,2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9" name="Google Shape;482;p33"/>
          <p:cNvSpPr txBox="1"/>
          <p:nvPr/>
        </p:nvSpPr>
        <p:spPr>
          <a:xfrm>
            <a:off x="62200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Ba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sáu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3" name="Google Shape;817;p40"/>
          <p:cNvSpPr/>
          <p:nvPr/>
        </p:nvSpPr>
        <p:spPr>
          <a:xfrm>
            <a:off x="3120995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" name="Google Shape;481;p33"/>
          <p:cNvSpPr txBox="1"/>
          <p:nvPr/>
        </p:nvSpPr>
        <p:spPr>
          <a:xfrm>
            <a:off x="2582515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9,001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6" name="Google Shape;482;p33"/>
          <p:cNvSpPr txBox="1"/>
          <p:nvPr/>
        </p:nvSpPr>
        <p:spPr>
          <a:xfrm>
            <a:off x="2474565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Chín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một</a:t>
            </a:r>
            <a:endParaRPr lang="en-GB" sz="1800" b="1" dirty="0">
              <a:solidFill>
                <a:srgbClr val="C0000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50" name="Google Shape;817;p40"/>
          <p:cNvSpPr/>
          <p:nvPr/>
        </p:nvSpPr>
        <p:spPr>
          <a:xfrm>
            <a:off x="553336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2" name="Google Shape;481;p33"/>
          <p:cNvSpPr txBox="1"/>
          <p:nvPr/>
        </p:nvSpPr>
        <p:spPr>
          <a:xfrm>
            <a:off x="499488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84,302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53" name="Google Shape;482;p33"/>
          <p:cNvSpPr txBox="1"/>
          <p:nvPr/>
        </p:nvSpPr>
        <p:spPr>
          <a:xfrm>
            <a:off x="4787389" y="4040877"/>
            <a:ext cx="2016859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ba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1" name="Google Shape;817;p40"/>
          <p:cNvSpPr/>
          <p:nvPr/>
        </p:nvSpPr>
        <p:spPr>
          <a:xfrm>
            <a:off x="7765608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3" name="Google Shape;481;p33"/>
          <p:cNvSpPr txBox="1"/>
          <p:nvPr/>
        </p:nvSpPr>
        <p:spPr>
          <a:xfrm>
            <a:off x="7227128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0,187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4" name="Google Shape;482;p33"/>
          <p:cNvSpPr txBox="1"/>
          <p:nvPr/>
        </p:nvSpPr>
        <p:spPr>
          <a:xfrm>
            <a:off x="7119178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+mj-lt"/>
                <a:ea typeface="思源黑体 CN Light" panose="020B0300000000000000" charset="-122"/>
                <a:sym typeface="+mn-ea"/>
              </a:rPr>
              <a:t>bảy</a:t>
            </a:r>
            <a:endParaRPr lang="en-GB" sz="1800" b="1" dirty="0">
              <a:solidFill>
                <a:srgbClr val="0070C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8" name="Google Shape;817;p40"/>
          <p:cNvSpPr/>
          <p:nvPr/>
        </p:nvSpPr>
        <p:spPr>
          <a:xfrm>
            <a:off x="7667471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0" name="Google Shape;481;p33"/>
          <p:cNvSpPr txBox="1"/>
          <p:nvPr/>
        </p:nvSpPr>
        <p:spPr>
          <a:xfrm>
            <a:off x="7128991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0,010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81" name="Google Shape;482;p33"/>
          <p:cNvSpPr txBox="1"/>
          <p:nvPr/>
        </p:nvSpPr>
        <p:spPr>
          <a:xfrm>
            <a:off x="7021041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+mj-lt"/>
                <a:ea typeface="思源黑体 CN Light" panose="020B0300000000000000" charset="-122"/>
                <a:sym typeface="+mn-ea"/>
              </a:rPr>
              <a:t>mười</a:t>
            </a:r>
            <a:endParaRPr lang="en-GB" sz="1800" b="1" dirty="0">
              <a:solidFill>
                <a:srgbClr val="C00000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817" grpId="0" animBg="1"/>
      <p:bldP spid="6" grpId="0"/>
      <p:bldP spid="7" grpId="0"/>
      <p:bldP spid="22" grpId="0" animBg="1"/>
      <p:bldP spid="24" grpId="0"/>
      <p:bldP spid="25" grpId="0"/>
      <p:bldP spid="29" grpId="0" animBg="1"/>
      <p:bldP spid="31" grpId="0"/>
      <p:bldP spid="32" grpId="0"/>
      <p:bldP spid="36" grpId="0" animBg="1"/>
      <p:bldP spid="38" grpId="0"/>
      <p:bldP spid="39" grpId="0"/>
      <p:bldP spid="43" grpId="0" animBg="1"/>
      <p:bldP spid="45" grpId="0"/>
      <p:bldP spid="46" grpId="0"/>
      <p:bldP spid="50" grpId="0" animBg="1"/>
      <p:bldP spid="52" grpId="0"/>
      <p:bldP spid="53" grpId="0"/>
      <p:bldP spid="71" grpId="0" animBg="1"/>
      <p:bldP spid="73" grpId="0"/>
      <p:bldP spid="74" grpId="0"/>
      <p:bldP spid="78" grpId="0" animBg="1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55416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Light" panose="020B0300000000000000" charset="-122"/>
            </a:endParaRP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8" grpId="1" animBg="1"/>
      <p:bldP spid="359" grpId="0" animBg="1"/>
      <p:bldP spid="359" grpId="1" animBg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79" name="Google Shape;479;p33"/>
          <p:cNvSpPr txBox="1"/>
          <p:nvPr/>
        </p:nvSpPr>
        <p:spPr>
          <a:xfrm>
            <a:off x="1231263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5,7</a:t>
            </a:r>
            <a:endParaRPr lang="en-US" altLang="en-GB" sz="2400" b="1" dirty="0">
              <a:solidFill>
                <a:schemeClr val="dk1"/>
              </a:solidFill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1089425" y="170101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a)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bảy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mười</a:t>
            </a:r>
            <a:endParaRPr lang="en-GB" sz="1600" dirty="0">
              <a:solidFill>
                <a:schemeClr val="dk1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2937625" y="336383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</a:t>
            </a:r>
            <a:endParaRPr lang="en-US" altLang="en-GB" sz="2400" b="1" dirty="0">
              <a:solidFill>
                <a:schemeClr val="dk1"/>
              </a:solidFill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771595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c)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một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4645138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32,85</a:t>
            </a:r>
            <a:endParaRPr lang="en-US" altLang="en-GB" sz="2400" b="1" dirty="0">
              <a:solidFill>
                <a:schemeClr val="dk1"/>
              </a:solidFill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4355976" y="1563638"/>
            <a:ext cx="2026049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b) Ba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hai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tám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6348238" y="338067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+mj-lt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0,304</a:t>
            </a:r>
            <a:endParaRPr lang="en-US" altLang="en-GB" sz="2400" b="1" dirty="0">
              <a:solidFill>
                <a:schemeClr val="dk1"/>
              </a:solidFill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6182208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d)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ba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trăm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linh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bốn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+mj-lt"/>
                <a:ea typeface="思源黑体 CN Light" panose="020B0300000000000000" charset="-122"/>
                <a:sym typeface="+mn-ea"/>
              </a:rPr>
              <a:t>nghìn</a:t>
            </a:r>
            <a:endParaRPr lang="en-GB" sz="1600" dirty="0">
              <a:solidFill>
                <a:schemeClr val="dk1"/>
              </a:solidFill>
              <a:latin typeface="+mj-lt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10" name="图片 9" descr="计算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0000">
            <a:off x="632460" y="1122045"/>
            <a:ext cx="615950" cy="615950"/>
          </a:xfrm>
          <a:prstGeom prst="rect">
            <a:avLst/>
          </a:prstGeom>
        </p:spPr>
      </p:pic>
      <p:pic>
        <p:nvPicPr>
          <p:cNvPr id="16" name="图片 15" descr="铅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48785" y="1008380"/>
            <a:ext cx="734060" cy="734060"/>
          </a:xfrm>
          <a:prstGeom prst="rect">
            <a:avLst/>
          </a:prstGeom>
        </p:spPr>
      </p:pic>
      <p:pic>
        <p:nvPicPr>
          <p:cNvPr id="2" name="图片 1" descr="签到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0000">
            <a:off x="2355850" y="3083560"/>
            <a:ext cx="699135" cy="699135"/>
          </a:xfrm>
          <a:prstGeom prst="rect">
            <a:avLst/>
          </a:prstGeom>
        </p:spPr>
      </p:pic>
      <p:pic>
        <p:nvPicPr>
          <p:cNvPr id="31" name="图片 30" descr="刀具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675" y="3221355"/>
            <a:ext cx="692785" cy="692785"/>
          </a:xfrm>
          <a:prstGeom prst="rect">
            <a:avLst/>
          </a:prstGeom>
        </p:spPr>
      </p:pic>
      <p:sp>
        <p:nvSpPr>
          <p:cNvPr id="36" name="Google Shape;803;p40"/>
          <p:cNvSpPr txBox="1">
            <a:spLocks noGrp="1"/>
          </p:cNvSpPr>
          <p:nvPr>
            <p:ph type="title"/>
          </p:nvPr>
        </p:nvSpPr>
        <p:spPr>
          <a:xfrm>
            <a:off x="539516" y="267494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sym typeface="+mn-ea"/>
              </a:rPr>
              <a:t>2/ </a:t>
            </a:r>
            <a:r>
              <a:rPr lang="en-US" dirty="0" err="1">
                <a:latin typeface="+mj-lt"/>
                <a:sym typeface="+mn-ea"/>
              </a:rPr>
              <a:t>Viết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các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số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thập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phân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sau</a:t>
            </a:r>
            <a:r>
              <a:rPr lang="en-US" dirty="0">
                <a:latin typeface="+mj-lt"/>
                <a:sym typeface="+mn-ea"/>
              </a:rPr>
              <a:t> </a:t>
            </a:r>
            <a:r>
              <a:rPr lang="en-US" dirty="0" err="1">
                <a:latin typeface="+mj-lt"/>
                <a:sym typeface="+mn-ea"/>
              </a:rPr>
              <a:t>đây</a:t>
            </a:r>
            <a:r>
              <a:rPr lang="en-US" dirty="0">
                <a:latin typeface="+mj-lt"/>
                <a:sym typeface="+mn-ea"/>
              </a:rPr>
              <a:t>: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animBg="1"/>
      <p:bldP spid="479" grpId="1"/>
      <p:bldP spid="479" grpId="2"/>
      <p:bldP spid="480" grpId="1"/>
      <p:bldP spid="480" grpId="2"/>
      <p:bldP spid="481" grpId="1"/>
      <p:bldP spid="481" grpId="2"/>
      <p:bldP spid="482" grpId="1"/>
      <p:bldP spid="482" grpId="2"/>
      <p:bldP spid="483" grpId="1"/>
      <p:bldP spid="483" grpId="2"/>
      <p:bldP spid="484" grpId="1"/>
      <p:bldP spid="484" grpId="2"/>
      <p:bldP spid="485" grpId="1"/>
      <p:bldP spid="485" grpId="2"/>
      <p:bldP spid="486" grpId="1"/>
      <p:bldP spid="486" grpId="2"/>
      <p:bldP spid="487" grpId="1" animBg="1"/>
      <p:bldP spid="488" grpId="1" animBg="1"/>
      <p:bldP spid="489" grpId="1" animBg="1"/>
      <p:bldP spid="490" grpId="1" animBg="1"/>
      <p:bldP spid="526" grpId="1" animBg="1"/>
      <p:bldP spid="36" grpId="1"/>
      <p:bldP spid="3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25079" y="1707654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思源黑体 CN Light" panose="020B0300000000000000" charset="-122"/>
            </a:endParaRPr>
          </a:p>
        </p:txBody>
      </p:sp>
      <p:pic>
        <p:nvPicPr>
          <p:cNvPr id="17" name="图片 16" descr="盖章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1500000">
            <a:off x="1715770" y="349250"/>
            <a:ext cx="1254760" cy="1254760"/>
          </a:xfrm>
          <a:prstGeom prst="rect">
            <a:avLst/>
          </a:prstGeom>
        </p:spPr>
      </p:pic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01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8" grpId="1" animBg="1"/>
      <p:bldP spid="359" grpId="0" animBg="1"/>
      <p:bldP spid="359" grpId="1" animBg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17799" y="1473096"/>
            <a:ext cx="3941402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2672128" y="2912735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139952" y="267494"/>
            <a:ext cx="4833279" cy="463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So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+mj-lt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lần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lượt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mười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trăm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nghìn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,… ;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+mj-lt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9672" y="143136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Muốn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so </a:t>
              </a:r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sánh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làm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như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thế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nào</a:t>
              </a:r>
              <a:r>
                <a:rPr lang="en-US" altLang="en-GB" sz="1800" b="1" dirty="0">
                  <a:latin typeface="+mj-lt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>
                <a:latin typeface="+mj-l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303" y="1549723"/>
            <a:ext cx="1710706" cy="30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8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12" grpId="0" animBg="1"/>
      <p:bldP spid="312" grpId="1" animBg="1"/>
      <p:bldP spid="6" grpId="0" build="p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396;p31"/>
          <p:cNvGrpSpPr/>
          <p:nvPr/>
        </p:nvGrpSpPr>
        <p:grpSpPr>
          <a:xfrm>
            <a:off x="395536" y="208911"/>
            <a:ext cx="5062811" cy="3988591"/>
            <a:chOff x="1540350" y="826005"/>
            <a:chExt cx="6259025" cy="3378825"/>
          </a:xfrm>
        </p:grpSpPr>
        <p:sp>
          <p:nvSpPr>
            <p:cNvPr id="28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组合 4">
            <a:extLst>
              <a:ext uri="{FF2B5EF4-FFF2-40B4-BE49-F238E27FC236}">
                <a16:creationId xmlns="" xmlns:a16="http://schemas.microsoft.com/office/drawing/2014/main" id="{5D30704A-F01E-47C8-90E6-D59998EB132E}"/>
              </a:ext>
            </a:extLst>
          </p:cNvPr>
          <p:cNvGrpSpPr/>
          <p:nvPr/>
        </p:nvGrpSpPr>
        <p:grpSpPr>
          <a:xfrm>
            <a:off x="5720998" y="967153"/>
            <a:ext cx="2669993" cy="3363563"/>
            <a:chOff x="1498225" y="1725045"/>
            <a:chExt cx="2776380" cy="3643597"/>
          </a:xfrm>
        </p:grpSpPr>
        <p:sp>
          <p:nvSpPr>
            <p:cNvPr id="33" name="矩形: 圆角 3">
              <a:extLst>
                <a:ext uri="{FF2B5EF4-FFF2-40B4-BE49-F238E27FC236}">
                  <a16:creationId xmlns="" xmlns:a16="http://schemas.microsoft.com/office/drawing/2014/main" id="{90ECC852-48F9-4885-9EBA-FEB1E3F3386D}"/>
                </a:ext>
              </a:extLst>
            </p:cNvPr>
            <p:cNvSpPr/>
            <p:nvPr/>
          </p:nvSpPr>
          <p:spPr>
            <a:xfrm>
              <a:off x="1672081" y="2374958"/>
              <a:ext cx="2602524" cy="299368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080A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4" name="图片 2">
              <a:extLst>
                <a:ext uri="{FF2B5EF4-FFF2-40B4-BE49-F238E27FC236}">
                  <a16:creationId xmlns="" xmlns:a16="http://schemas.microsoft.com/office/drawing/2014/main" id="{FB88D8C1-806A-4083-87F1-5012BAF6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3264" flipH="1">
              <a:off x="1527057" y="1696213"/>
              <a:ext cx="1467539" cy="1525204"/>
            </a:xfrm>
            <a:prstGeom prst="rect">
              <a:avLst/>
            </a:prstGeom>
          </p:spPr>
        </p:pic>
      </p:grpSp>
      <p:sp>
        <p:nvSpPr>
          <p:cNvPr id="32" name="文本框 5">
            <a:extLst>
              <a:ext uri="{FF2B5EF4-FFF2-40B4-BE49-F238E27FC236}">
                <a16:creationId xmlns="" xmlns:a16="http://schemas.microsoft.com/office/drawing/2014/main" id="{FD481310-1362-46EC-89A1-71CE658CF301}"/>
              </a:ext>
            </a:extLst>
          </p:cNvPr>
          <p:cNvSpPr txBox="1"/>
          <p:nvPr/>
        </p:nvSpPr>
        <p:spPr>
          <a:xfrm>
            <a:off x="6095609" y="2591782"/>
            <a:ext cx="22953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,835 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,358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 </a:t>
            </a:r>
            <a:endParaRPr kumimoji="1" lang="zh-CN" altLang="en-US" sz="1500" b="1" dirty="0"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kumimoji="1" lang="zh-CN" altLang="en-US" sz="1500" dirty="0"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5" name="组合 12">
            <a:extLst>
              <a:ext uri="{FF2B5EF4-FFF2-40B4-BE49-F238E27FC236}">
                <a16:creationId xmlns="" xmlns:a16="http://schemas.microsoft.com/office/drawing/2014/main" id="{F3023F0E-3676-47D0-99E5-C9286FB5F011}"/>
              </a:ext>
            </a:extLst>
          </p:cNvPr>
          <p:cNvGrpSpPr/>
          <p:nvPr/>
        </p:nvGrpSpPr>
        <p:grpSpPr>
          <a:xfrm>
            <a:off x="719902" y="987574"/>
            <a:ext cx="4284982" cy="1443796"/>
            <a:chOff x="3798141" y="1377119"/>
            <a:chExt cx="5713309" cy="1925062"/>
          </a:xfrm>
        </p:grpSpPr>
        <p:sp>
          <p:nvSpPr>
            <p:cNvPr id="36" name="文本框 13">
              <a:extLst>
                <a:ext uri="{FF2B5EF4-FFF2-40B4-BE49-F238E27FC236}">
                  <a16:creationId xmlns="" xmlns:a16="http://schemas.microsoft.com/office/drawing/2014/main" id="{C41367C5-C9C8-4E28-95AC-F0DE31D4FC2C}"/>
                </a:ext>
              </a:extLst>
            </p:cNvPr>
            <p:cNvSpPr txBox="1"/>
            <p:nvPr/>
          </p:nvSpPr>
          <p:spPr>
            <a:xfrm>
              <a:off x="3848444" y="2768701"/>
              <a:ext cx="549569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>
                  <a:solidFill>
                    <a:srgbClr val="002060"/>
                  </a:solidFill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42,538 ; 41,835 ; 42,358 ; 41,538</a:t>
              </a:r>
              <a:endParaRPr kumimoji="1" lang="zh-CN" altLang="en-US" sz="2000" b="1" dirty="0">
                <a:solidFill>
                  <a:srgbClr val="00206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矩形 14">
              <a:extLst>
                <a:ext uri="{FF2B5EF4-FFF2-40B4-BE49-F238E27FC236}">
                  <a16:creationId xmlns="" xmlns:a16="http://schemas.microsoft.com/office/drawing/2014/main" id="{05FDB445-5CD3-4BA9-83F4-64F8E05F2E67}"/>
                </a:ext>
              </a:extLst>
            </p:cNvPr>
            <p:cNvSpPr/>
            <p:nvPr/>
          </p:nvSpPr>
          <p:spPr>
            <a:xfrm>
              <a:off x="3798141" y="1377119"/>
              <a:ext cx="571330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3/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Viết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các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số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sau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theo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tự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từ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bé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lớn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:</a:t>
              </a:r>
              <a:endPara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79769" y="2602206"/>
            <a:ext cx="728405" cy="4154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8</a:t>
            </a:r>
            <a:r>
              <a:rPr kumimoji="1" lang="en-US" altLang="zh-CN" sz="1500" b="1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35</a:t>
            </a:r>
            <a:endParaRPr kumimoji="1" lang="en-US" altLang="zh-CN" b="1" dirty="0">
              <a:solidFill>
                <a:schemeClr val="tx1"/>
              </a:solidFill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9769" y="2944026"/>
            <a:ext cx="728405" cy="4154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981252" y="26946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7981252" y="3722529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7980577" y="33804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976251" y="3043918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49" name="文本框 13">
            <a:extLst>
              <a:ext uri="{FF2B5EF4-FFF2-40B4-BE49-F238E27FC236}">
                <a16:creationId xmlns="" xmlns:a16="http://schemas.microsoft.com/office/drawing/2014/main" id="{C41367C5-C9C8-4E28-95AC-F0DE31D4FC2C}"/>
              </a:ext>
            </a:extLst>
          </p:cNvPr>
          <p:cNvSpPr txBox="1"/>
          <p:nvPr/>
        </p:nvSpPr>
        <p:spPr>
          <a:xfrm>
            <a:off x="719901" y="2725879"/>
            <a:ext cx="4255762" cy="346249"/>
          </a:xfrm>
          <a:prstGeom prst="rect">
            <a:avLst/>
          </a:prstGeom>
          <a:solidFill>
            <a:srgbClr val="AFD36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→ 41,538 ; 41,835 ; 42,358 ; 42,538</a:t>
            </a:r>
            <a:endParaRPr kumimoji="1" lang="zh-CN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4" y="3288710"/>
            <a:ext cx="1243049" cy="1906951"/>
          </a:xfrm>
          <a:prstGeom prst="rect">
            <a:avLst/>
          </a:prstGeom>
        </p:spPr>
      </p:pic>
      <p:sp>
        <p:nvSpPr>
          <p:cNvPr id="51" name="Google Shape;358;p29"/>
          <p:cNvSpPr/>
          <p:nvPr/>
        </p:nvSpPr>
        <p:spPr>
          <a:xfrm>
            <a:off x="7824640" y="45287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2" name="Google Shape;359;p29"/>
          <p:cNvSpPr/>
          <p:nvPr/>
        </p:nvSpPr>
        <p:spPr>
          <a:xfrm rot="2006702">
            <a:off x="8498239" y="13647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图片 2" descr="高光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9583" y="3883680"/>
            <a:ext cx="945515" cy="94551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179769" y="3306796"/>
            <a:ext cx="728405" cy="4154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79769" y="3648862"/>
            <a:ext cx="728405" cy="4154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  <a:r>
              <a:rPr kumimoji="1" lang="en-US" altLang="zh-CN" sz="1500" b="1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58</a:t>
            </a:r>
            <a:endParaRPr kumimoji="1" lang="en-US" altLang="zh-CN" b="1" dirty="0">
              <a:solidFill>
                <a:schemeClr val="tx1"/>
              </a:solidFill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232" y="210360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So </a:t>
            </a:r>
            <a:r>
              <a:rPr lang="en-US" dirty="0" err="1">
                <a:latin typeface="+mj-lt"/>
              </a:rPr>
              <a:t>sánh</a:t>
            </a:r>
            <a:r>
              <a:rPr lang="en-US" dirty="0">
                <a:latin typeface="+mj-lt"/>
              </a:rPr>
              <a:t> </a:t>
            </a:r>
          </a:p>
          <a:p>
            <a:pPr algn="ctr"/>
            <a:r>
              <a:rPr lang="en-US" dirty="0" err="1">
                <a:latin typeface="+mj-lt"/>
              </a:rPr>
              <a:t>phần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nguyên</a:t>
            </a:r>
            <a:endParaRPr lang="en-US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62658" y="2103608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4625" algn="ctr"/>
            <a:r>
              <a:rPr lang="en-US" dirty="0">
                <a:latin typeface="+mj-lt"/>
              </a:rPr>
              <a:t>So </a:t>
            </a:r>
            <a:r>
              <a:rPr lang="en-US" dirty="0" err="1">
                <a:latin typeface="+mj-lt"/>
              </a:rPr>
              <a:t>sánh</a:t>
            </a:r>
            <a:r>
              <a:rPr lang="en-US" dirty="0">
                <a:latin typeface="+mj-lt"/>
              </a:rPr>
              <a:t> </a:t>
            </a:r>
          </a:p>
          <a:p>
            <a:pPr algn="ctr"/>
            <a:r>
              <a:rPr lang="en-US" dirty="0">
                <a:latin typeface="+mj-lt"/>
              </a:rPr>
              <a:t>    </a:t>
            </a:r>
            <a:r>
              <a:rPr lang="en-US" dirty="0" err="1">
                <a:latin typeface="+mj-lt"/>
              </a:rPr>
              <a:t>phần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thập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phân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allAtOnce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4" grpId="0"/>
      <p:bldP spid="55" grpId="0"/>
      <p:bldP spid="9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16814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, ta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ý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,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sau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  <a:sym typeface="+mn-ea"/>
              </a:rPr>
              <a:t>.</a:t>
            </a:r>
          </a:p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thứ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cần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ý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đọc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đề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cẩn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thận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để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cho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đúng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trình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yêu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cầu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思源黑体 CN Light" panose="020B0300000000000000" charset="-122"/>
              </a:rPr>
              <a:t>.</a:t>
            </a: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292529" y="197405"/>
            <a:ext cx="1501671" cy="879192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  <p:sp>
        <p:nvSpPr>
          <p:cNvPr id="16" name="Google Shape;358;p29"/>
          <p:cNvSpPr/>
          <p:nvPr/>
        </p:nvSpPr>
        <p:spPr>
          <a:xfrm>
            <a:off x="7419082" y="433785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" name="Google Shape;359;p29"/>
          <p:cNvSpPr/>
          <p:nvPr/>
        </p:nvSpPr>
        <p:spPr>
          <a:xfrm rot="2006702">
            <a:off x="8027062" y="363151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170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8" grpId="1" animBg="1"/>
      <p:bldP spid="359" grpId="0" animBg="1"/>
      <p:bldP spid="359" grpId="1" animBg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  <p:bldP spid="16" grpId="0" animBg="1"/>
      <p:bldP spid="16" grpId="1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735</Words>
  <Application>Microsoft Office PowerPoint</Application>
  <PresentationFormat>On-screen Show (16:9)</PresentationFormat>
  <Paragraphs>120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</vt:lpstr>
      <vt:lpstr>LUYỆN TẬP CHUNG</vt:lpstr>
      <vt:lpstr>YÊU CẦU CẦN ĐẠT</vt:lpstr>
      <vt:lpstr>1/ Đọc các số thập phân sau đây:</vt:lpstr>
      <vt:lpstr>PowerPoint Presentation</vt:lpstr>
      <vt:lpstr>2/ Viết các số thập phân sau đây:</vt:lpstr>
      <vt:lpstr>PowerPoint Presentation</vt:lpstr>
      <vt:lpstr>PowerPoint Presentation</vt:lpstr>
      <vt:lpstr>PowerPoint Presentation</vt:lpstr>
      <vt:lpstr>PowerPoint Presentation</vt:lpstr>
      <vt:lpstr>4/ Tính :</vt:lpstr>
      <vt:lpstr>PowerPoint Presentation</vt:lpstr>
      <vt:lpstr>Vận dụng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SLIDE SHOW</dc:title>
  <dc:creator>NguyenHuyThienTho</dc:creator>
  <cp:lastModifiedBy>Admin</cp:lastModifiedBy>
  <cp:revision>57</cp:revision>
  <dcterms:created xsi:type="dcterms:W3CDTF">2021-09-10T09:09:00Z</dcterms:created>
  <dcterms:modified xsi:type="dcterms:W3CDTF">2021-10-22T21:11:10Z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48E446A708DC4C95981B0ECC8DF12415</vt:lpwstr>
  </property>
  <property fmtid="{D5CDD505-2E9C-101B-9397-08002B2CF9AE}" pid="3" name="KSOProductBuildVer">
    <vt:lpwstr>2052-11.1.0.10700</vt:lpwstr>
  </property>
</Properties>
</file>