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Lst>
  <p:notesMasterIdLst>
    <p:notesMasterId r:id="rId38"/>
  </p:notesMasterIdLst>
  <p:sldIdLst>
    <p:sldId id="327" r:id="rId6"/>
    <p:sldId id="328" r:id="rId7"/>
    <p:sldId id="329" r:id="rId8"/>
    <p:sldId id="330" r:id="rId9"/>
    <p:sldId id="331" r:id="rId10"/>
    <p:sldId id="263" r:id="rId11"/>
    <p:sldId id="265" r:id="rId12"/>
    <p:sldId id="311" r:id="rId13"/>
    <p:sldId id="304" r:id="rId14"/>
    <p:sldId id="291" r:id="rId15"/>
    <p:sldId id="276" r:id="rId16"/>
    <p:sldId id="273" r:id="rId17"/>
    <p:sldId id="274" r:id="rId18"/>
    <p:sldId id="275" r:id="rId19"/>
    <p:sldId id="267" r:id="rId20"/>
    <p:sldId id="268" r:id="rId21"/>
    <p:sldId id="269" r:id="rId22"/>
    <p:sldId id="313" r:id="rId23"/>
    <p:sldId id="320" r:id="rId24"/>
    <p:sldId id="321" r:id="rId25"/>
    <p:sldId id="326" r:id="rId26"/>
    <p:sldId id="322" r:id="rId27"/>
    <p:sldId id="323" r:id="rId28"/>
    <p:sldId id="324" r:id="rId29"/>
    <p:sldId id="300" r:id="rId30"/>
    <p:sldId id="314" r:id="rId31"/>
    <p:sldId id="325" r:id="rId32"/>
    <p:sldId id="283" r:id="rId33"/>
    <p:sldId id="286" r:id="rId34"/>
    <p:sldId id="317" r:id="rId35"/>
    <p:sldId id="318" r:id="rId36"/>
    <p:sldId id="319" r:id="rId37"/>
  </p:sldIdLst>
  <p:sldSz cx="9144000" cy="6858000" type="screen4x3"/>
  <p:notesSz cx="6858000" cy="9144000"/>
  <p:custDataLst>
    <p:tags r:id="rId3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DC225BE-3B53-4A00-90D0-1B6609343571}" type="datetimeFigureOut">
              <a:rPr lang="en-US"/>
              <a:pPr>
                <a:defRPr/>
              </a:pPr>
              <a:t>10/21/2021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560DA5D-64EE-40D4-85ED-E17671C0A7BE}" type="slidenum">
              <a:rPr lang="en-US"/>
              <a:pPr>
                <a:defRPr/>
              </a:pPr>
              <a:t>‹#›</a:t>
            </a:fld>
            <a:endParaRPr lang="en-US"/>
          </a:p>
        </p:txBody>
      </p:sp>
    </p:spTree>
    <p:extLst>
      <p:ext uri="{BB962C8B-B14F-4D97-AF65-F5344CB8AC3E}">
        <p14:creationId xmlns:p14="http://schemas.microsoft.com/office/powerpoint/2010/main" val="985582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fld id="{AF5D5A98-2EFC-409D-9277-363261DC0EDE}"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C6CE2611-2FA8-40B4-9EC2-D338C2132DF9}" type="slidenum">
              <a:rPr lang="en-US"/>
              <a:pPr>
                <a:defRPr/>
              </a:pPr>
              <a:t>‹#›</a:t>
            </a:fld>
            <a:endParaRPr lang="en-US"/>
          </a:p>
        </p:txBody>
      </p:sp>
    </p:spTree>
    <p:extLst>
      <p:ext uri="{BB962C8B-B14F-4D97-AF65-F5344CB8AC3E}">
        <p14:creationId xmlns:p14="http://schemas.microsoft.com/office/powerpoint/2010/main" val="3882312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80062C02-2332-4B5B-A158-E1F2A58DEE98}"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DAE5BE63-7DF5-4D75-BE11-090B45C87EFE}" type="slidenum">
              <a:rPr lang="en-US"/>
              <a:pPr>
                <a:defRPr/>
              </a:pPr>
              <a:t>‹#›</a:t>
            </a:fld>
            <a:endParaRPr lang="en-US"/>
          </a:p>
        </p:txBody>
      </p:sp>
    </p:spTree>
    <p:extLst>
      <p:ext uri="{BB962C8B-B14F-4D97-AF65-F5344CB8AC3E}">
        <p14:creationId xmlns:p14="http://schemas.microsoft.com/office/powerpoint/2010/main" val="35068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457200" y="274638"/>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690A1D75-9B26-4757-AF1A-AD502DDFF210}"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CC6CB853-0605-41C3-8A5D-852FB27A5766}" type="slidenum">
              <a:rPr lang="en-US"/>
              <a:pPr>
                <a:defRPr/>
              </a:pPr>
              <a:t>‹#›</a:t>
            </a:fld>
            <a:endParaRPr lang="en-US"/>
          </a:p>
        </p:txBody>
      </p:sp>
    </p:spTree>
    <p:extLst>
      <p:ext uri="{BB962C8B-B14F-4D97-AF65-F5344CB8AC3E}">
        <p14:creationId xmlns:p14="http://schemas.microsoft.com/office/powerpoint/2010/main" val="321660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795228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148607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1242012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1723394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4084354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2220093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2682350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1537249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2E7EAEFD-0A8A-480A-A26C-40C9BF58EEBE}"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5368E2F6-EDBF-48CA-B84A-C3439808A924}" type="slidenum">
              <a:rPr lang="en-US"/>
              <a:pPr>
                <a:defRPr/>
              </a:pPr>
              <a:t>‹#›</a:t>
            </a:fld>
            <a:endParaRPr lang="en-US"/>
          </a:p>
        </p:txBody>
      </p:sp>
    </p:spTree>
    <p:extLst>
      <p:ext uri="{BB962C8B-B14F-4D97-AF65-F5344CB8AC3E}">
        <p14:creationId xmlns:p14="http://schemas.microsoft.com/office/powerpoint/2010/main" val="301266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49829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442603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870000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687003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167073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378914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3671395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1182729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1174858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60623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a:defRPr/>
            </a:pPr>
            <a:fld id="{7591587C-AE11-4838-BA3E-49720983D807}" type="datetimeFigureOut">
              <a:rPr lang="en-US"/>
              <a:pPr>
                <a:defRPr/>
              </a:pPr>
              <a:t>10/21/2021</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131CDCC7-1B70-4CF4-A897-449893E05D2C}" type="slidenum">
              <a:rPr lang="en-US"/>
              <a:pPr>
                <a:defRPr/>
              </a:pPr>
              <a:t>‹#›</a:t>
            </a:fld>
            <a:endParaRPr lang="en-US"/>
          </a:p>
        </p:txBody>
      </p:sp>
    </p:spTree>
    <p:extLst>
      <p:ext uri="{BB962C8B-B14F-4D97-AF65-F5344CB8AC3E}">
        <p14:creationId xmlns:p14="http://schemas.microsoft.com/office/powerpoint/2010/main" val="2771312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3975181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1172928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771667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2649782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2805595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1650024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3952433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2300564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1236979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28900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a:defRPr/>
            </a:pPr>
            <a:fld id="{143B8F93-8B1B-4E9D-B384-3637B64F23D0}" type="datetimeFigureOut">
              <a:rPr lang="en-US"/>
              <a:pPr>
                <a:defRPr/>
              </a:pPr>
              <a:t>10/21/2021</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432A9DB6-714F-4E73-AF63-883B99B8D755}" type="slidenum">
              <a:rPr lang="en-US"/>
              <a:pPr>
                <a:defRPr/>
              </a:pPr>
              <a:t>‹#›</a:t>
            </a:fld>
            <a:endParaRPr lang="en-US"/>
          </a:p>
        </p:txBody>
      </p:sp>
    </p:spTree>
    <p:extLst>
      <p:ext uri="{BB962C8B-B14F-4D97-AF65-F5344CB8AC3E}">
        <p14:creationId xmlns:p14="http://schemas.microsoft.com/office/powerpoint/2010/main" val="137628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3421239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2661797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1100393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34852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661480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DCC7BE-6AD9-4FAF-BA80-DC421DB49BD9}"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80152B-B0AE-4985-B77E-0FAFC3BFA923}" type="slidenum">
              <a:rPr lang="en-US" altLang="vi-VN"/>
              <a:pPr/>
              <a:t>‹#›</a:t>
            </a:fld>
            <a:endParaRPr lang="en-US" altLang="vi-VN"/>
          </a:p>
        </p:txBody>
      </p:sp>
    </p:spTree>
    <p:extLst>
      <p:ext uri="{BB962C8B-B14F-4D97-AF65-F5344CB8AC3E}">
        <p14:creationId xmlns:p14="http://schemas.microsoft.com/office/powerpoint/2010/main" val="1669451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F0F92F4-D58D-40A1-9E2F-244F9D85F118}"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ABF70A2-1568-4A89-983E-847B3C8159FE}" type="slidenum">
              <a:rPr lang="en-US" altLang="vi-VN"/>
              <a:pPr/>
              <a:t>‹#›</a:t>
            </a:fld>
            <a:endParaRPr lang="en-US" altLang="vi-VN"/>
          </a:p>
        </p:txBody>
      </p:sp>
    </p:spTree>
    <p:extLst>
      <p:ext uri="{BB962C8B-B14F-4D97-AF65-F5344CB8AC3E}">
        <p14:creationId xmlns:p14="http://schemas.microsoft.com/office/powerpoint/2010/main" val="345896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09CFC7-ED34-4759-9039-51980853B0D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20DC6C-3B9C-44A4-AA63-5F2B60E3F85E}" type="slidenum">
              <a:rPr lang="en-US" altLang="vi-VN"/>
              <a:pPr/>
              <a:t>‹#›</a:t>
            </a:fld>
            <a:endParaRPr lang="en-US" altLang="vi-VN"/>
          </a:p>
        </p:txBody>
      </p:sp>
    </p:spTree>
    <p:extLst>
      <p:ext uri="{BB962C8B-B14F-4D97-AF65-F5344CB8AC3E}">
        <p14:creationId xmlns:p14="http://schemas.microsoft.com/office/powerpoint/2010/main" val="142107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939592-3F58-44CD-8434-DBE3B3500127}"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125418-2319-47B3-BB5C-4E12F0656D07}" type="slidenum">
              <a:rPr lang="en-US" altLang="vi-VN"/>
              <a:pPr/>
              <a:t>‹#›</a:t>
            </a:fld>
            <a:endParaRPr lang="en-US" altLang="vi-VN"/>
          </a:p>
        </p:txBody>
      </p:sp>
    </p:spTree>
    <p:extLst>
      <p:ext uri="{BB962C8B-B14F-4D97-AF65-F5344CB8AC3E}">
        <p14:creationId xmlns:p14="http://schemas.microsoft.com/office/powerpoint/2010/main" val="222074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4F8C7F-EB37-4F9C-BBF0-1F90C910A1CD}" type="datetimeFigureOut">
              <a:rPr lang="en-US">
                <a:solidFill>
                  <a:prstClr val="black">
                    <a:tint val="75000"/>
                  </a:prstClr>
                </a:solidFill>
              </a:rPr>
              <a:pPr>
                <a:defRPr/>
              </a:pPr>
              <a:t>10/21/2021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FEAB7B4-B340-4D54-B5D0-7DCEC9372166}" type="slidenum">
              <a:rPr lang="en-US" altLang="vi-VN"/>
              <a:pPr/>
              <a:t>‹#›</a:t>
            </a:fld>
            <a:endParaRPr lang="en-US" altLang="vi-VN"/>
          </a:p>
        </p:txBody>
      </p:sp>
    </p:spTree>
    <p:extLst>
      <p:ext uri="{BB962C8B-B14F-4D97-AF65-F5344CB8AC3E}">
        <p14:creationId xmlns:p14="http://schemas.microsoft.com/office/powerpoint/2010/main" val="292269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a:defRPr/>
            </a:pPr>
            <a:fld id="{692CF2CE-AF30-4C68-A2F8-8191A5E49D67}" type="datetimeFigureOut">
              <a:rPr lang="en-US"/>
              <a:pPr>
                <a:defRPr/>
              </a:pPr>
              <a:t>10/21/2021</a:t>
            </a:fld>
            <a:endParaRPr lang="en-US"/>
          </a:p>
        </p:txBody>
      </p:sp>
      <p:sp>
        <p:nvSpPr>
          <p:cNvPr id="8" name="Nơi giữ chỗ cho Chân trang 4"/>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p:cNvSpPr>
            <a:spLocks noGrp="1"/>
          </p:cNvSpPr>
          <p:nvPr>
            <p:ph type="sldNum" sz="quarter" idx="12"/>
          </p:nvPr>
        </p:nvSpPr>
        <p:spPr/>
        <p:txBody>
          <a:bodyPr/>
          <a:lstStyle>
            <a:lvl1pPr>
              <a:defRPr/>
            </a:lvl1pPr>
          </a:lstStyle>
          <a:p>
            <a:pPr>
              <a:defRPr/>
            </a:pPr>
            <a:fld id="{8747CACD-A9CC-471C-8C25-521235281BD2}" type="slidenum">
              <a:rPr lang="en-US"/>
              <a:pPr>
                <a:defRPr/>
              </a:pPr>
              <a:t>‹#›</a:t>
            </a:fld>
            <a:endParaRPr lang="en-US"/>
          </a:p>
        </p:txBody>
      </p:sp>
    </p:spTree>
    <p:extLst>
      <p:ext uri="{BB962C8B-B14F-4D97-AF65-F5344CB8AC3E}">
        <p14:creationId xmlns:p14="http://schemas.microsoft.com/office/powerpoint/2010/main" val="3799662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8016CF-3C6E-4212-A0DA-D81CD73378A6}" type="datetimeFigureOut">
              <a:rPr lang="en-US">
                <a:solidFill>
                  <a:prstClr val="black">
                    <a:tint val="75000"/>
                  </a:prstClr>
                </a:solidFill>
              </a:rPr>
              <a:pPr>
                <a:defRPr/>
              </a:pPr>
              <a:t>10/21/2021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4632C34-07AE-40ED-932E-227FE205520E}" type="slidenum">
              <a:rPr lang="en-US" altLang="vi-VN"/>
              <a:pPr/>
              <a:t>‹#›</a:t>
            </a:fld>
            <a:endParaRPr lang="en-US" altLang="vi-VN"/>
          </a:p>
        </p:txBody>
      </p:sp>
    </p:spTree>
    <p:extLst>
      <p:ext uri="{BB962C8B-B14F-4D97-AF65-F5344CB8AC3E}">
        <p14:creationId xmlns:p14="http://schemas.microsoft.com/office/powerpoint/2010/main" val="1112711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6EEE6A-484A-4F38-9E7F-BA7A6969332A}" type="datetimeFigureOut">
              <a:rPr lang="en-US">
                <a:solidFill>
                  <a:prstClr val="black">
                    <a:tint val="75000"/>
                  </a:prstClr>
                </a:solidFill>
              </a:rPr>
              <a:pPr>
                <a:defRPr/>
              </a:pPr>
              <a:t>10/21/2021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763705E-F895-4580-A4BA-BEB97169FD57}" type="slidenum">
              <a:rPr lang="en-US" altLang="vi-VN"/>
              <a:pPr/>
              <a:t>‹#›</a:t>
            </a:fld>
            <a:endParaRPr lang="en-US" altLang="vi-VN"/>
          </a:p>
        </p:txBody>
      </p:sp>
    </p:spTree>
    <p:extLst>
      <p:ext uri="{BB962C8B-B14F-4D97-AF65-F5344CB8AC3E}">
        <p14:creationId xmlns:p14="http://schemas.microsoft.com/office/powerpoint/2010/main" val="207988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2A8E2D-C390-4F52-ACC2-25229EE0AE92}"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248339-F1F0-425C-AFA7-1C864AA695BE}" type="slidenum">
              <a:rPr lang="en-US" altLang="vi-VN"/>
              <a:pPr/>
              <a:t>‹#›</a:t>
            </a:fld>
            <a:endParaRPr lang="en-US" altLang="vi-VN"/>
          </a:p>
        </p:txBody>
      </p:sp>
    </p:spTree>
    <p:extLst>
      <p:ext uri="{BB962C8B-B14F-4D97-AF65-F5344CB8AC3E}">
        <p14:creationId xmlns:p14="http://schemas.microsoft.com/office/powerpoint/2010/main" val="2318376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A11E04-B2B9-460F-8A1B-5EAEA70DFC41}" type="datetimeFigureOut">
              <a:rPr lang="en-US">
                <a:solidFill>
                  <a:prstClr val="black">
                    <a:tint val="75000"/>
                  </a:prstClr>
                </a:solidFill>
              </a:rPr>
              <a:pPr>
                <a:defRPr/>
              </a:pPr>
              <a:t>10/21/2021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BB1A671-B185-44D6-8986-C70EAD59A303}" type="slidenum">
              <a:rPr lang="en-US" altLang="vi-VN"/>
              <a:pPr/>
              <a:t>‹#›</a:t>
            </a:fld>
            <a:endParaRPr lang="en-US" altLang="vi-VN"/>
          </a:p>
        </p:txBody>
      </p:sp>
    </p:spTree>
    <p:extLst>
      <p:ext uri="{BB962C8B-B14F-4D97-AF65-F5344CB8AC3E}">
        <p14:creationId xmlns:p14="http://schemas.microsoft.com/office/powerpoint/2010/main" val="1754787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9D4E72-751D-48C5-A8E0-34A3FD7BD84E}"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617473-82DE-4A0A-8AF1-42B293284207}" type="slidenum">
              <a:rPr lang="en-US" altLang="vi-VN"/>
              <a:pPr/>
              <a:t>‹#›</a:t>
            </a:fld>
            <a:endParaRPr lang="en-US" altLang="vi-VN"/>
          </a:p>
        </p:txBody>
      </p:sp>
    </p:spTree>
    <p:extLst>
      <p:ext uri="{BB962C8B-B14F-4D97-AF65-F5344CB8AC3E}">
        <p14:creationId xmlns:p14="http://schemas.microsoft.com/office/powerpoint/2010/main" val="2589454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5FA0-1922-4123-B3A1-AE9D060F4ADC}"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49C4CC1-8408-45A1-A016-7EEDB5AA4B20}" type="slidenum">
              <a:rPr lang="en-US" altLang="vi-VN"/>
              <a:pPr/>
              <a:t>‹#›</a:t>
            </a:fld>
            <a:endParaRPr lang="en-US" altLang="vi-VN"/>
          </a:p>
        </p:txBody>
      </p:sp>
    </p:spTree>
    <p:extLst>
      <p:ext uri="{BB962C8B-B14F-4D97-AF65-F5344CB8AC3E}">
        <p14:creationId xmlns:p14="http://schemas.microsoft.com/office/powerpoint/2010/main" val="197631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a:defRPr/>
            </a:pPr>
            <a:fld id="{8D8CDD2F-DA41-4192-A9CD-B86410A13754}" type="datetimeFigureOut">
              <a:rPr lang="en-US"/>
              <a:pPr>
                <a:defRPr/>
              </a:pPr>
              <a:t>10/21/2021</a:t>
            </a:fld>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637732C2-8CE9-489E-91E6-6C4D798D95F9}" type="slidenum">
              <a:rPr lang="en-US"/>
              <a:pPr>
                <a:defRPr/>
              </a:pPr>
              <a:t>‹#›</a:t>
            </a:fld>
            <a:endParaRPr lang="en-US"/>
          </a:p>
        </p:txBody>
      </p:sp>
    </p:spTree>
    <p:extLst>
      <p:ext uri="{BB962C8B-B14F-4D97-AF65-F5344CB8AC3E}">
        <p14:creationId xmlns:p14="http://schemas.microsoft.com/office/powerpoint/2010/main" val="44482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a:defRPr/>
            </a:pPr>
            <a:fld id="{841A1CF5-331F-45F7-B10F-6E25A8370069}" type="datetimeFigureOut">
              <a:rPr lang="en-US"/>
              <a:pPr>
                <a:defRPr/>
              </a:pPr>
              <a:t>10/21/2021</a:t>
            </a:fld>
            <a:endParaRPr lang="en-US"/>
          </a:p>
        </p:txBody>
      </p:sp>
      <p:sp>
        <p:nvSpPr>
          <p:cNvPr id="3" name="Nơi giữ chỗ cho Chân trang 4"/>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p:cNvSpPr>
            <a:spLocks noGrp="1"/>
          </p:cNvSpPr>
          <p:nvPr>
            <p:ph type="sldNum" sz="quarter" idx="12"/>
          </p:nvPr>
        </p:nvSpPr>
        <p:spPr/>
        <p:txBody>
          <a:bodyPr/>
          <a:lstStyle>
            <a:lvl1pPr>
              <a:defRPr/>
            </a:lvl1pPr>
          </a:lstStyle>
          <a:p>
            <a:pPr>
              <a:defRPr/>
            </a:pPr>
            <a:fld id="{729705F7-AA85-452C-AB91-6AF7F9B2D5B5}" type="slidenum">
              <a:rPr lang="en-US"/>
              <a:pPr>
                <a:defRPr/>
              </a:pPr>
              <a:t>‹#›</a:t>
            </a:fld>
            <a:endParaRPr lang="en-US"/>
          </a:p>
        </p:txBody>
      </p:sp>
    </p:spTree>
    <p:extLst>
      <p:ext uri="{BB962C8B-B14F-4D97-AF65-F5344CB8AC3E}">
        <p14:creationId xmlns:p14="http://schemas.microsoft.com/office/powerpoint/2010/main" val="203615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570D306E-6E86-4ABD-BC88-15BD088745D7}" type="datetimeFigureOut">
              <a:rPr lang="en-US"/>
              <a:pPr>
                <a:defRPr/>
              </a:pPr>
              <a:t>10/21/2021</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18F4D90C-B195-4A86-AB55-41FE2E9F35EF}" type="slidenum">
              <a:rPr lang="en-US"/>
              <a:pPr>
                <a:defRPr/>
              </a:pPr>
              <a:t>‹#›</a:t>
            </a:fld>
            <a:endParaRPr lang="en-US"/>
          </a:p>
        </p:txBody>
      </p:sp>
    </p:spTree>
    <p:extLst>
      <p:ext uri="{BB962C8B-B14F-4D97-AF65-F5344CB8AC3E}">
        <p14:creationId xmlns:p14="http://schemas.microsoft.com/office/powerpoint/2010/main" val="2626526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4006EDCC-8B9F-411D-B95E-03AD05FDCCD2}" type="datetimeFigureOut">
              <a:rPr lang="en-US"/>
              <a:pPr>
                <a:defRPr/>
              </a:pPr>
              <a:t>10/21/2021</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1AA917E2-A6DA-4614-9BC6-19047FD246F5}" type="slidenum">
              <a:rPr lang="en-US"/>
              <a:pPr>
                <a:defRPr/>
              </a:pPr>
              <a:t>‹#›</a:t>
            </a:fld>
            <a:endParaRPr lang="en-US"/>
          </a:p>
        </p:txBody>
      </p:sp>
    </p:spTree>
    <p:extLst>
      <p:ext uri="{BB962C8B-B14F-4D97-AF65-F5344CB8AC3E}">
        <p14:creationId xmlns:p14="http://schemas.microsoft.com/office/powerpoint/2010/main" val="363724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smtClean="0"/>
              <a:t>Bấm &amp; sửa kiểu tiêu đề</a:t>
            </a:r>
            <a:endParaRPr lang="en-US" smtClean="0"/>
          </a:p>
        </p:txBody>
      </p:sp>
      <p:sp>
        <p:nvSpPr>
          <p:cNvPr id="1027" name="Nơi giữ chỗ cho Văn bản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Nơi giữ chỗ cho Ngày tháng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7AEAE9B-EF92-475D-93E3-3800E6FF6E6E}" type="datetimeFigureOut">
              <a:rPr lang="en-US"/>
              <a:pPr>
                <a:defRPr/>
              </a:pPr>
              <a:t>10/21/2021</a:t>
            </a:fld>
            <a:endParaRPr lang="en-US"/>
          </a:p>
        </p:txBody>
      </p:sp>
      <p:sp>
        <p:nvSpPr>
          <p:cNvPr id="5" name="Nơi giữ chỗ cho Chân trang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741E590-539D-4C2B-A04F-CF19DEC328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9015106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3518134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36346540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144B8A2-1465-4A70-9235-C5DA0033197B}" type="datetimeFigureOut">
              <a:rPr lang="en-US">
                <a:solidFill>
                  <a:prstClr val="black">
                    <a:tint val="75000"/>
                  </a:prstClr>
                </a:solidFill>
              </a:rPr>
              <a:pPr>
                <a:defRPr/>
              </a:pPr>
              <a:t>10/21/2021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258A0A7-4D26-44F5-B791-03B4E2EFCE36}" type="slidenum">
              <a:rPr lang="en-US" altLang="vi-VN" smtClean="0">
                <a:cs typeface="Arial" panose="020B0604020202020204" pitchFamily="34" charset="0"/>
              </a:rPr>
              <a:pPr/>
              <a:t>‹#›</a:t>
            </a:fld>
            <a:endParaRPr lang="en-US" altLang="vi-VN" smtClean="0">
              <a:cs typeface="Arial" panose="020B0604020202020204" pitchFamily="34" charset="0"/>
            </a:endParaRPr>
          </a:p>
        </p:txBody>
      </p:sp>
    </p:spTree>
    <p:extLst>
      <p:ext uri="{BB962C8B-B14F-4D97-AF65-F5344CB8AC3E}">
        <p14:creationId xmlns:p14="http://schemas.microsoft.com/office/powerpoint/2010/main" val="23998543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audio" Target="file:///C:\Users\PC\Desktop\NhoOnThayCoGiao-Beat_33vr6.mp3" TargetMode="Externa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7.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file:///C:\Users\Laptop%20VINHLINK\Downloads\EmLamKeHoachNho-V.A-2760686.mp3" TargetMode="External"/><Relationship Id="rId1" Type="http://schemas.openxmlformats.org/officeDocument/2006/relationships/audio" Target="file:///D:\Tai%20lieu%20-%20Hang\giao%20vien\Phim%20tu%20lieu%20phuc%20vu%20giang%20day\L1Em%20lam%20kehoachnho.mp3"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audio" Target="file:///C:\Users\PC\Downloads\FAPremierLeagueOfficialTheme-Dannha_37az.mp3"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_ELEARNING - BINH\_Tai nguyen\Hinh nen PowerPoint\Hinh nen\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990600"/>
            <a:ext cx="8622335" cy="1754326"/>
          </a:xfrm>
          <a:prstGeom prst="rect">
            <a:avLst/>
          </a:prstGeom>
          <a:noFill/>
          <a:ln>
            <a:solidFill>
              <a:srgbClr val="FF0000"/>
            </a:solidFill>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54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Chào mừng </a:t>
            </a:r>
            <a:r>
              <a:rPr lang="en-US" sz="5400" b="1" dirty="0" smtClean="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các con đến với</a:t>
            </a:r>
          </a:p>
          <a:p>
            <a:pPr algn="ctr" fontAlgn="auto">
              <a:spcBef>
                <a:spcPts val="0"/>
              </a:spcBef>
              <a:spcAft>
                <a:spcPts val="0"/>
              </a:spcAft>
              <a:defRPr/>
            </a:pPr>
            <a:r>
              <a:rPr lang="en-US" sz="5400" b="1" dirty="0" smtClean="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 tiết Đạo đức lớp 4! </a:t>
            </a:r>
            <a:endParaRPr lang="en-US" sz="54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endParaRPr>
          </a:p>
        </p:txBody>
      </p:sp>
      <p:pic>
        <p:nvPicPr>
          <p:cNvPr id="2052" name="Picture 9" descr="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4495800"/>
            <a:ext cx="2730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hoOnThayCoGiao-Beat_33vr6.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267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934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0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11650" y="0"/>
            <a:ext cx="31750" cy="685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291" name="Text Box 5"/>
          <p:cNvSpPr txBox="1">
            <a:spLocks noChangeArrowheads="1"/>
          </p:cNvSpPr>
          <p:nvPr/>
        </p:nvSpPr>
        <p:spPr bwMode="auto">
          <a:xfrm>
            <a:off x="0" y="1027113"/>
            <a:ext cx="4267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a) Giữ gìn sách vở, đồ dùng học tập .</a:t>
            </a:r>
          </a:p>
        </p:txBody>
      </p:sp>
      <p:sp>
        <p:nvSpPr>
          <p:cNvPr id="12292" name="Text Box 6"/>
          <p:cNvSpPr txBox="1">
            <a:spLocks noChangeArrowheads="1"/>
          </p:cNvSpPr>
          <p:nvPr/>
        </p:nvSpPr>
        <p:spPr bwMode="auto">
          <a:xfrm>
            <a:off x="0" y="2170113"/>
            <a:ext cx="4311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b) Giữ gìn quần áo, đồ dùng, đồ chơi .</a:t>
            </a:r>
          </a:p>
        </p:txBody>
      </p:sp>
      <p:sp>
        <p:nvSpPr>
          <p:cNvPr id="12293" name="Text Box 13"/>
          <p:cNvSpPr txBox="1">
            <a:spLocks noChangeArrowheads="1"/>
          </p:cNvSpPr>
          <p:nvPr/>
        </p:nvSpPr>
        <p:spPr bwMode="auto">
          <a:xfrm>
            <a:off x="0" y="4608513"/>
            <a:ext cx="43545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h</a:t>
            </a:r>
            <a:r>
              <a:rPr lang="en-US" sz="2800" b="1" smtClean="0">
                <a:solidFill>
                  <a:srgbClr val="0070C0"/>
                </a:solidFill>
              </a:rPr>
              <a:t>) Ăn </a:t>
            </a:r>
            <a:r>
              <a:rPr lang="en-US" sz="2800" b="1">
                <a:solidFill>
                  <a:srgbClr val="0070C0"/>
                </a:solidFill>
              </a:rPr>
              <a:t>hết suất cơm của mình.</a:t>
            </a:r>
          </a:p>
        </p:txBody>
      </p:sp>
      <p:sp>
        <p:nvSpPr>
          <p:cNvPr id="12294" name="Text Box 15"/>
          <p:cNvSpPr txBox="1">
            <a:spLocks noChangeArrowheads="1"/>
          </p:cNvSpPr>
          <p:nvPr/>
        </p:nvSpPr>
        <p:spPr bwMode="auto">
          <a:xfrm>
            <a:off x="0" y="5751513"/>
            <a:ext cx="44434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k</a:t>
            </a:r>
            <a:r>
              <a:rPr lang="en-US" sz="2800" b="1" smtClean="0">
                <a:solidFill>
                  <a:srgbClr val="0070C0"/>
                </a:solidFill>
              </a:rPr>
              <a:t>) Tắt </a:t>
            </a:r>
            <a:r>
              <a:rPr lang="en-US" sz="2800" b="1">
                <a:solidFill>
                  <a:srgbClr val="0070C0"/>
                </a:solidFill>
              </a:rPr>
              <a:t>điện khi ra khỏi phòng .</a:t>
            </a:r>
          </a:p>
        </p:txBody>
      </p:sp>
      <p:sp>
        <p:nvSpPr>
          <p:cNvPr id="9223" name="Text Box 7"/>
          <p:cNvSpPr txBox="1">
            <a:spLocks noChangeArrowheads="1"/>
          </p:cNvSpPr>
          <p:nvPr/>
        </p:nvSpPr>
        <p:spPr bwMode="auto">
          <a:xfrm>
            <a:off x="4343400" y="1198465"/>
            <a:ext cx="5029200" cy="954107"/>
          </a:xfrm>
          <a:prstGeom prst="rect">
            <a:avLst/>
          </a:prstGeom>
          <a:noFill/>
          <a:ln w="9525">
            <a:noFill/>
            <a:miter lim="800000"/>
            <a:headEnd/>
            <a:tailEnd/>
          </a:ln>
        </p:spPr>
        <p:txBody>
          <a:bodyPr>
            <a:spAutoFit/>
          </a:bodyPr>
          <a:lstStyle/>
          <a:p>
            <a:pPr>
              <a:spcBef>
                <a:spcPct val="50000"/>
              </a:spcBef>
              <a:defRPr/>
            </a:pPr>
            <a:r>
              <a:rPr lang="en-US" sz="2800" b="1" dirty="0">
                <a:solidFill>
                  <a:schemeClr val="tx2">
                    <a:lumMod val="50000"/>
                  </a:schemeClr>
                </a:solidFill>
              </a:rPr>
              <a:t>c)</a:t>
            </a:r>
            <a:r>
              <a:rPr lang="en-US" sz="2800" b="1" dirty="0" err="1">
                <a:solidFill>
                  <a:schemeClr val="tx2">
                    <a:lumMod val="50000"/>
                  </a:schemeClr>
                </a:solidFill>
              </a:rPr>
              <a:t>Vẽ</a:t>
            </a:r>
            <a:r>
              <a:rPr lang="en-US" sz="2800" b="1" dirty="0">
                <a:solidFill>
                  <a:schemeClr val="tx2">
                    <a:lumMod val="50000"/>
                  </a:schemeClr>
                </a:solidFill>
              </a:rPr>
              <a:t> </a:t>
            </a:r>
            <a:r>
              <a:rPr lang="en-US" sz="2800" b="1" dirty="0" err="1">
                <a:solidFill>
                  <a:schemeClr val="tx2">
                    <a:lumMod val="50000"/>
                  </a:schemeClr>
                </a:solidFill>
              </a:rPr>
              <a:t>bậy</a:t>
            </a:r>
            <a:r>
              <a:rPr lang="en-US" sz="2800" b="1" dirty="0">
                <a:solidFill>
                  <a:schemeClr val="tx2">
                    <a:lumMod val="50000"/>
                  </a:schemeClr>
                </a:solidFill>
              </a:rPr>
              <a:t>, </a:t>
            </a:r>
            <a:r>
              <a:rPr lang="en-US" sz="2800" b="1" dirty="0" err="1">
                <a:solidFill>
                  <a:schemeClr val="tx2">
                    <a:lumMod val="50000"/>
                  </a:schemeClr>
                </a:solidFill>
              </a:rPr>
              <a:t>bôi</a:t>
            </a:r>
            <a:r>
              <a:rPr lang="en-US" sz="2800" b="1" dirty="0">
                <a:solidFill>
                  <a:schemeClr val="tx2">
                    <a:lumMod val="50000"/>
                  </a:schemeClr>
                </a:solidFill>
              </a:rPr>
              <a:t> </a:t>
            </a:r>
            <a:r>
              <a:rPr lang="en-US" sz="2800" b="1" dirty="0" err="1">
                <a:solidFill>
                  <a:schemeClr val="tx2">
                    <a:lumMod val="50000"/>
                  </a:schemeClr>
                </a:solidFill>
              </a:rPr>
              <a:t>bẩn</a:t>
            </a:r>
            <a:r>
              <a:rPr lang="en-US" sz="2800" b="1" dirty="0">
                <a:solidFill>
                  <a:schemeClr val="tx2">
                    <a:lumMod val="50000"/>
                  </a:schemeClr>
                </a:solidFill>
              </a:rPr>
              <a:t> </a:t>
            </a:r>
            <a:r>
              <a:rPr lang="en-US" sz="2800" b="1" dirty="0" err="1">
                <a:solidFill>
                  <a:schemeClr val="tx2">
                    <a:lumMod val="50000"/>
                  </a:schemeClr>
                </a:solidFill>
              </a:rPr>
              <a:t>ra</a:t>
            </a:r>
            <a:r>
              <a:rPr lang="en-US" sz="2800" b="1" dirty="0">
                <a:solidFill>
                  <a:schemeClr val="tx2">
                    <a:lumMod val="50000"/>
                  </a:schemeClr>
                </a:solidFill>
              </a:rPr>
              <a:t> </a:t>
            </a:r>
            <a:r>
              <a:rPr lang="en-US" sz="2800" b="1" dirty="0" err="1">
                <a:solidFill>
                  <a:schemeClr val="tx2">
                    <a:lumMod val="50000"/>
                  </a:schemeClr>
                </a:solidFill>
              </a:rPr>
              <a:t>sách</a:t>
            </a:r>
            <a:r>
              <a:rPr lang="en-US" sz="2800" b="1" dirty="0">
                <a:solidFill>
                  <a:schemeClr val="tx2">
                    <a:lumMod val="50000"/>
                  </a:schemeClr>
                </a:solidFill>
              </a:rPr>
              <a:t> </a:t>
            </a:r>
            <a:r>
              <a:rPr lang="en-US" sz="2800" b="1" dirty="0" err="1">
                <a:solidFill>
                  <a:schemeClr val="tx2">
                    <a:lumMod val="50000"/>
                  </a:schemeClr>
                </a:solidFill>
              </a:rPr>
              <a:t>vở</a:t>
            </a:r>
            <a:r>
              <a:rPr lang="en-US" sz="2800" b="1" dirty="0">
                <a:solidFill>
                  <a:schemeClr val="tx2">
                    <a:lumMod val="50000"/>
                  </a:schemeClr>
                </a:solidFill>
              </a:rPr>
              <a:t>, </a:t>
            </a:r>
            <a:r>
              <a:rPr lang="en-US" sz="2800" b="1" dirty="0" err="1">
                <a:solidFill>
                  <a:schemeClr val="tx2">
                    <a:lumMod val="50000"/>
                  </a:schemeClr>
                </a:solidFill>
              </a:rPr>
              <a:t>bàn</a:t>
            </a:r>
            <a:r>
              <a:rPr lang="en-US" sz="2800" b="1" dirty="0">
                <a:solidFill>
                  <a:schemeClr val="tx2">
                    <a:lumMod val="50000"/>
                  </a:schemeClr>
                </a:solidFill>
              </a:rPr>
              <a:t> </a:t>
            </a:r>
            <a:r>
              <a:rPr lang="en-US" sz="2800" b="1" dirty="0" err="1">
                <a:solidFill>
                  <a:schemeClr val="tx2">
                    <a:lumMod val="50000"/>
                  </a:schemeClr>
                </a:solidFill>
              </a:rPr>
              <a:t>ghế</a:t>
            </a:r>
            <a:r>
              <a:rPr lang="en-US" sz="2800" b="1" dirty="0">
                <a:solidFill>
                  <a:schemeClr val="tx2">
                    <a:lumMod val="50000"/>
                  </a:schemeClr>
                </a:solidFill>
              </a:rPr>
              <a:t>, </a:t>
            </a:r>
            <a:r>
              <a:rPr lang="en-US" sz="2800" b="1" dirty="0" err="1">
                <a:solidFill>
                  <a:schemeClr val="tx2">
                    <a:lumMod val="50000"/>
                  </a:schemeClr>
                </a:solidFill>
              </a:rPr>
              <a:t>tường</a:t>
            </a:r>
            <a:r>
              <a:rPr lang="en-US" sz="2800" b="1" dirty="0">
                <a:solidFill>
                  <a:schemeClr val="tx2">
                    <a:lumMod val="50000"/>
                  </a:schemeClr>
                </a:solidFill>
              </a:rPr>
              <a:t> </a:t>
            </a:r>
            <a:r>
              <a:rPr lang="en-US" sz="2800" b="1" dirty="0" err="1">
                <a:solidFill>
                  <a:schemeClr val="tx2">
                    <a:lumMod val="50000"/>
                  </a:schemeClr>
                </a:solidFill>
              </a:rPr>
              <a:t>lớp</a:t>
            </a:r>
            <a:r>
              <a:rPr lang="en-US" sz="2800" b="1" dirty="0">
                <a:solidFill>
                  <a:schemeClr val="tx2">
                    <a:lumMod val="50000"/>
                  </a:schemeClr>
                </a:solidFill>
              </a:rPr>
              <a:t> </a:t>
            </a:r>
            <a:r>
              <a:rPr lang="en-US" sz="2800" b="1" err="1">
                <a:solidFill>
                  <a:schemeClr val="tx2">
                    <a:lumMod val="50000"/>
                  </a:schemeClr>
                </a:solidFill>
              </a:rPr>
              <a:t>học</a:t>
            </a:r>
            <a:r>
              <a:rPr lang="en-US" sz="2800" b="1">
                <a:solidFill>
                  <a:schemeClr val="tx2">
                    <a:lumMod val="50000"/>
                  </a:schemeClr>
                </a:solidFill>
              </a:rPr>
              <a:t> </a:t>
            </a:r>
            <a:endParaRPr lang="en-US" sz="2800" b="1" dirty="0">
              <a:solidFill>
                <a:schemeClr val="tx2">
                  <a:lumMod val="50000"/>
                </a:schemeClr>
              </a:solidFill>
            </a:endParaRPr>
          </a:p>
        </p:txBody>
      </p:sp>
      <p:sp>
        <p:nvSpPr>
          <p:cNvPr id="9224" name="Text Box 8"/>
          <p:cNvSpPr txBox="1">
            <a:spLocks noChangeArrowheads="1"/>
          </p:cNvSpPr>
          <p:nvPr/>
        </p:nvSpPr>
        <p:spPr bwMode="auto">
          <a:xfrm>
            <a:off x="4419600" y="2385218"/>
            <a:ext cx="3786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t>d) Xé sách vở .</a:t>
            </a:r>
          </a:p>
        </p:txBody>
      </p:sp>
      <p:sp>
        <p:nvSpPr>
          <p:cNvPr id="11" name="Text Box 9"/>
          <p:cNvSpPr txBox="1">
            <a:spLocks noChangeArrowheads="1"/>
          </p:cNvSpPr>
          <p:nvPr/>
        </p:nvSpPr>
        <p:spPr bwMode="auto">
          <a:xfrm>
            <a:off x="4419600" y="3200400"/>
            <a:ext cx="3868738" cy="954088"/>
          </a:xfrm>
          <a:prstGeom prst="rect">
            <a:avLst/>
          </a:prstGeom>
          <a:noFill/>
          <a:ln w="9525">
            <a:noFill/>
            <a:miter lim="800000"/>
            <a:headEnd/>
            <a:tailEnd/>
          </a:ln>
          <a:effectLst/>
        </p:spPr>
        <p:txBody>
          <a:bodyPr>
            <a:spAutoFit/>
          </a:bodyPr>
          <a:lstStyle/>
          <a:p>
            <a:pPr>
              <a:spcBef>
                <a:spcPct val="50000"/>
              </a:spcBef>
              <a:defRPr/>
            </a:pPr>
            <a:r>
              <a:rPr lang="en-US" sz="2800" b="1" dirty="0">
                <a:solidFill>
                  <a:schemeClr val="tx2">
                    <a:lumMod val="50000"/>
                  </a:schemeClr>
                </a:solidFill>
              </a:rPr>
              <a:t>đ) </a:t>
            </a:r>
            <a:r>
              <a:rPr lang="en-US" sz="2800" b="1" dirty="0" err="1">
                <a:solidFill>
                  <a:schemeClr val="tx2">
                    <a:lumMod val="50000"/>
                  </a:schemeClr>
                </a:solidFill>
              </a:rPr>
              <a:t>Làm</a:t>
            </a:r>
            <a:r>
              <a:rPr lang="en-US" sz="2800" b="1" dirty="0">
                <a:solidFill>
                  <a:schemeClr val="tx2">
                    <a:lumMod val="50000"/>
                  </a:schemeClr>
                </a:solidFill>
              </a:rPr>
              <a:t> </a:t>
            </a:r>
            <a:r>
              <a:rPr lang="en-US" sz="2800" b="1" dirty="0" err="1">
                <a:solidFill>
                  <a:schemeClr val="tx2">
                    <a:lumMod val="50000"/>
                  </a:schemeClr>
                </a:solidFill>
              </a:rPr>
              <a:t>mất</a:t>
            </a:r>
            <a:r>
              <a:rPr lang="en-US" sz="2800" b="1" dirty="0">
                <a:solidFill>
                  <a:schemeClr val="tx2">
                    <a:lumMod val="50000"/>
                  </a:schemeClr>
                </a:solidFill>
              </a:rPr>
              <a:t> </a:t>
            </a:r>
            <a:r>
              <a:rPr lang="en-US" sz="2800" b="1" dirty="0" err="1">
                <a:solidFill>
                  <a:schemeClr val="tx2">
                    <a:lumMod val="50000"/>
                  </a:schemeClr>
                </a:solidFill>
              </a:rPr>
              <a:t>sách</a:t>
            </a:r>
            <a:r>
              <a:rPr lang="en-US" sz="2800" b="1" dirty="0">
                <a:solidFill>
                  <a:schemeClr val="tx2">
                    <a:lumMod val="50000"/>
                  </a:schemeClr>
                </a:solidFill>
              </a:rPr>
              <a:t> </a:t>
            </a:r>
            <a:r>
              <a:rPr lang="en-US" sz="2800" b="1" dirty="0" err="1">
                <a:solidFill>
                  <a:schemeClr val="tx2">
                    <a:lumMod val="50000"/>
                  </a:schemeClr>
                </a:solidFill>
              </a:rPr>
              <a:t>vở</a:t>
            </a:r>
            <a:r>
              <a:rPr lang="en-US" sz="2800" b="1" dirty="0">
                <a:solidFill>
                  <a:schemeClr val="tx2">
                    <a:lumMod val="50000"/>
                  </a:schemeClr>
                </a:solidFill>
              </a:rPr>
              <a:t>, </a:t>
            </a:r>
            <a:r>
              <a:rPr lang="en-US" sz="2800" b="1" dirty="0" err="1">
                <a:solidFill>
                  <a:schemeClr val="tx2">
                    <a:lumMod val="50000"/>
                  </a:schemeClr>
                </a:solidFill>
              </a:rPr>
              <a:t>đồ</a:t>
            </a:r>
            <a:r>
              <a:rPr lang="en-US" sz="2800" b="1" dirty="0">
                <a:solidFill>
                  <a:schemeClr val="tx2">
                    <a:lumMod val="50000"/>
                  </a:schemeClr>
                </a:solidFill>
              </a:rPr>
              <a:t> </a:t>
            </a:r>
            <a:r>
              <a:rPr lang="en-US" sz="2800" b="1" dirty="0" err="1">
                <a:solidFill>
                  <a:schemeClr val="tx2">
                    <a:lumMod val="50000"/>
                  </a:schemeClr>
                </a:solidFill>
              </a:rPr>
              <a:t>dùng</a:t>
            </a:r>
            <a:r>
              <a:rPr lang="en-US" sz="2800" b="1" dirty="0">
                <a:solidFill>
                  <a:schemeClr val="tx2">
                    <a:lumMod val="50000"/>
                  </a:schemeClr>
                </a:solidFill>
              </a:rPr>
              <a:t> </a:t>
            </a:r>
            <a:r>
              <a:rPr lang="en-US" sz="2800" b="1" dirty="0" err="1">
                <a:solidFill>
                  <a:schemeClr val="tx2">
                    <a:lumMod val="50000"/>
                  </a:schemeClr>
                </a:solidFill>
              </a:rPr>
              <a:t>học</a:t>
            </a:r>
            <a:r>
              <a:rPr lang="en-US" sz="2800" b="1" dirty="0">
                <a:solidFill>
                  <a:schemeClr val="tx2">
                    <a:lumMod val="50000"/>
                  </a:schemeClr>
                </a:solidFill>
              </a:rPr>
              <a:t> </a:t>
            </a:r>
            <a:r>
              <a:rPr lang="en-US" sz="2800" b="1" dirty="0" err="1">
                <a:solidFill>
                  <a:schemeClr val="tx2">
                    <a:lumMod val="50000"/>
                  </a:schemeClr>
                </a:solidFill>
              </a:rPr>
              <a:t>tập</a:t>
            </a:r>
            <a:r>
              <a:rPr lang="en-US" sz="2800" b="1" dirty="0">
                <a:solidFill>
                  <a:schemeClr val="tx2">
                    <a:lumMod val="50000"/>
                  </a:schemeClr>
                </a:solidFill>
              </a:rPr>
              <a:t> .</a:t>
            </a:r>
          </a:p>
        </p:txBody>
      </p:sp>
      <p:sp>
        <p:nvSpPr>
          <p:cNvPr id="12" name="Text Box 10"/>
          <p:cNvSpPr txBox="1">
            <a:spLocks noChangeArrowheads="1"/>
          </p:cNvSpPr>
          <p:nvPr/>
        </p:nvSpPr>
        <p:spPr bwMode="auto">
          <a:xfrm>
            <a:off x="4419600" y="4572000"/>
            <a:ext cx="4071938" cy="954088"/>
          </a:xfrm>
          <a:prstGeom prst="rect">
            <a:avLst/>
          </a:prstGeom>
          <a:noFill/>
          <a:ln w="9525">
            <a:noFill/>
            <a:miter lim="800000"/>
            <a:headEnd/>
            <a:tailEnd/>
          </a:ln>
          <a:effectLst/>
        </p:spPr>
        <p:txBody>
          <a:bodyPr>
            <a:spAutoFit/>
          </a:bodyPr>
          <a:lstStyle/>
          <a:p>
            <a:pPr>
              <a:spcBef>
                <a:spcPct val="50000"/>
              </a:spcBef>
              <a:defRPr/>
            </a:pPr>
            <a:r>
              <a:rPr lang="en-US" sz="2800" b="1" dirty="0">
                <a:solidFill>
                  <a:schemeClr val="tx2">
                    <a:lumMod val="50000"/>
                  </a:schemeClr>
                </a:solidFill>
              </a:rPr>
              <a:t>e) </a:t>
            </a:r>
            <a:r>
              <a:rPr lang="en-US" sz="2800" b="1" dirty="0" err="1">
                <a:solidFill>
                  <a:schemeClr val="tx2">
                    <a:lumMod val="50000"/>
                  </a:schemeClr>
                </a:solidFill>
              </a:rPr>
              <a:t>Vứt</a:t>
            </a:r>
            <a:r>
              <a:rPr lang="en-US" sz="2800" b="1" dirty="0">
                <a:solidFill>
                  <a:schemeClr val="tx2">
                    <a:lumMod val="50000"/>
                  </a:schemeClr>
                </a:solidFill>
              </a:rPr>
              <a:t> </a:t>
            </a:r>
            <a:r>
              <a:rPr lang="en-US" sz="2800" b="1" dirty="0" err="1">
                <a:solidFill>
                  <a:schemeClr val="tx2">
                    <a:lumMod val="50000"/>
                  </a:schemeClr>
                </a:solidFill>
              </a:rPr>
              <a:t>sách</a:t>
            </a:r>
            <a:r>
              <a:rPr lang="en-US" sz="2800" b="1" dirty="0">
                <a:solidFill>
                  <a:schemeClr val="tx2">
                    <a:lumMod val="50000"/>
                  </a:schemeClr>
                </a:solidFill>
              </a:rPr>
              <a:t> </a:t>
            </a:r>
            <a:r>
              <a:rPr lang="en-US" sz="2800" b="1" dirty="0" err="1">
                <a:solidFill>
                  <a:schemeClr val="tx2">
                    <a:lumMod val="50000"/>
                  </a:schemeClr>
                </a:solidFill>
              </a:rPr>
              <a:t>vở</a:t>
            </a:r>
            <a:r>
              <a:rPr lang="en-US" sz="2800" b="1" dirty="0">
                <a:solidFill>
                  <a:schemeClr val="tx2">
                    <a:lumMod val="50000"/>
                  </a:schemeClr>
                </a:solidFill>
              </a:rPr>
              <a:t>, </a:t>
            </a:r>
            <a:r>
              <a:rPr lang="en-US" sz="2800" b="1" dirty="0" err="1">
                <a:solidFill>
                  <a:schemeClr val="tx2">
                    <a:lumMod val="50000"/>
                  </a:schemeClr>
                </a:solidFill>
              </a:rPr>
              <a:t>đồ</a:t>
            </a:r>
            <a:r>
              <a:rPr lang="en-US" sz="2800" b="1" dirty="0">
                <a:solidFill>
                  <a:schemeClr val="tx2">
                    <a:lumMod val="50000"/>
                  </a:schemeClr>
                </a:solidFill>
              </a:rPr>
              <a:t> </a:t>
            </a:r>
            <a:r>
              <a:rPr lang="en-US" sz="2800" b="1" dirty="0" err="1">
                <a:solidFill>
                  <a:schemeClr val="tx2">
                    <a:lumMod val="50000"/>
                  </a:schemeClr>
                </a:solidFill>
              </a:rPr>
              <a:t>dùng</a:t>
            </a:r>
            <a:r>
              <a:rPr lang="en-US" sz="2800" b="1" dirty="0">
                <a:solidFill>
                  <a:schemeClr val="tx2">
                    <a:lumMod val="50000"/>
                  </a:schemeClr>
                </a:solidFill>
              </a:rPr>
              <a:t> </a:t>
            </a:r>
            <a:r>
              <a:rPr lang="en-US" sz="2800" b="1" dirty="0" err="1">
                <a:solidFill>
                  <a:schemeClr val="tx2">
                    <a:lumMod val="50000"/>
                  </a:schemeClr>
                </a:solidFill>
              </a:rPr>
              <a:t>đồ</a:t>
            </a:r>
            <a:r>
              <a:rPr lang="en-US" sz="2800" b="1" dirty="0">
                <a:solidFill>
                  <a:schemeClr val="tx2">
                    <a:lumMod val="50000"/>
                  </a:schemeClr>
                </a:solidFill>
              </a:rPr>
              <a:t> </a:t>
            </a:r>
            <a:r>
              <a:rPr lang="en-US" sz="2800" b="1" dirty="0" err="1">
                <a:solidFill>
                  <a:schemeClr val="tx2">
                    <a:lumMod val="50000"/>
                  </a:schemeClr>
                </a:solidFill>
              </a:rPr>
              <a:t>chơi</a:t>
            </a:r>
            <a:r>
              <a:rPr lang="en-US" sz="2800" b="1" dirty="0">
                <a:solidFill>
                  <a:schemeClr val="tx2">
                    <a:lumMod val="50000"/>
                  </a:schemeClr>
                </a:solidFill>
              </a:rPr>
              <a:t> </a:t>
            </a:r>
            <a:r>
              <a:rPr lang="en-US" sz="2800" b="1" dirty="0" err="1">
                <a:solidFill>
                  <a:schemeClr val="tx2">
                    <a:lumMod val="50000"/>
                  </a:schemeClr>
                </a:solidFill>
              </a:rPr>
              <a:t>bừa</a:t>
            </a:r>
            <a:r>
              <a:rPr lang="en-US" sz="2800" b="1" dirty="0">
                <a:solidFill>
                  <a:schemeClr val="tx2">
                    <a:lumMod val="50000"/>
                  </a:schemeClr>
                </a:solidFill>
              </a:rPr>
              <a:t> </a:t>
            </a:r>
            <a:r>
              <a:rPr lang="en-US" sz="2800" b="1" dirty="0" err="1">
                <a:solidFill>
                  <a:schemeClr val="tx2">
                    <a:lumMod val="50000"/>
                  </a:schemeClr>
                </a:solidFill>
              </a:rPr>
              <a:t>bãi</a:t>
            </a:r>
            <a:r>
              <a:rPr lang="en-US" sz="2800" b="1" dirty="0">
                <a:solidFill>
                  <a:schemeClr val="tx2">
                    <a:lumMod val="50000"/>
                  </a:schemeClr>
                </a:solidFill>
              </a:rPr>
              <a:t> .</a:t>
            </a:r>
          </a:p>
        </p:txBody>
      </p:sp>
      <p:sp>
        <p:nvSpPr>
          <p:cNvPr id="12299" name="Text Box 11"/>
          <p:cNvSpPr txBox="1">
            <a:spLocks noChangeArrowheads="1"/>
          </p:cNvSpPr>
          <p:nvPr/>
        </p:nvSpPr>
        <p:spPr bwMode="auto">
          <a:xfrm>
            <a:off x="0" y="3389313"/>
            <a:ext cx="390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70C0"/>
                </a:solidFill>
              </a:rPr>
              <a:t>g) Không xin tiền ăn quà vặt.</a:t>
            </a:r>
          </a:p>
        </p:txBody>
      </p:sp>
      <p:sp>
        <p:nvSpPr>
          <p:cNvPr id="14" name="Text Box 14"/>
          <p:cNvSpPr txBox="1">
            <a:spLocks noChangeArrowheads="1"/>
          </p:cNvSpPr>
          <p:nvPr/>
        </p:nvSpPr>
        <p:spPr bwMode="auto">
          <a:xfrm>
            <a:off x="4419600" y="5715000"/>
            <a:ext cx="4419600" cy="523220"/>
          </a:xfrm>
          <a:prstGeom prst="rect">
            <a:avLst/>
          </a:prstGeom>
          <a:noFill/>
          <a:ln w="9525">
            <a:noFill/>
            <a:miter lim="800000"/>
            <a:headEnd/>
            <a:tailEnd/>
          </a:ln>
          <a:effectLst/>
        </p:spPr>
        <p:txBody>
          <a:bodyPr wrap="square">
            <a:spAutoFit/>
          </a:bodyPr>
          <a:lstStyle/>
          <a:p>
            <a:pPr>
              <a:spcBef>
                <a:spcPct val="50000"/>
              </a:spcBef>
              <a:defRPr/>
            </a:pPr>
            <a:r>
              <a:rPr lang="en-US" sz="2800" b="1" err="1">
                <a:solidFill>
                  <a:schemeClr val="tx2">
                    <a:lumMod val="50000"/>
                  </a:schemeClr>
                </a:solidFill>
              </a:rPr>
              <a:t>i</a:t>
            </a:r>
            <a:r>
              <a:rPr lang="en-US" sz="2800" b="1" smtClean="0">
                <a:solidFill>
                  <a:schemeClr val="tx2">
                    <a:lumMod val="50000"/>
                  </a:schemeClr>
                </a:solidFill>
              </a:rPr>
              <a:t>) Quên </a:t>
            </a:r>
            <a:r>
              <a:rPr lang="en-US" sz="2800" b="1" dirty="0" err="1">
                <a:solidFill>
                  <a:schemeClr val="tx2">
                    <a:lumMod val="50000"/>
                  </a:schemeClr>
                </a:solidFill>
              </a:rPr>
              <a:t>khóa</a:t>
            </a:r>
            <a:r>
              <a:rPr lang="en-US" sz="2800" b="1" dirty="0">
                <a:solidFill>
                  <a:schemeClr val="tx2">
                    <a:lumMod val="50000"/>
                  </a:schemeClr>
                </a:solidFill>
              </a:rPr>
              <a:t> </a:t>
            </a:r>
            <a:r>
              <a:rPr lang="en-US" sz="2800" b="1" dirty="0" err="1">
                <a:solidFill>
                  <a:schemeClr val="tx2">
                    <a:lumMod val="50000"/>
                  </a:schemeClr>
                </a:solidFill>
              </a:rPr>
              <a:t>vòi</a:t>
            </a:r>
            <a:r>
              <a:rPr lang="en-US" sz="2800" b="1" dirty="0">
                <a:solidFill>
                  <a:schemeClr val="tx2">
                    <a:lumMod val="50000"/>
                  </a:schemeClr>
                </a:solidFill>
              </a:rPr>
              <a:t> </a:t>
            </a:r>
            <a:r>
              <a:rPr lang="en-US" sz="2800" b="1" err="1">
                <a:solidFill>
                  <a:schemeClr val="tx2">
                    <a:lumMod val="50000"/>
                  </a:schemeClr>
                </a:solidFill>
              </a:rPr>
              <a:t>nước</a:t>
            </a:r>
            <a:r>
              <a:rPr lang="en-US" sz="2800" b="1">
                <a:solidFill>
                  <a:schemeClr val="tx2">
                    <a:lumMod val="50000"/>
                  </a:schemeClr>
                </a:solidFill>
              </a:rPr>
              <a:t> </a:t>
            </a:r>
            <a:endParaRPr lang="en-US" sz="2800" b="1" dirty="0">
              <a:solidFill>
                <a:schemeClr val="tx2">
                  <a:lumMod val="50000"/>
                </a:schemeClr>
              </a:solidFill>
            </a:endParaRPr>
          </a:p>
        </p:txBody>
      </p:sp>
      <p:sp>
        <p:nvSpPr>
          <p:cNvPr id="9229" name="TextBox 14"/>
          <p:cNvSpPr txBox="1">
            <a:spLocks noChangeArrowheads="1"/>
          </p:cNvSpPr>
          <p:nvPr/>
        </p:nvSpPr>
        <p:spPr bwMode="auto">
          <a:xfrm>
            <a:off x="4419600" y="112713"/>
            <a:ext cx="4700588" cy="954087"/>
          </a:xfrm>
          <a:prstGeom prst="rect">
            <a:avLst/>
          </a:prstGeom>
          <a:noFill/>
          <a:ln w="9525">
            <a:solidFill>
              <a:schemeClr val="tx1">
                <a:lumMod val="75000"/>
                <a:lumOff val="25000"/>
              </a:schemeClr>
            </a:solidFill>
            <a:miter lim="800000"/>
            <a:headEnd/>
            <a:tailEnd/>
          </a:ln>
        </p:spPr>
        <p:txBody>
          <a:bodyPr wrap="none">
            <a:spAutoFit/>
          </a:bodyPr>
          <a:lstStyle/>
          <a:p>
            <a:pPr algn="ctr">
              <a:defRPr/>
            </a:pPr>
            <a:r>
              <a:rPr lang="en-US" sz="2800" b="1" dirty="0" err="1">
                <a:solidFill>
                  <a:srgbClr val="FF0000"/>
                </a:solidFill>
              </a:rPr>
              <a:t>Những</a:t>
            </a:r>
            <a:r>
              <a:rPr lang="en-US" sz="2800" b="1" dirty="0">
                <a:solidFill>
                  <a:srgbClr val="FF0000"/>
                </a:solidFill>
              </a:rPr>
              <a:t> </a:t>
            </a:r>
            <a:r>
              <a:rPr lang="en-US" sz="2800" b="1" dirty="0" err="1">
                <a:solidFill>
                  <a:srgbClr val="FF0000"/>
                </a:solidFill>
              </a:rPr>
              <a:t>việc</a:t>
            </a:r>
            <a:r>
              <a:rPr lang="en-US" sz="2800" b="1" dirty="0">
                <a:solidFill>
                  <a:srgbClr val="FF0000"/>
                </a:solidFill>
              </a:rPr>
              <a:t> </a:t>
            </a:r>
            <a:r>
              <a:rPr lang="en-US" sz="2800" b="1" dirty="0" err="1">
                <a:solidFill>
                  <a:srgbClr val="FF0000"/>
                </a:solidFill>
              </a:rPr>
              <a:t>chưa</a:t>
            </a:r>
            <a:r>
              <a:rPr lang="en-US" sz="2800" b="1" dirty="0">
                <a:solidFill>
                  <a:srgbClr val="FF0000"/>
                </a:solidFill>
              </a:rPr>
              <a:t> </a:t>
            </a:r>
            <a:r>
              <a:rPr lang="en-US" sz="2800" b="1" dirty="0" err="1">
                <a:solidFill>
                  <a:srgbClr val="FF0000"/>
                </a:solidFill>
              </a:rPr>
              <a:t>tiết</a:t>
            </a:r>
            <a:r>
              <a:rPr lang="en-US" sz="2800" b="1" dirty="0">
                <a:solidFill>
                  <a:srgbClr val="FF0000"/>
                </a:solidFill>
              </a:rPr>
              <a:t> </a:t>
            </a:r>
            <a:r>
              <a:rPr lang="en-US" sz="2800" b="1" dirty="0" err="1">
                <a:solidFill>
                  <a:srgbClr val="FF0000"/>
                </a:solidFill>
              </a:rPr>
              <a:t>kiệm</a:t>
            </a:r>
            <a:endParaRPr lang="en-US" sz="2800" b="1" dirty="0">
              <a:solidFill>
                <a:srgbClr val="FF0000"/>
              </a:solidFill>
            </a:endParaRPr>
          </a:p>
          <a:p>
            <a:pPr algn="ctr">
              <a:defRPr/>
            </a:pPr>
            <a:r>
              <a:rPr lang="en-US" sz="2800" b="1" dirty="0">
                <a:solidFill>
                  <a:srgbClr val="FF0000"/>
                </a:solidFill>
              </a:rPr>
              <a:t> </a:t>
            </a:r>
            <a:r>
              <a:rPr lang="en-US" sz="2800" b="1" dirty="0" err="1">
                <a:solidFill>
                  <a:srgbClr val="FF0000"/>
                </a:solidFill>
              </a:rPr>
              <a:t>tiền</a:t>
            </a:r>
            <a:r>
              <a:rPr lang="en-US" sz="2800" b="1" dirty="0">
                <a:solidFill>
                  <a:srgbClr val="FF0000"/>
                </a:solidFill>
              </a:rPr>
              <a:t> </a:t>
            </a:r>
            <a:r>
              <a:rPr lang="en-US" sz="2800" b="1" dirty="0" err="1">
                <a:solidFill>
                  <a:srgbClr val="FF0000"/>
                </a:solidFill>
              </a:rPr>
              <a:t>của</a:t>
            </a:r>
            <a:endParaRPr lang="en-US" sz="2800" b="1" dirty="0">
              <a:solidFill>
                <a:srgbClr val="FF0000"/>
              </a:solidFill>
            </a:endParaRPr>
          </a:p>
        </p:txBody>
      </p:sp>
      <p:sp>
        <p:nvSpPr>
          <p:cNvPr id="9230" name="TextBox 15"/>
          <p:cNvSpPr txBox="1">
            <a:spLocks noChangeArrowheads="1"/>
          </p:cNvSpPr>
          <p:nvPr/>
        </p:nvSpPr>
        <p:spPr bwMode="auto">
          <a:xfrm>
            <a:off x="241300" y="76200"/>
            <a:ext cx="3721100" cy="954088"/>
          </a:xfrm>
          <a:prstGeom prst="rect">
            <a:avLst/>
          </a:prstGeom>
          <a:noFill/>
          <a:ln w="9525">
            <a:solidFill>
              <a:schemeClr val="tx2">
                <a:lumMod val="75000"/>
              </a:schemeClr>
            </a:solidFill>
            <a:miter lim="800000"/>
            <a:headEnd/>
            <a:tailEnd/>
          </a:ln>
        </p:spPr>
        <p:txBody>
          <a:bodyPr wrap="none">
            <a:spAutoFit/>
          </a:bodyPr>
          <a:lstStyle/>
          <a:p>
            <a:pPr algn="ctr">
              <a:defRPr/>
            </a:pPr>
            <a:r>
              <a:rPr lang="en-US" sz="2800" b="1" dirty="0" err="1">
                <a:solidFill>
                  <a:srgbClr val="FF0000"/>
                </a:solidFill>
              </a:rPr>
              <a:t>Những</a:t>
            </a:r>
            <a:r>
              <a:rPr lang="en-US" sz="2800" b="1" dirty="0">
                <a:solidFill>
                  <a:srgbClr val="FF0000"/>
                </a:solidFill>
              </a:rPr>
              <a:t> </a:t>
            </a:r>
            <a:r>
              <a:rPr lang="en-US" sz="2800" b="1" dirty="0" err="1">
                <a:solidFill>
                  <a:srgbClr val="FF0000"/>
                </a:solidFill>
              </a:rPr>
              <a:t>việc</a:t>
            </a:r>
            <a:r>
              <a:rPr lang="en-US" sz="2800" b="1" dirty="0">
                <a:solidFill>
                  <a:srgbClr val="FF0000"/>
                </a:solidFill>
              </a:rPr>
              <a:t> </a:t>
            </a:r>
            <a:r>
              <a:rPr lang="en-US" sz="2800" b="1" dirty="0" err="1">
                <a:solidFill>
                  <a:srgbClr val="FF0000"/>
                </a:solidFill>
              </a:rPr>
              <a:t>tiết</a:t>
            </a:r>
            <a:r>
              <a:rPr lang="en-US" sz="2800" b="1" dirty="0">
                <a:solidFill>
                  <a:srgbClr val="FF0000"/>
                </a:solidFill>
              </a:rPr>
              <a:t> </a:t>
            </a:r>
            <a:r>
              <a:rPr lang="en-US" sz="2800" b="1" dirty="0" err="1">
                <a:solidFill>
                  <a:srgbClr val="FF0000"/>
                </a:solidFill>
              </a:rPr>
              <a:t>kiệm</a:t>
            </a:r>
            <a:endParaRPr lang="en-US" sz="2800" b="1" dirty="0">
              <a:solidFill>
                <a:srgbClr val="FF0000"/>
              </a:solidFill>
            </a:endParaRPr>
          </a:p>
          <a:p>
            <a:pPr algn="ctr">
              <a:defRPr/>
            </a:pPr>
            <a:r>
              <a:rPr lang="en-US" sz="2800" b="1" dirty="0">
                <a:solidFill>
                  <a:srgbClr val="FF0000"/>
                </a:solidFill>
              </a:rPr>
              <a:t> </a:t>
            </a:r>
            <a:r>
              <a:rPr lang="en-US" sz="2800" b="1" dirty="0" err="1">
                <a:solidFill>
                  <a:srgbClr val="FF0000"/>
                </a:solidFill>
              </a:rPr>
              <a:t>tiền</a:t>
            </a:r>
            <a:r>
              <a:rPr lang="en-US" sz="2800" b="1" dirty="0">
                <a:solidFill>
                  <a:srgbClr val="FF0000"/>
                </a:solidFill>
              </a:rPr>
              <a:t> </a:t>
            </a:r>
            <a:r>
              <a:rPr lang="en-US" sz="2800" b="1" dirty="0" err="1">
                <a:solidFill>
                  <a:srgbClr val="FF0000"/>
                </a:solidFill>
              </a:rPr>
              <a:t>của</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229"/>
                                        </p:tgtEl>
                                        <p:attrNameLst>
                                          <p:attrName>style.visibility</p:attrName>
                                        </p:attrNameLst>
                                      </p:cBhvr>
                                      <p:to>
                                        <p:strVal val="visible"/>
                                      </p:to>
                                    </p:set>
                                    <p:animEffect transition="in" filter="wedge">
                                      <p:cBhvr>
                                        <p:cTn id="7" dur="2000"/>
                                        <p:tgtEl>
                                          <p:spTgt spid="922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223"/>
                                        </p:tgtEl>
                                        <p:attrNameLst>
                                          <p:attrName>style.visibility</p:attrName>
                                        </p:attrNameLst>
                                      </p:cBhvr>
                                      <p:to>
                                        <p:strVal val="visible"/>
                                      </p:to>
                                    </p:set>
                                    <p:animEffect transition="in" filter="diamond(in)">
                                      <p:cBhvr>
                                        <p:cTn id="10" dur="2000"/>
                                        <p:tgtEl>
                                          <p:spTgt spid="922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224"/>
                                        </p:tgtEl>
                                        <p:attrNameLst>
                                          <p:attrName>style.visibility</p:attrName>
                                        </p:attrNameLst>
                                      </p:cBhvr>
                                      <p:to>
                                        <p:strVal val="visible"/>
                                      </p:to>
                                    </p:set>
                                    <p:animEffect transition="in" filter="diamond(in)">
                                      <p:cBhvr>
                                        <p:cTn id="13" dur="2000"/>
                                        <p:tgtEl>
                                          <p:spTgt spid="922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2000"/>
                                        <p:tgtEl>
                                          <p:spTgt spid="1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amond(in)">
                                      <p:cBhvr>
                                        <p:cTn id="19" dur="2000"/>
                                        <p:tgtEl>
                                          <p:spTgt spid="1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4" grpId="0"/>
      <p:bldP spid="11" grpId="0"/>
      <p:bldP spid="12" grpId="0"/>
      <p:bldP spid="14" grpId="0"/>
      <p:bldP spid="92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C\Pictures\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C\Pictures\6-cach-de-dang-tiet-kiem-nuoc-it-n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PC\Pictures\6-cach-de-dang-tiet-kiem-nuoc-it-ngo-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914400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4267200" y="4267200"/>
            <a:ext cx="228600" cy="228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Users\PC\Pictures\6-cach-de-dang-tiet-kiem-nuoc-it-ng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40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7" y="-76200"/>
            <a:ext cx="960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38200" y="1219201"/>
            <a:ext cx="8001000" cy="1200329"/>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3600" b="1" dirty="0">
                <a:ln w="11430"/>
                <a:solidFill>
                  <a:srgbClr val="002060"/>
                </a:solidFill>
                <a:latin typeface="Times New Roman" pitchFamily="18" charset="0"/>
                <a:cs typeface="Times New Roman" pitchFamily="18" charset="0"/>
              </a:rPr>
              <a:t>Hoạt động 2: </a:t>
            </a:r>
            <a:r>
              <a:rPr lang="en-US" sz="3600" b="1" dirty="0" smtClean="0">
                <a:ln w="11430"/>
                <a:solidFill>
                  <a:srgbClr val="002060"/>
                </a:solidFill>
                <a:latin typeface="Times New Roman" pitchFamily="18" charset="0"/>
                <a:cs typeface="Times New Roman" pitchFamily="18" charset="0"/>
              </a:rPr>
              <a:t>Xử </a:t>
            </a:r>
            <a:r>
              <a:rPr lang="en-US" sz="3600" b="1" dirty="0">
                <a:ln w="11430"/>
                <a:solidFill>
                  <a:srgbClr val="002060"/>
                </a:solidFill>
                <a:latin typeface="Times New Roman" pitchFamily="18" charset="0"/>
                <a:cs typeface="Times New Roman" pitchFamily="18" charset="0"/>
              </a:rPr>
              <a:t>lí tình </a:t>
            </a:r>
            <a:r>
              <a:rPr lang="en-US" sz="3600" b="1" dirty="0" smtClean="0">
                <a:ln w="11430"/>
                <a:solidFill>
                  <a:srgbClr val="002060"/>
                </a:solidFill>
                <a:latin typeface="Times New Roman" pitchFamily="18" charset="0"/>
                <a:cs typeface="Times New Roman" pitchFamily="18" charset="0"/>
              </a:rPr>
              <a:t>huống</a:t>
            </a:r>
            <a:r>
              <a:rPr lang="en-US" sz="3600" b="1" dirty="0">
                <a:ln w="11430"/>
                <a:solidFill>
                  <a:srgbClr val="002060"/>
                </a:solidFill>
                <a:latin typeface="Times New Roman" pitchFamily="18" charset="0"/>
                <a:cs typeface="Times New Roman" pitchFamily="18" charset="0"/>
              </a:rPr>
              <a:t> </a:t>
            </a:r>
            <a:endParaRPr lang="en-US" sz="3600" b="1" dirty="0" smtClean="0">
              <a:ln w="11430"/>
              <a:solidFill>
                <a:srgbClr val="002060"/>
              </a:solidFill>
              <a:latin typeface="Times New Roman" pitchFamily="18" charset="0"/>
              <a:cs typeface="Times New Roman" pitchFamily="18" charset="0"/>
            </a:endParaRPr>
          </a:p>
          <a:p>
            <a:pPr algn="ctr" fontAlgn="auto">
              <a:spcBef>
                <a:spcPts val="0"/>
              </a:spcBef>
              <a:spcAft>
                <a:spcPts val="0"/>
              </a:spcAft>
              <a:defRPr/>
            </a:pPr>
            <a:r>
              <a:rPr lang="en-US" sz="3600" b="1" dirty="0" smtClean="0">
                <a:ln w="11430"/>
                <a:solidFill>
                  <a:srgbClr val="002060"/>
                </a:solidFill>
                <a:latin typeface="Times New Roman" pitchFamily="18" charset="0"/>
                <a:cs typeface="Times New Roman" pitchFamily="18" charset="0"/>
              </a:rPr>
              <a:t>( Bài tập 5)</a:t>
            </a:r>
            <a:endParaRPr lang="en-US" sz="3600" b="1" dirty="0">
              <a:ln w="1143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52400" y="2286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FF0000"/>
                </a:solidFill>
                <a:latin typeface="Tahoma" pitchFamily="34" charset="0"/>
              </a:rPr>
              <a:t>Bài 5: Em hãy cùng các bạn trong nhóm thảo luận và đóng vai theo các tình huống sau:</a:t>
            </a:r>
          </a:p>
        </p:txBody>
      </p:sp>
      <p:sp>
        <p:nvSpPr>
          <p:cNvPr id="17411" name="Text Box 6"/>
          <p:cNvSpPr txBox="1">
            <a:spLocks noChangeArrowheads="1"/>
          </p:cNvSpPr>
          <p:nvPr/>
        </p:nvSpPr>
        <p:spPr bwMode="auto">
          <a:xfrm>
            <a:off x="381000" y="1784350"/>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a) Bằng rủ Tuấn xé sách vở lấy giấy gấp đồ chơi .Tuấn sẽ giải quyết thế nào?</a:t>
            </a:r>
          </a:p>
        </p:txBody>
      </p:sp>
      <p:sp>
        <p:nvSpPr>
          <p:cNvPr id="17412" name="Text Box 7"/>
          <p:cNvSpPr txBox="1">
            <a:spLocks noChangeArrowheads="1"/>
          </p:cNvSpPr>
          <p:nvPr/>
        </p:nvSpPr>
        <p:spPr bwMode="auto">
          <a:xfrm>
            <a:off x="381000" y="3087688"/>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b) Em của Tâm đòi mẹ mua cho đồ chơi mới trong khi đã có quá nhiều đồ chơi. Tâm sẽ nói gì với em ?</a:t>
            </a:r>
          </a:p>
        </p:txBody>
      </p:sp>
      <p:sp>
        <p:nvSpPr>
          <p:cNvPr id="17413" name="Text Box 8"/>
          <p:cNvSpPr txBox="1">
            <a:spLocks noChangeArrowheads="1"/>
          </p:cNvSpPr>
          <p:nvPr/>
        </p:nvSpPr>
        <p:spPr bwMode="auto">
          <a:xfrm>
            <a:off x="381000" y="4984750"/>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c)Cường nhìn thấy bạn Hà lấy vở mới ra dùng trong khi vở đang dùng vẫn còn nhiều giấy trắng. Cường sẽ nói gì với Hà?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_ELEARNING - BINH\_Tai nguyen\Hinh nen PowerPoint\Hinh nen\beautiful-sun-flower-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169"/>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p:cNvSpPr txBox="1">
            <a:spLocks noChangeArrowheads="1"/>
          </p:cNvSpPr>
          <p:nvPr/>
        </p:nvSpPr>
        <p:spPr bwMode="auto">
          <a:xfrm>
            <a:off x="381000" y="2826299"/>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a) Bằng rủ Tuấn xé sách vở lấy giấy gấp đồ chơi .Tuấn sẽ giải quyết thế nào?</a:t>
            </a:r>
          </a:p>
        </p:txBody>
      </p:sp>
      <p:sp>
        <p:nvSpPr>
          <p:cNvPr id="5" name="Text Box 7"/>
          <p:cNvSpPr txBox="1">
            <a:spLocks noChangeArrowheads="1"/>
          </p:cNvSpPr>
          <p:nvPr/>
        </p:nvSpPr>
        <p:spPr bwMode="auto">
          <a:xfrm>
            <a:off x="533400" y="2667000"/>
            <a:ext cx="838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b) Em của Tâm đòi mẹ mua cho đồ chơi mới trong khi đã có quá nhiều đồ chơi. Tâm sẽ nói gì với em ?</a:t>
            </a:r>
          </a:p>
        </p:txBody>
      </p:sp>
      <p:sp>
        <p:nvSpPr>
          <p:cNvPr id="6" name="Text Box 8"/>
          <p:cNvSpPr txBox="1">
            <a:spLocks noChangeArrowheads="1"/>
          </p:cNvSpPr>
          <p:nvPr/>
        </p:nvSpPr>
        <p:spPr bwMode="auto">
          <a:xfrm>
            <a:off x="528711" y="2826299"/>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a:solidFill>
                  <a:srgbClr val="000066"/>
                </a:solidFill>
              </a:rPr>
              <a:t>c)Cường nhìn thấy bạn Hà lấy vở mới ra dùng trong khi vở đang dùng vẫn còn nhiều giấy trắng. Cường sẽ nói gì với Hà?</a:t>
            </a:r>
          </a:p>
        </p:txBody>
      </p:sp>
      <p:sp>
        <p:nvSpPr>
          <p:cNvPr id="7" name="AutoShape 16"/>
          <p:cNvSpPr>
            <a:spLocks noChangeArrowheads="1"/>
          </p:cNvSpPr>
          <p:nvPr/>
        </p:nvSpPr>
        <p:spPr bwMode="auto">
          <a:xfrm>
            <a:off x="1143000" y="456955"/>
            <a:ext cx="6248400" cy="1796416"/>
          </a:xfrm>
          <a:prstGeom prst="ribbon2">
            <a:avLst>
              <a:gd name="adj1" fmla="val 12500"/>
              <a:gd name="adj2" fmla="val 50000"/>
            </a:avLst>
          </a:prstGeom>
          <a:solidFill>
            <a:srgbClr val="99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Times New Roman" panose="02020603050405020304" pitchFamily="18" charset="0"/>
            </a:endParaRPr>
          </a:p>
        </p:txBody>
      </p:sp>
      <p:sp>
        <p:nvSpPr>
          <p:cNvPr id="8" name="Text Box 17"/>
          <p:cNvSpPr txBox="1">
            <a:spLocks noChangeArrowheads="1"/>
          </p:cNvSpPr>
          <p:nvPr/>
        </p:nvSpPr>
        <p:spPr bwMode="auto">
          <a:xfrm>
            <a:off x="2133600" y="456955"/>
            <a:ext cx="3848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a:spcBef>
                <a:spcPct val="50000"/>
              </a:spcBef>
              <a:buFontTx/>
              <a:buNone/>
            </a:pPr>
            <a:r>
              <a:rPr lang="en-US" altLang="en-US" sz="4800" b="1" u="sng" dirty="0" smtClean="0">
                <a:solidFill>
                  <a:schemeClr val="bg1"/>
                </a:solidFill>
                <a:latin typeface="Times New Roman" panose="02020603050405020304" pitchFamily="18" charset="0"/>
                <a:cs typeface="Times New Roman" panose="02020603050405020304" pitchFamily="18" charset="0"/>
              </a:rPr>
              <a:t>Tình huống</a:t>
            </a:r>
            <a:endParaRPr lang="en-US" altLang="en-US" sz="4800" b="1" u="sng"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grpId="0" nodeType="clickEffect">
                                  <p:stCondLst>
                                    <p:cond delay="0"/>
                                  </p:stCondLst>
                                  <p:childTnLst>
                                    <p:animEffect transition="out" filter="diamond(in)">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grpId="1" nodeType="clickEffect">
                                  <p:stCondLst>
                                    <p:cond delay="0"/>
                                  </p:stCondLst>
                                  <p:childTnLst>
                                    <p:animEffect transition="out" filter="diamond(in)">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8"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93"/>
            <a:ext cx="960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47800" y="2590800"/>
            <a:ext cx="7010400" cy="1200329"/>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just" eaLnBrk="1" hangingPunct="1">
              <a:spcBef>
                <a:spcPct val="50000"/>
              </a:spcBef>
            </a:pPr>
            <a:r>
              <a:rPr lang="en-US" sz="3600" b="1">
                <a:solidFill>
                  <a:srgbClr val="FF0000"/>
                </a:solidFill>
                <a:latin typeface="Times New Roman" pitchFamily="18" charset="0"/>
                <a:cs typeface="Times New Roman" pitchFamily="18" charset="0"/>
              </a:rPr>
              <a:t>Hãy kể về một người biết tiết kiệm tiền của mà em biết?</a:t>
            </a:r>
          </a:p>
        </p:txBody>
      </p:sp>
      <p:sp>
        <p:nvSpPr>
          <p:cNvPr id="5" name="Rectangle 4"/>
          <p:cNvSpPr/>
          <p:nvPr/>
        </p:nvSpPr>
        <p:spPr>
          <a:xfrm>
            <a:off x="1538459" y="4114800"/>
            <a:ext cx="7010400" cy="646331"/>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just" eaLnBrk="1" hangingPunct="1">
              <a:spcBef>
                <a:spcPct val="50000"/>
              </a:spcBef>
            </a:pPr>
            <a:r>
              <a:rPr lang="en-US" sz="3600" b="1" smtClean="0">
                <a:solidFill>
                  <a:srgbClr val="FF0000"/>
                </a:solidFill>
                <a:latin typeface="Times New Roman" pitchFamily="18" charset="0"/>
                <a:cs typeface="Times New Roman" pitchFamily="18" charset="0"/>
              </a:rPr>
              <a:t>C</a:t>
            </a:r>
            <a:endParaRPr lang="en-US" sz="3600" b="1">
              <a:solidFill>
                <a:srgbClr val="FF0000"/>
              </a:solidFill>
              <a:latin typeface="Times New Roman" pitchFamily="18" charset="0"/>
              <a:cs typeface="Times New Roman" pitchFamily="18" charset="0"/>
            </a:endParaRPr>
          </a:p>
        </p:txBody>
      </p:sp>
      <p:sp>
        <p:nvSpPr>
          <p:cNvPr id="6" name="Rectangle 5"/>
          <p:cNvSpPr/>
          <p:nvPr/>
        </p:nvSpPr>
        <p:spPr>
          <a:xfrm>
            <a:off x="2865523" y="2708529"/>
            <a:ext cx="3871741" cy="1477328"/>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spcBef>
                <a:spcPct val="50000"/>
              </a:spcBef>
            </a:pPr>
            <a:r>
              <a:rPr lang="en-US" sz="3600" b="1" smtClean="0">
                <a:solidFill>
                  <a:srgbClr val="0070C0"/>
                </a:solidFill>
                <a:latin typeface="Times New Roman" pitchFamily="18" charset="0"/>
                <a:cs typeface="Times New Roman" pitchFamily="18" charset="0"/>
              </a:rPr>
              <a:t>Chuyện </a:t>
            </a:r>
          </a:p>
          <a:p>
            <a:pPr algn="ctr" eaLnBrk="1" hangingPunct="1">
              <a:spcBef>
                <a:spcPct val="50000"/>
              </a:spcBef>
            </a:pPr>
            <a:r>
              <a:rPr lang="en-US" sz="3600" b="1" smtClean="0">
                <a:solidFill>
                  <a:srgbClr val="FF0000"/>
                </a:solidFill>
                <a:latin typeface="Times New Roman" pitchFamily="18" charset="0"/>
                <a:cs typeface="Times New Roman" pitchFamily="18" charset="0"/>
              </a:rPr>
              <a:t>Một que diêm</a:t>
            </a:r>
            <a:endParaRPr lang="en-US" sz="36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9302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xit" presetSubtype="21" fill="hold" grpId="0" nodeType="with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71463" y="128588"/>
            <a:ext cx="8597900" cy="6172200"/>
            <a:chOff x="271382" y="152400"/>
            <a:chExt cx="8597981" cy="6172200"/>
          </a:xfrm>
        </p:grpSpPr>
        <p:pic>
          <p:nvPicPr>
            <p:cNvPr id="19460" name="Picture 3" descr="G:\tiết kiệm tiền của lớp 4\500_9d851847-71e8-46f9-8df0-794a914048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2486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G:\tiết kiệm tiền của lớp 4\18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29000"/>
              <a:ext cx="404956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G:\tiết kiệm tiền của lớp 4\small_837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82" y="3429000"/>
              <a:ext cx="3509355"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G:\tiết kiệm tiền của lớp 4\tiet.ki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28600"/>
              <a:ext cx="3230563"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descr="G:\tiết kiệm tiền của lớp 4\untitl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04800"/>
              <a:ext cx="3171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57400"/>
            <a:ext cx="12192000"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53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60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90600" y="2133600"/>
            <a:ext cx="7086600"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9600" b="1" dirty="0" smtClean="0">
                <a:ln w="11430"/>
                <a:solidFill>
                  <a:srgbClr val="FF0000"/>
                </a:solidFill>
                <a:effectLst>
                  <a:outerShdw blurRad="80000" dist="40000" dir="5040000" algn="tl">
                    <a:srgbClr val="000000">
                      <a:alpha val="30000"/>
                    </a:srgbClr>
                  </a:outerShdw>
                </a:effectLst>
                <a:latin typeface="Calibri"/>
                <a:cs typeface="Arial" panose="020B0604020202020204" pitchFamily="34" charset="0"/>
              </a:rPr>
              <a:t>KHỞI ĐỘNG</a:t>
            </a:r>
            <a:endParaRPr lang="en-US" sz="9600" b="1" dirty="0">
              <a:ln w="11430"/>
              <a:solidFill>
                <a:srgbClr val="FF0000"/>
              </a:solidFill>
              <a:effectLst>
                <a:outerShdw blurRad="80000" dist="40000" dir="5040000" algn="tl">
                  <a:srgbClr val="000000">
                    <a:alpha val="30000"/>
                  </a:srgbClr>
                </a:outerShdw>
              </a:effectLst>
              <a:latin typeface="Calibri"/>
              <a:cs typeface="Arial" panose="020B0604020202020204" pitchFamily="34" charset="0"/>
            </a:endParaRPr>
          </a:p>
        </p:txBody>
      </p:sp>
    </p:spTree>
    <p:extLst>
      <p:ext uri="{BB962C8B-B14F-4D97-AF65-F5344CB8AC3E}">
        <p14:creationId xmlns:p14="http://schemas.microsoft.com/office/powerpoint/2010/main" val="4220359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19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0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554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5088"/>
            <a:ext cx="8001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35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_lit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8600"/>
            <a:ext cx="8991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c_lit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68288" y="6172200"/>
            <a:ext cx="8991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p:cNvSpPr txBox="1">
            <a:spLocks noChangeArrowheads="1"/>
          </p:cNvSpPr>
          <p:nvPr/>
        </p:nvSpPr>
        <p:spPr bwMode="auto">
          <a:xfrm>
            <a:off x="76200" y="1927225"/>
            <a:ext cx="93741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endParaRPr lang="en-US" altLang="en-US" sz="6000">
              <a:solidFill>
                <a:srgbClr val="0000CC"/>
              </a:solidFill>
              <a:latin typeface=".VnAristote" pitchFamily="34" charset="0"/>
            </a:endParaRPr>
          </a:p>
          <a:p>
            <a:pPr algn="ctr" eaLnBrk="1" hangingPunct="1">
              <a:spcBef>
                <a:spcPct val="50000"/>
              </a:spcBef>
            </a:pPr>
            <a:endParaRPr lang="en-US" altLang="en-US" sz="3400" b="1" i="1">
              <a:solidFill>
                <a:srgbClr val="0000CC"/>
              </a:solidFill>
              <a:latin typeface=".VnCentury Schoolbook" pitchFamily="34" charset="0"/>
            </a:endParaRPr>
          </a:p>
        </p:txBody>
      </p:sp>
      <p:sp>
        <p:nvSpPr>
          <p:cNvPr id="52232" name="Text Box 8"/>
          <p:cNvSpPr txBox="1">
            <a:spLocks noChangeArrowheads="1"/>
          </p:cNvSpPr>
          <p:nvPr/>
        </p:nvSpPr>
        <p:spPr bwMode="auto">
          <a:xfrm>
            <a:off x="203200" y="1371600"/>
            <a:ext cx="8331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3600" b="1" i="1">
                <a:solidFill>
                  <a:srgbClr val="0000CC"/>
                </a:solidFill>
                <a:latin typeface="Times New Roman" pitchFamily="18" charset="0"/>
                <a:cs typeface="Times New Roman" pitchFamily="18" charset="0"/>
              </a:rPr>
              <a:t>Một dân tộc biết cần, kiệm, </a:t>
            </a:r>
          </a:p>
          <a:p>
            <a:pPr eaLnBrk="1" hangingPunct="1">
              <a:spcBef>
                <a:spcPct val="50000"/>
              </a:spcBef>
            </a:pPr>
            <a:r>
              <a:rPr lang="en-US" altLang="en-US" sz="3600" b="1" i="1">
                <a:solidFill>
                  <a:srgbClr val="0000CC"/>
                </a:solidFill>
                <a:latin typeface="Times New Roman" pitchFamily="18" charset="0"/>
                <a:cs typeface="Times New Roman" pitchFamily="18" charset="0"/>
              </a:rPr>
              <a:t>biết liêm , là một Dân tộc </a:t>
            </a:r>
          </a:p>
          <a:p>
            <a:pPr eaLnBrk="1" hangingPunct="1">
              <a:spcBef>
                <a:spcPct val="50000"/>
              </a:spcBef>
            </a:pPr>
            <a:r>
              <a:rPr lang="en-US" altLang="en-US" sz="3600" b="1" i="1">
                <a:solidFill>
                  <a:srgbClr val="0000CC"/>
                </a:solidFill>
                <a:latin typeface="Times New Roman" pitchFamily="18" charset="0"/>
                <a:cs typeface="Times New Roman" pitchFamily="18" charset="0"/>
              </a:rPr>
              <a:t>giàu về vật chất, mạnh về </a:t>
            </a:r>
          </a:p>
          <a:p>
            <a:pPr eaLnBrk="1" hangingPunct="1">
              <a:spcBef>
                <a:spcPct val="50000"/>
              </a:spcBef>
            </a:pPr>
            <a:r>
              <a:rPr lang="en-US" altLang="en-US" sz="3600" b="1" i="1">
                <a:solidFill>
                  <a:srgbClr val="0000CC"/>
                </a:solidFill>
                <a:latin typeface="Times New Roman" pitchFamily="18" charset="0"/>
                <a:cs typeface="Times New Roman" pitchFamily="18" charset="0"/>
              </a:rPr>
              <a:t>tinh thần, là một dân tộc </a:t>
            </a:r>
          </a:p>
          <a:p>
            <a:pPr eaLnBrk="1" hangingPunct="1">
              <a:spcBef>
                <a:spcPct val="50000"/>
              </a:spcBef>
            </a:pPr>
            <a:r>
              <a:rPr lang="en-US" altLang="en-US" sz="3600" b="1" i="1">
                <a:solidFill>
                  <a:srgbClr val="0000CC"/>
                </a:solidFill>
                <a:latin typeface="Times New Roman" pitchFamily="18" charset="0"/>
                <a:cs typeface="Times New Roman" pitchFamily="18" charset="0"/>
              </a:rPr>
              <a:t>văn minh tiến </a:t>
            </a:r>
            <a:r>
              <a:rPr lang="en-US" altLang="en-US" sz="3600" b="1" i="1" smtClean="0">
                <a:solidFill>
                  <a:srgbClr val="0000CC"/>
                </a:solidFill>
                <a:latin typeface="Times New Roman" pitchFamily="18" charset="0"/>
                <a:cs typeface="Times New Roman" pitchFamily="18" charset="0"/>
              </a:rPr>
              <a:t>bộ.</a:t>
            </a:r>
            <a:endParaRPr lang="en-US" altLang="en-US" sz="3600" b="1" i="1">
              <a:solidFill>
                <a:srgbClr val="0000CC"/>
              </a:solidFill>
              <a:latin typeface="Times New Roman" pitchFamily="18" charset="0"/>
              <a:cs typeface="Times New Roman" pitchFamily="18" charset="0"/>
            </a:endParaRPr>
          </a:p>
        </p:txBody>
      </p:sp>
      <p:pic>
        <p:nvPicPr>
          <p:cNvPr id="52236" name="L1Em lam kehoachnho.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572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mLamKeHoachNho-V.A-2760686.mp3">
            <a:hlinkClick r:id="" action="ppaction://media"/>
          </p:cNvPr>
          <p:cNvPicPr>
            <a:picLocks noRot="1" noChangeAspect="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9750" y="5715000"/>
            <a:ext cx="60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5150" y="-914400"/>
            <a:ext cx="37338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8428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232"/>
                                        </p:tgtEl>
                                        <p:attrNameLst>
                                          <p:attrName>style.visibility</p:attrName>
                                        </p:attrNameLst>
                                      </p:cBhvr>
                                      <p:to>
                                        <p:strVal val="visible"/>
                                      </p:to>
                                    </p:set>
                                    <p:anim calcmode="lin" valueType="num">
                                      <p:cBhvr additive="base">
                                        <p:cTn id="7" dur="3000" fill="hold"/>
                                        <p:tgtEl>
                                          <p:spTgt spid="52232"/>
                                        </p:tgtEl>
                                        <p:attrNameLst>
                                          <p:attrName>ppt_x</p:attrName>
                                        </p:attrNameLst>
                                      </p:cBhvr>
                                      <p:tavLst>
                                        <p:tav tm="0">
                                          <p:val>
                                            <p:strVal val="0-#ppt_w/2"/>
                                          </p:val>
                                        </p:tav>
                                        <p:tav tm="100000">
                                          <p:val>
                                            <p:strVal val="#ppt_x"/>
                                          </p:val>
                                        </p:tav>
                                      </p:tavLst>
                                    </p:anim>
                                    <p:anim calcmode="lin" valueType="num">
                                      <p:cBhvr additive="base">
                                        <p:cTn id="8" dur="3000" fill="hold"/>
                                        <p:tgtEl>
                                          <p:spTgt spid="5223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64664" fill="hold"/>
                                        <p:tgtEl>
                                          <p:spTgt spid="522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2236"/>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22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a:spLocks noGrp="1" noChangeArrowheads="1"/>
          </p:cNvSpPr>
          <p:nvPr>
            <p:ph idx="1"/>
          </p:nvPr>
        </p:nvSpPr>
        <p:spPr>
          <a:xfrm>
            <a:off x="152400" y="304800"/>
            <a:ext cx="8229600" cy="5908675"/>
          </a:xfrm>
        </p:spPr>
        <p:txBody>
          <a:bodyPr lIns="91433" tIns="45717" rIns="91433" bIns="45717">
            <a:spAutoFit/>
          </a:bodyPr>
          <a:lstStyle/>
          <a:p>
            <a:pPr eaLnBrk="1" hangingPunct="1">
              <a:spcBef>
                <a:spcPct val="50000"/>
              </a:spcBef>
              <a:buFontTx/>
              <a:buNone/>
            </a:pPr>
            <a:r>
              <a:rPr lang="en-US" altLang="en-US" sz="3600" b="1" i="1" smtClean="0">
                <a:solidFill>
                  <a:srgbClr val="0000CC"/>
                </a:solidFill>
                <a:latin typeface="Times New Roman" pitchFamily="18" charset="0"/>
                <a:cs typeface="Times New Roman" pitchFamily="18" charset="0"/>
              </a:rPr>
              <a:t>Tiết kiệm không phải là bủn</a:t>
            </a:r>
          </a:p>
          <a:p>
            <a:pPr eaLnBrk="1" hangingPunct="1">
              <a:spcBef>
                <a:spcPct val="50000"/>
              </a:spcBef>
              <a:buFontTx/>
              <a:buNone/>
            </a:pPr>
            <a:r>
              <a:rPr lang="en-US" altLang="en-US" sz="3600" b="1" i="1" smtClean="0">
                <a:solidFill>
                  <a:srgbClr val="0000CC"/>
                </a:solidFill>
                <a:latin typeface="Times New Roman" pitchFamily="18" charset="0"/>
                <a:cs typeface="Times New Roman" pitchFamily="18" charset="0"/>
              </a:rPr>
              <a:t> xỉn. Khi không nên tiêu xài</a:t>
            </a:r>
          </a:p>
          <a:p>
            <a:pPr eaLnBrk="1" hangingPunct="1">
              <a:spcBef>
                <a:spcPct val="50000"/>
              </a:spcBef>
              <a:buFontTx/>
              <a:buNone/>
            </a:pPr>
            <a:r>
              <a:rPr lang="en-US" altLang="en-US" sz="3600" b="1" i="1" smtClean="0">
                <a:solidFill>
                  <a:srgbClr val="0000CC"/>
                </a:solidFill>
                <a:latin typeface="Times New Roman" pitchFamily="18" charset="0"/>
                <a:cs typeface="Times New Roman" pitchFamily="18" charset="0"/>
              </a:rPr>
              <a:t> thì một đồng xu cũng không</a:t>
            </a:r>
          </a:p>
          <a:p>
            <a:pPr eaLnBrk="1" hangingPunct="1">
              <a:spcBef>
                <a:spcPct val="50000"/>
              </a:spcBef>
              <a:buFontTx/>
              <a:buNone/>
            </a:pPr>
            <a:r>
              <a:rPr lang="en-US" altLang="en-US" sz="3600" b="1" i="1" smtClean="0">
                <a:solidFill>
                  <a:srgbClr val="0000CC"/>
                </a:solidFill>
                <a:latin typeface="Times New Roman" pitchFamily="18" charset="0"/>
                <a:cs typeface="Times New Roman" pitchFamily="18" charset="0"/>
              </a:rPr>
              <a:t> nên tiêu. Khi có việc đáng </a:t>
            </a:r>
          </a:p>
          <a:p>
            <a:pPr eaLnBrk="1" hangingPunct="1">
              <a:spcBef>
                <a:spcPct val="50000"/>
              </a:spcBef>
              <a:buFontTx/>
              <a:buNone/>
            </a:pPr>
            <a:r>
              <a:rPr lang="en-US" altLang="en-US" sz="3600" b="1" i="1" smtClean="0">
                <a:solidFill>
                  <a:srgbClr val="0000CC"/>
                </a:solidFill>
                <a:latin typeface="Times New Roman" pitchFamily="18" charset="0"/>
                <a:cs typeface="Times New Roman" pitchFamily="18" charset="0"/>
              </a:rPr>
              <a:t>làm, việc ích lợi cho đồng </a:t>
            </a:r>
          </a:p>
          <a:p>
            <a:pPr eaLnBrk="1" hangingPunct="1">
              <a:spcBef>
                <a:spcPct val="50000"/>
              </a:spcBef>
              <a:buFontTx/>
              <a:buNone/>
            </a:pPr>
            <a:r>
              <a:rPr lang="en-US" altLang="en-US" sz="3600" b="1" i="1" smtClean="0">
                <a:solidFill>
                  <a:srgbClr val="0000CC"/>
                </a:solidFill>
                <a:latin typeface="Times New Roman" pitchFamily="18" charset="0"/>
                <a:cs typeface="Times New Roman" pitchFamily="18" charset="0"/>
              </a:rPr>
              <a:t>bào, cho Tổ quốc thì  dù bao nhiêu công, tốn bao nhiêu của cũng vui lòng. Như thế mới đúng mới đúng là tiết kiệm.</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00" y="-339725"/>
            <a:ext cx="37338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91088"/>
            <a:ext cx="22733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73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_Trim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a:off x="685800" y="-22412"/>
            <a:ext cx="8077200" cy="6923974"/>
          </a:xfrm>
          <a:prstGeom prst="rect">
            <a:avLst/>
          </a:prstGeom>
        </p:spPr>
      </p:pic>
    </p:spTree>
    <p:extLst>
      <p:ext uri="{BB962C8B-B14F-4D97-AF65-F5344CB8AC3E}">
        <p14:creationId xmlns:p14="http://schemas.microsoft.com/office/powerpoint/2010/main" val="198999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7" y="-76200"/>
            <a:ext cx="960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00200" y="1143000"/>
            <a:ext cx="6858000" cy="175432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Hoạt động 3</a:t>
            </a:r>
          </a:p>
          <a:p>
            <a:pPr algn="ctr" fontAlgn="auto">
              <a:spcBef>
                <a:spcPts val="0"/>
              </a:spcBef>
              <a:spcAft>
                <a:spcPts val="0"/>
              </a:spcAft>
              <a:defRPr/>
            </a:pPr>
            <a:r>
              <a:rPr lang="en-US" sz="36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Lập kế hoạch tiết </a:t>
            </a: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kiệm tiền của</a:t>
            </a:r>
          </a:p>
          <a:p>
            <a:pPr algn="ctr" fontAlgn="auto">
              <a:spcBef>
                <a:spcPts val="0"/>
              </a:spcBef>
              <a:spcAft>
                <a:spcPts val="0"/>
              </a:spcAft>
              <a:defRPr/>
            </a:pPr>
            <a:r>
              <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(Bài tập 7)</a:t>
            </a:r>
          </a:p>
        </p:txBody>
      </p:sp>
    </p:spTree>
    <p:extLst>
      <p:ext uri="{BB962C8B-B14F-4D97-AF65-F5344CB8AC3E}">
        <p14:creationId xmlns:p14="http://schemas.microsoft.com/office/powerpoint/2010/main" val="3174573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3"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8" y="403225"/>
            <a:ext cx="6905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4"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914525"/>
            <a:ext cx="65087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3"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294438"/>
            <a:ext cx="4149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228600"/>
            <a:ext cx="4572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7" descr="xmascand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5705475"/>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685800" y="1573213"/>
            <a:ext cx="788193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u="sng" dirty="0">
                <a:solidFill>
                  <a:srgbClr val="FF0000"/>
                </a:solidFill>
                <a:latin typeface="Times New Roman" pitchFamily="18" charset="0"/>
                <a:cs typeface="Times New Roman" pitchFamily="18" charset="0"/>
              </a:rPr>
              <a:t>Bài </a:t>
            </a:r>
            <a:r>
              <a:rPr lang="en-US" sz="3200" b="1" u="sng" dirty="0" smtClean="0">
                <a:solidFill>
                  <a:srgbClr val="FF0000"/>
                </a:solidFill>
                <a:latin typeface="Times New Roman" pitchFamily="18" charset="0"/>
                <a:cs typeface="Times New Roman" pitchFamily="18" charset="0"/>
              </a:rPr>
              <a:t>7</a:t>
            </a:r>
            <a:r>
              <a:rPr lang="en-US" sz="3200" b="1" dirty="0" smtClean="0">
                <a:solidFill>
                  <a:srgbClr val="FF0000"/>
                </a:solidFill>
                <a:latin typeface="Times New Roman" pitchFamily="18" charset="0"/>
                <a:cs typeface="Times New Roman" pitchFamily="18" charset="0"/>
              </a:rPr>
              <a:t>:</a:t>
            </a:r>
            <a:r>
              <a:rPr lang="en-US" sz="3200" b="1" dirty="0" smtClean="0">
                <a:solidFill>
                  <a:srgbClr val="0070C0"/>
                </a:solidFill>
                <a:latin typeface="Times New Roman" pitchFamily="18" charset="0"/>
                <a:cs typeface="Times New Roman" pitchFamily="18" charset="0"/>
              </a:rPr>
              <a:t> Em đã biết tiết kiệm chưa? Em dự định sẽ tiết kiệm sách vở, đồ dùng, đồ chơi như thế nào? Hãy trao đổi về dự định của em với các bạn trong nhóm.</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76350084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_ELEARNING - BINH\_Tai nguyen\Hinh nen PowerPoint\Hinh nen\Pernalong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838200"/>
            <a:ext cx="11049000" cy="828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_ELEARNING - BINH\_Tai nguyen\Hinh nen PowerPoint\Hinh nen\hands_up_kid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971800"/>
            <a:ext cx="47498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30888" y="628348"/>
            <a:ext cx="4751622" cy="212365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600" b="1" dirty="0" err="1">
                <a:ln w="11430"/>
                <a:solidFill>
                  <a:srgbClr val="FF0000"/>
                </a:solidFill>
                <a:effectLst>
                  <a:outerShdw blurRad="50800" dist="39000" dir="5460000" algn="tl">
                    <a:srgbClr val="000000">
                      <a:alpha val="38000"/>
                    </a:srgbClr>
                  </a:outerShdw>
                </a:effectLst>
              </a:rPr>
              <a:t>Trò</a:t>
            </a:r>
            <a:r>
              <a:rPr lang="en-US" sz="6600" b="1" dirty="0">
                <a:ln w="11430"/>
                <a:solidFill>
                  <a:srgbClr val="FF0000"/>
                </a:solidFill>
                <a:effectLst>
                  <a:outerShdw blurRad="50800" dist="39000" dir="5460000" algn="tl">
                    <a:srgbClr val="000000">
                      <a:alpha val="38000"/>
                    </a:srgbClr>
                  </a:outerShdw>
                </a:effectLst>
              </a:rPr>
              <a:t> </a:t>
            </a:r>
            <a:r>
              <a:rPr lang="en-US" sz="6600" b="1" dirty="0" err="1">
                <a:ln w="11430"/>
                <a:solidFill>
                  <a:srgbClr val="FF0000"/>
                </a:solidFill>
                <a:effectLst>
                  <a:outerShdw blurRad="50800" dist="39000" dir="5460000" algn="tl">
                    <a:srgbClr val="000000">
                      <a:alpha val="38000"/>
                    </a:srgbClr>
                  </a:outerShdw>
                </a:effectLst>
              </a:rPr>
              <a:t>chơi</a:t>
            </a:r>
            <a:r>
              <a:rPr lang="en-US" sz="6600" b="1" dirty="0">
                <a:ln w="11430"/>
                <a:solidFill>
                  <a:srgbClr val="FF0000"/>
                </a:solidFill>
                <a:effectLst>
                  <a:outerShdw blurRad="50800" dist="39000" dir="5460000" algn="tl">
                    <a:srgbClr val="000000">
                      <a:alpha val="38000"/>
                    </a:srgbClr>
                  </a:outerShdw>
                </a:effectLst>
              </a:rPr>
              <a:t> </a:t>
            </a:r>
          </a:p>
          <a:p>
            <a:pPr algn="ctr">
              <a:defRPr/>
            </a:pPr>
            <a:r>
              <a:rPr lang="en-US" sz="6600" b="1" smtClean="0">
                <a:ln w="11430"/>
                <a:solidFill>
                  <a:srgbClr val="FF0000"/>
                </a:solidFill>
                <a:effectLst>
                  <a:outerShdw blurRad="50800" dist="39000" dir="5460000" algn="tl">
                    <a:srgbClr val="000000">
                      <a:alpha val="38000"/>
                    </a:srgbClr>
                  </a:outerShdw>
                </a:effectLst>
              </a:rPr>
              <a:t>Phóng viên</a:t>
            </a:r>
            <a:endParaRPr lang="en-US" sz="6600" b="1" dirty="0">
              <a:ln w="11430"/>
              <a:solidFill>
                <a:srgbClr val="FF0000"/>
              </a:solidFill>
              <a:effectLst>
                <a:outerShdw blurRad="50800" dist="39000" dir="5460000" algn="tl">
                  <a:srgbClr val="000000">
                    <a:alpha val="38000"/>
                  </a:srgbClr>
                </a:outerShdw>
              </a:effectLst>
            </a:endParaRPr>
          </a:p>
        </p:txBody>
      </p:sp>
      <p:pic>
        <p:nvPicPr>
          <p:cNvPr id="20485" name="Picture 12" descr="13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73405" y="1873080"/>
            <a:ext cx="4191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rot="373000">
            <a:off x="112713" y="-80963"/>
            <a:ext cx="2840037" cy="2227263"/>
            <a:chOff x="2928" y="384"/>
            <a:chExt cx="1789" cy="1403"/>
          </a:xfrm>
        </p:grpSpPr>
        <p:sp>
          <p:nvSpPr>
            <p:cNvPr id="20670" name="Oval 19"/>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671" name="Oval 20"/>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672" name="Freeform 21"/>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3" name="Freeform 22"/>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4" name="Freeform 23"/>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5" name="Freeform 24"/>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6" name="Freeform 25"/>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7" name="Freeform 26"/>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8" name="Freeform 27"/>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79" name="Freeform 28"/>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0" name="Freeform 29"/>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1" name="Freeform 30"/>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2" name="Freeform 31"/>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3" name="Freeform 32"/>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4" name="Freeform 33"/>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5" name="Freeform 34"/>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6" name="Freeform 35"/>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7" name="Freeform 36"/>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8" name="Freeform 37"/>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89" name="Freeform 38"/>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0" name="Freeform 39"/>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1" name="Freeform 40"/>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2" name="Freeform 41"/>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3" name="Freeform 42"/>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4" name="Freeform 43"/>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5" name="Freeform 44"/>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6" name="Freeform 45"/>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7" name="Freeform 46"/>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8" name="Freeform 47"/>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99" name="Freeform 48"/>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0" name="Freeform 49"/>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1" name="Freeform 50"/>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2" name="Freeform 51"/>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3" name="Freeform 52"/>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4" name="Freeform 53"/>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5" name="Freeform 54"/>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6" name="Freeform 55"/>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7" name="Freeform 56"/>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8" name="Freeform 57"/>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09" name="Freeform 58"/>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0" name="Freeform 59"/>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1" name="Freeform 60"/>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2" name="Freeform 61"/>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3" name="Freeform 62"/>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4" name="Freeform 63"/>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5" name="Freeform 64"/>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6" name="Freeform 65"/>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7" name="Freeform 66"/>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8" name="Freeform 67"/>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19" name="Freeform 68"/>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0" name="Freeform 69"/>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1" name="Freeform 70"/>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2" name="Freeform 71"/>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3" name="Freeform 72"/>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4" name="Freeform 73"/>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5" name="Freeform 74"/>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6" name="Freeform 75"/>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7" name="Freeform 76"/>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8" name="Freeform 77"/>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29" name="Freeform 78"/>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0" name="Freeform 79"/>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1" name="Freeform 80"/>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2" name="Freeform 81"/>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3" name="Freeform 82"/>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4" name="Freeform 83"/>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5" name="Freeform 84"/>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6" name="Freeform 85"/>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7" name="Freeform 86"/>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38" name="Freeform 87"/>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39" name="Arc 88"/>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0" name="Arc 89"/>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0741" name="Arc 90"/>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2" name="Arc 91"/>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3" name="Arc 92"/>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4" name="Arc 93"/>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5" name="Arc 94"/>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6" name="Arc 95"/>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7" name="Freeform 96"/>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8" name="Freeform 97"/>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49" name="Arc 98"/>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0" name="Arc 99"/>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1" name="Arc 100"/>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2" name="Freeform 101"/>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3" name="Freeform 102"/>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4" name="Freeform 103"/>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5" name="Freeform 104"/>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6" name="Freeform 105"/>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7" name="Freeform 106"/>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8" name="Freeform 107"/>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759" name="Freeform 108"/>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18"/>
          <p:cNvGrpSpPr>
            <a:grpSpLocks/>
          </p:cNvGrpSpPr>
          <p:nvPr/>
        </p:nvGrpSpPr>
        <p:grpSpPr bwMode="auto">
          <a:xfrm rot="373000">
            <a:off x="6970713" y="2738438"/>
            <a:ext cx="2840037" cy="2227262"/>
            <a:chOff x="2928" y="384"/>
            <a:chExt cx="1789" cy="1403"/>
          </a:xfrm>
        </p:grpSpPr>
        <p:sp>
          <p:nvSpPr>
            <p:cNvPr id="20580" name="Oval 19"/>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581" name="Oval 20"/>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582" name="Freeform 21"/>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3" name="Freeform 22"/>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4" name="Freeform 23"/>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5" name="Freeform 24"/>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6" name="Freeform 25"/>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7" name="Freeform 26"/>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8" name="Freeform 27"/>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89" name="Freeform 28"/>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0" name="Freeform 29"/>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1" name="Freeform 30"/>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2" name="Freeform 31"/>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3" name="Freeform 32"/>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4" name="Freeform 33"/>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5" name="Freeform 34"/>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6" name="Freeform 35"/>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7" name="Freeform 36"/>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8" name="Freeform 37"/>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99" name="Freeform 38"/>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0" name="Freeform 39"/>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1" name="Freeform 40"/>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2" name="Freeform 41"/>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3" name="Freeform 42"/>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4" name="Freeform 43"/>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5" name="Freeform 44"/>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6" name="Freeform 45"/>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7" name="Freeform 46"/>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8" name="Freeform 47"/>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09" name="Freeform 48"/>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0" name="Freeform 49"/>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1" name="Freeform 50"/>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2" name="Freeform 51"/>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3" name="Freeform 52"/>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4" name="Freeform 53"/>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5" name="Freeform 54"/>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6" name="Freeform 55"/>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7" name="Freeform 56"/>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8" name="Freeform 57"/>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19" name="Freeform 58"/>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0" name="Freeform 59"/>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1" name="Freeform 60"/>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2" name="Freeform 61"/>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3" name="Freeform 62"/>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4" name="Freeform 63"/>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5" name="Freeform 64"/>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6" name="Freeform 65"/>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7" name="Freeform 66"/>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8" name="Freeform 67"/>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29" name="Freeform 68"/>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0" name="Freeform 69"/>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1" name="Freeform 70"/>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2" name="Freeform 71"/>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3" name="Freeform 72"/>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4" name="Freeform 73"/>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5" name="Freeform 74"/>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6" name="Freeform 75"/>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7" name="Freeform 76"/>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8" name="Freeform 77"/>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39" name="Freeform 78"/>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0" name="Freeform 79"/>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1" name="Freeform 80"/>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2" name="Freeform 81"/>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3" name="Freeform 82"/>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4" name="Freeform 83"/>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5" name="Freeform 84"/>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6" name="Freeform 85"/>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7" name="Freeform 86"/>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648" name="Freeform 87"/>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49" name="Arc 88"/>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0" name="Arc 89"/>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0651" name="Arc 90"/>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2" name="Arc 91"/>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3" name="Arc 92"/>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4" name="Arc 93"/>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5" name="Arc 94"/>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6" name="Arc 95"/>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7" name="Freeform 96"/>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8" name="Freeform 97"/>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59" name="Arc 98"/>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0" name="Arc 99"/>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1" name="Arc 100"/>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2" name="Freeform 101"/>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3" name="Freeform 102"/>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4" name="Freeform 103"/>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5" name="Freeform 104"/>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6" name="Freeform 105"/>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7" name="Freeform 106"/>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8" name="Freeform 107"/>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69" name="Freeform 108"/>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 name="Group 18"/>
          <p:cNvGrpSpPr>
            <a:grpSpLocks/>
          </p:cNvGrpSpPr>
          <p:nvPr/>
        </p:nvGrpSpPr>
        <p:grpSpPr bwMode="auto">
          <a:xfrm rot="373000">
            <a:off x="476250" y="4191000"/>
            <a:ext cx="2840038" cy="2227263"/>
            <a:chOff x="2928" y="384"/>
            <a:chExt cx="1789" cy="1403"/>
          </a:xfrm>
        </p:grpSpPr>
        <p:sp>
          <p:nvSpPr>
            <p:cNvPr id="20490" name="Oval 19"/>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491" name="Oval 20"/>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atin typeface="Times New Roman" pitchFamily="18" charset="0"/>
              </a:endParaRPr>
            </a:p>
          </p:txBody>
        </p:sp>
        <p:sp>
          <p:nvSpPr>
            <p:cNvPr id="20492" name="Freeform 21"/>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Freeform 22"/>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Freeform 23"/>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Freeform 24"/>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Freeform 25"/>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Freeform 26"/>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8" name="Freeform 27"/>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9" name="Freeform 28"/>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0" name="Freeform 29"/>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1" name="Freeform 30"/>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2" name="Freeform 31"/>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3" name="Freeform 32"/>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4" name="Freeform 33"/>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5" name="Freeform 34"/>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6" name="Freeform 35"/>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7" name="Freeform 36"/>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8" name="Freeform 37"/>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9" name="Freeform 38"/>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0" name="Freeform 39"/>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1" name="Freeform 40"/>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2" name="Freeform 41"/>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3" name="Freeform 42"/>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4" name="Freeform 43"/>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5" name="Freeform 44"/>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6" name="Freeform 45"/>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7" name="Freeform 46"/>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8" name="Freeform 47"/>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9" name="Freeform 48"/>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0" name="Freeform 49"/>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1" name="Freeform 50"/>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2" name="Freeform 51"/>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3" name="Freeform 52"/>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4" name="Freeform 53"/>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5" name="Freeform 54"/>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6" name="Freeform 55"/>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7" name="Freeform 56"/>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8" name="Freeform 57"/>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29" name="Freeform 58"/>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0" name="Freeform 59"/>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1" name="Freeform 60"/>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2" name="Freeform 61"/>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3" name="Freeform 62"/>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4" name="Freeform 63"/>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5" name="Freeform 64"/>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6" name="Freeform 65"/>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7" name="Freeform 66"/>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8" name="Freeform 67"/>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39" name="Freeform 68"/>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0" name="Freeform 69"/>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1" name="Freeform 70"/>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2" name="Freeform 71"/>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3" name="Freeform 72"/>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4" name="Freeform 73"/>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5" name="Freeform 74"/>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6" name="Freeform 75"/>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7" name="Freeform 76"/>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8" name="Freeform 77"/>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49" name="Freeform 78"/>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0" name="Freeform 79"/>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1" name="Freeform 80"/>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2" name="Freeform 81"/>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3" name="Freeform 82"/>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4" name="Freeform 83"/>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5" name="Freeform 84"/>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6" name="Freeform 85"/>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7" name="Freeform 86"/>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58" name="Freeform 87"/>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59" name="Arc 88"/>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0" name="Arc 89"/>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20561" name="Arc 90"/>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2" name="Arc 91"/>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3" name="Arc 92"/>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4" name="Arc 93"/>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5" name="Arc 94"/>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6" name="Arc 95"/>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7" name="Freeform 96"/>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8" name="Freeform 97"/>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69" name="Arc 98"/>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0" name="Arc 99"/>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1" name="Arc 100"/>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2" name="Freeform 101"/>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3" name="Freeform 102"/>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4" name="Freeform 103"/>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5" name="Freeform 104"/>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6" name="Freeform 105"/>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7" name="Freeform 106"/>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8" name="Freeform 107"/>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79" name="Freeform 108"/>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285" name="FAPremierLeagueOfficialTheme-Dannha_37az.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22960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1" presetClass="mediacall" presetSubtype="0" fill="hold" nodeType="withEffect">
                                  <p:stCondLst>
                                    <p:cond delay="0"/>
                                  </p:stCondLst>
                                  <p:childTnLst>
                                    <p:cmd type="call" cmd="playFrom(0.0)">
                                      <p:cBhvr>
                                        <p:cTn id="9" dur="60341" fill="hold"/>
                                        <p:tgtEl>
                                          <p:spTgt spid="285"/>
                                        </p:tgtEl>
                                      </p:cBhvr>
                                    </p:cmd>
                                  </p:childTnLst>
                                </p:cTn>
                              </p:par>
                            </p:childTnLst>
                          </p:cTn>
                        </p:par>
                        <p:par>
                          <p:cTn id="10" fill="hold" nodeType="afterGroup">
                            <p:stCondLst>
                              <p:cond delay="60341"/>
                            </p:stCondLst>
                            <p:childTnLst>
                              <p:par>
                                <p:cTn id="11" presetID="8" presetClass="emph" presetSubtype="0" repeatCount="2000" fill="hold" nodeType="afterEffect">
                                  <p:stCondLst>
                                    <p:cond delay="3000"/>
                                  </p:stCondLst>
                                  <p:iterate type="lt">
                                    <p:tmPct val="0"/>
                                  </p:iterate>
                                  <p:childTnLst>
                                    <p:animRot by="21600000">
                                      <p:cBhvr>
                                        <p:cTn id="12" dur="5000" fill="hold"/>
                                        <p:tgtEl>
                                          <p:spTgt spid="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par>
                                <p:cTn id="13" presetID="23" presetClass="entr" presetSubtype="16" repeatCount="indefinite" fill="hold" nodeType="withEffect">
                                  <p:stCondLst>
                                    <p:cond delay="3000"/>
                                  </p:stCondLst>
                                  <p:endCondLst>
                                    <p:cond evt="onNext" delay="0">
                                      <p:tgtEl>
                                        <p:sldTgt/>
                                      </p:tgtEl>
                                    </p:cond>
                                  </p:end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p:val>
                                            <p:fltVal val="0"/>
                                          </p:val>
                                        </p:tav>
                                        <p:tav tm="100000">
                                          <p:val>
                                            <p:strVal val="#ppt_w"/>
                                          </p:val>
                                        </p:tav>
                                      </p:tavLst>
                                    </p:anim>
                                    <p:anim calcmode="lin" valueType="num">
                                      <p:cBhvr>
                                        <p:cTn id="16" dur="5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explode.wav"/>
                                        </p:tgtEl>
                                      </p:cMediaNode>
                                    </p:audio>
                                  </p:subTnLst>
                                </p:cTn>
                              </p:par>
                              <p:par>
                                <p:cTn id="17" presetID="26" presetClass="emph" presetSubtype="0" fill="hold" nodeType="withEffect">
                                  <p:stCondLst>
                                    <p:cond delay="300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par>
                                <p:cTn id="20" presetID="23" presetClass="entr" presetSubtype="16" repeatCount="indefinite" fill="hold" nodeType="withEffect">
                                  <p:stCondLst>
                                    <p:cond delay="1000"/>
                                  </p:stCondLst>
                                  <p:endCondLst>
                                    <p:cond evt="onNext" delay="0">
                                      <p:tgtEl>
                                        <p:sldTgt/>
                                      </p:tgtEl>
                                    </p:cond>
                                  </p:endCondLst>
                                  <p:childTnLst>
                                    <p:set>
                                      <p:cBhvr>
                                        <p:cTn id="21" dur="1" fill="hold">
                                          <p:stCondLst>
                                            <p:cond delay="0"/>
                                          </p:stCondLst>
                                        </p:cTn>
                                        <p:tgtEl>
                                          <p:spTgt spid="3"/>
                                        </p:tgtEl>
                                        <p:attrNameLst>
                                          <p:attrName>style.visibility</p:attrName>
                                        </p:attrNameLst>
                                      </p:cBhvr>
                                      <p:to>
                                        <p:strVal val="visible"/>
                                      </p:to>
                                    </p:set>
                                    <p:anim calcmode="lin" valueType="num">
                                      <p:cBhvr>
                                        <p:cTn id="22" dur="5000" fill="hold"/>
                                        <p:tgtEl>
                                          <p:spTgt spid="3"/>
                                        </p:tgtEl>
                                        <p:attrNameLst>
                                          <p:attrName>ppt_w</p:attrName>
                                        </p:attrNameLst>
                                      </p:cBhvr>
                                      <p:tavLst>
                                        <p:tav tm="0">
                                          <p:val>
                                            <p:fltVal val="0"/>
                                          </p:val>
                                        </p:tav>
                                        <p:tav tm="100000">
                                          <p:val>
                                            <p:strVal val="#ppt_w"/>
                                          </p:val>
                                        </p:tav>
                                      </p:tavLst>
                                    </p:anim>
                                    <p:anim calcmode="lin" valueType="num">
                                      <p:cBhvr>
                                        <p:cTn id="23" dur="5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4" name="explode.wav"/>
                                        </p:tgtEl>
                                      </p:cMediaNode>
                                    </p:audio>
                                  </p:subTnLst>
                                </p:cTn>
                              </p:par>
                              <p:par>
                                <p:cTn id="24" presetID="26" presetClass="emph" presetSubtype="0" fill="hold" nodeType="withEffect">
                                  <p:stCondLst>
                                    <p:cond delay="100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23" presetClass="entr" presetSubtype="16" repeatCount="indefinite" fill="hold" nodeType="withEffect">
                                  <p:stCondLst>
                                    <p:cond delay="1000"/>
                                  </p:stCondLst>
                                  <p:endCondLst>
                                    <p:cond evt="onNext" delay="0">
                                      <p:tgtEl>
                                        <p:sldTgt/>
                                      </p:tgtEl>
                                    </p:cond>
                                  </p:endCondLst>
                                  <p:childTnLst>
                                    <p:set>
                                      <p:cBhvr>
                                        <p:cTn id="28" dur="1" fill="hold">
                                          <p:stCondLst>
                                            <p:cond delay="0"/>
                                          </p:stCondLst>
                                        </p:cTn>
                                        <p:tgtEl>
                                          <p:spTgt spid="5"/>
                                        </p:tgtEl>
                                        <p:attrNameLst>
                                          <p:attrName>style.visibility</p:attrName>
                                        </p:attrNameLst>
                                      </p:cBhvr>
                                      <p:to>
                                        <p:strVal val="visible"/>
                                      </p:to>
                                    </p:set>
                                    <p:anim calcmode="lin" valueType="num">
                                      <p:cBhvr>
                                        <p:cTn id="29" dur="5000" fill="hold"/>
                                        <p:tgtEl>
                                          <p:spTgt spid="5"/>
                                        </p:tgtEl>
                                        <p:attrNameLst>
                                          <p:attrName>ppt_w</p:attrName>
                                        </p:attrNameLst>
                                      </p:cBhvr>
                                      <p:tavLst>
                                        <p:tav tm="0">
                                          <p:val>
                                            <p:fltVal val="0"/>
                                          </p:val>
                                        </p:tav>
                                        <p:tav tm="100000">
                                          <p:val>
                                            <p:strVal val="#ppt_w"/>
                                          </p:val>
                                        </p:tav>
                                      </p:tavLst>
                                    </p:anim>
                                    <p:anim calcmode="lin" valueType="num">
                                      <p:cBhvr>
                                        <p:cTn id="30" dur="5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explode.wav"/>
                                        </p:tgtEl>
                                      </p:cMediaNode>
                                    </p:audio>
                                  </p:subTnLst>
                                </p:cTn>
                              </p:par>
                              <p:par>
                                <p:cTn id="31" presetID="26" presetClass="emph" presetSubtype="0" fill="hold" nodeType="withEffect">
                                  <p:stCondLst>
                                    <p:cond delay="100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28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392072"/>
            <a:ext cx="9144000" cy="51816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3429000" y="533400"/>
            <a:ext cx="2212615"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dirty="0" err="1">
                <a:ln w="11430"/>
                <a:solidFill>
                  <a:srgbClr val="FF0000"/>
                </a:solidFill>
                <a:effectLst>
                  <a:outerShdw blurRad="50800" dist="39000" dir="5460000" algn="tl">
                    <a:srgbClr val="000000">
                      <a:alpha val="38000"/>
                    </a:srgbClr>
                  </a:outerShdw>
                </a:effectLst>
              </a:rPr>
              <a:t>Ghi</a:t>
            </a:r>
            <a:r>
              <a:rPr lang="en-US" sz="3600" b="1" dirty="0">
                <a:ln w="11430"/>
                <a:solidFill>
                  <a:srgbClr val="FF0000"/>
                </a:solidFill>
                <a:effectLst>
                  <a:outerShdw blurRad="50800" dist="39000" dir="5460000" algn="tl">
                    <a:srgbClr val="000000">
                      <a:alpha val="38000"/>
                    </a:srgbClr>
                  </a:outerShdw>
                </a:effectLst>
              </a:rPr>
              <a:t> </a:t>
            </a:r>
            <a:r>
              <a:rPr lang="en-US" sz="3600" b="1" dirty="0" err="1">
                <a:ln w="11430"/>
                <a:solidFill>
                  <a:srgbClr val="FF0000"/>
                </a:solidFill>
                <a:effectLst>
                  <a:outerShdw blurRad="50800" dist="39000" dir="5460000" algn="tl">
                    <a:srgbClr val="000000">
                      <a:alpha val="38000"/>
                    </a:srgbClr>
                  </a:outerShdw>
                </a:effectLst>
              </a:rPr>
              <a:t>nhớ</a:t>
            </a:r>
            <a:endParaRPr lang="en-US" sz="3600" b="1" dirty="0">
              <a:ln w="11430"/>
              <a:solidFill>
                <a:srgbClr val="FF0000"/>
              </a:solidFill>
              <a:effectLst>
                <a:outerShdw blurRad="50800" dist="39000" dir="5460000" algn="tl">
                  <a:srgbClr val="000000">
                    <a:alpha val="38000"/>
                  </a:srgbClr>
                </a:outerShdw>
              </a:effectLst>
            </a:endParaRPr>
          </a:p>
        </p:txBody>
      </p:sp>
      <p:sp>
        <p:nvSpPr>
          <p:cNvPr id="6" name="Text Box 12"/>
          <p:cNvSpPr txBox="1">
            <a:spLocks noChangeArrowheads="1"/>
          </p:cNvSpPr>
          <p:nvPr/>
        </p:nvSpPr>
        <p:spPr bwMode="auto">
          <a:xfrm>
            <a:off x="838200" y="1509356"/>
            <a:ext cx="7848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3200" b="1" dirty="0">
                <a:solidFill>
                  <a:srgbClr val="000066"/>
                </a:solidFill>
                <a:latin typeface="Times New Roman" pitchFamily="18" charset="0"/>
                <a:cs typeface="Times New Roman" pitchFamily="18" charset="0"/>
              </a:rPr>
              <a:t>Tiền bạc, của cải là mồ hôi công sức của bao người lao động. Vì vậy, chúng ta cần phải tiết kiệm, không được sử dụng tiền của phung phí</a:t>
            </a:r>
            <a:r>
              <a:rPr lang="en-US" sz="3200" b="1" dirty="0" smtClean="0">
                <a:solidFill>
                  <a:srgbClr val="000066"/>
                </a:solidFill>
                <a:latin typeface="Times New Roman" pitchFamily="18" charset="0"/>
                <a:cs typeface="Times New Roman" pitchFamily="18" charset="0"/>
              </a:rPr>
              <a:t>.</a:t>
            </a:r>
            <a:endParaRPr lang="en-US" sz="3200" b="1" dirty="0">
              <a:solidFill>
                <a:srgbClr val="000066"/>
              </a:solidFill>
              <a:latin typeface="Times New Roman" pitchFamily="18" charset="0"/>
              <a:cs typeface="Times New Roman" pitchFamily="18" charset="0"/>
            </a:endParaRPr>
          </a:p>
        </p:txBody>
      </p:sp>
      <p:pic>
        <p:nvPicPr>
          <p:cNvPr id="24581" name="Picture 9"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078413"/>
            <a:ext cx="20574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891088"/>
            <a:ext cx="22733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2" descr="JULY4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32" descr="JULY4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52400"/>
            <a:ext cx="1752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784216" y="3624650"/>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200" b="1" dirty="0" smtClean="0">
                <a:solidFill>
                  <a:srgbClr val="0070C0"/>
                </a:solidFill>
                <a:latin typeface="Times New Roman" pitchFamily="18" charset="0"/>
                <a:cs typeface="Times New Roman" pitchFamily="18" charset="0"/>
              </a:rPr>
              <a:t>Ở </a:t>
            </a:r>
            <a:r>
              <a:rPr lang="en-US" sz="3200" b="1" dirty="0">
                <a:solidFill>
                  <a:srgbClr val="0070C0"/>
                </a:solidFill>
                <a:latin typeface="Times New Roman" pitchFamily="18" charset="0"/>
                <a:cs typeface="Times New Roman" pitchFamily="18" charset="0"/>
              </a:rPr>
              <a:t>đây một hạt cơm rơi </a:t>
            </a:r>
          </a:p>
          <a:p>
            <a:pPr algn="ctr" eaLnBrk="1" hangingPunct="1"/>
            <a:r>
              <a:rPr lang="en-US" sz="3200" b="1" dirty="0">
                <a:solidFill>
                  <a:srgbClr val="0070C0"/>
                </a:solidFill>
                <a:latin typeface="Times New Roman" pitchFamily="18" charset="0"/>
                <a:cs typeface="Times New Roman" pitchFamily="18" charset="0"/>
              </a:rPr>
              <a:t>Ngoài kia bao giọt mồ hôi thấm đồng</a:t>
            </a:r>
          </a:p>
        </p:txBody>
      </p:sp>
      <p:sp>
        <p:nvSpPr>
          <p:cNvPr id="11" name="TextBox 2"/>
          <p:cNvSpPr txBox="1">
            <a:spLocks noChangeArrowheads="1"/>
          </p:cNvSpPr>
          <p:nvPr/>
        </p:nvSpPr>
        <p:spPr bwMode="auto">
          <a:xfrm>
            <a:off x="838199" y="1741528"/>
            <a:ext cx="82271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smtClean="0">
                <a:solidFill>
                  <a:srgbClr val="FF0000"/>
                </a:solidFill>
                <a:latin typeface="Times New Roman" pitchFamily="18" charset="0"/>
                <a:cs typeface="Times New Roman" pitchFamily="18" charset="0"/>
              </a:rPr>
              <a:t>Vì </a:t>
            </a:r>
            <a:r>
              <a:rPr lang="en-US" sz="3600" b="1" dirty="0">
                <a:solidFill>
                  <a:srgbClr val="FF0000"/>
                </a:solidFill>
                <a:latin typeface="Times New Roman" pitchFamily="18" charset="0"/>
                <a:cs typeface="Times New Roman" pitchFamily="18" charset="0"/>
              </a:rPr>
              <a:t>sao chúng ta phải tiết kiệm tiền của? </a:t>
            </a:r>
          </a:p>
        </p:txBody>
      </p:sp>
      <p:sp>
        <p:nvSpPr>
          <p:cNvPr id="12" name="TextBox 2"/>
          <p:cNvSpPr txBox="1">
            <a:spLocks noChangeArrowheads="1"/>
          </p:cNvSpPr>
          <p:nvPr/>
        </p:nvSpPr>
        <p:spPr bwMode="auto">
          <a:xfrm>
            <a:off x="838199" y="3571460"/>
            <a:ext cx="82518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dirty="0" smtClean="0">
                <a:solidFill>
                  <a:srgbClr val="FF0000"/>
                </a:solidFill>
                <a:latin typeface="Times New Roman" pitchFamily="18" charset="0"/>
                <a:cs typeface="Times New Roman" pitchFamily="18" charset="0"/>
              </a:rPr>
              <a:t>Em hãy kể những câu  ca dao, tục ngữ nói về tiết </a:t>
            </a:r>
            <a:r>
              <a:rPr lang="en-US" sz="3600" b="1" dirty="0">
                <a:solidFill>
                  <a:srgbClr val="FF0000"/>
                </a:solidFill>
                <a:latin typeface="Times New Roman" pitchFamily="18" charset="0"/>
                <a:cs typeface="Times New Roman" pitchFamily="18" charset="0"/>
              </a:rPr>
              <a:t>kiệm tiền của?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xit" presetSubtype="21" fill="hold" grpId="1" nodeType="withEffect">
                                  <p:stCondLst>
                                    <p:cond delay="0"/>
                                  </p:stCondLst>
                                  <p:childTnLst>
                                    <p:animEffect transition="out" filter="barn(inVertic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16" presetClass="exit" presetSubtype="21" fill="hold" grpId="1" nodeType="withEffect">
                                  <p:stCondLst>
                                    <p:cond delay="0"/>
                                  </p:stCondLst>
                                  <p:childTnLst>
                                    <p:animEffect transition="out" filter="barn(inVertic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_ELEARNING - BINH\_Tai nguyen\Hinh nen PowerPoint\Hinh nen\thu-vien-hinh-nen-dep-cho-slide-powerpoint-2007-an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9144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342900" y="1295400"/>
            <a:ext cx="84963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400" b="1" dirty="0" smtClean="0">
                <a:solidFill>
                  <a:srgbClr val="FF0000"/>
                </a:solidFill>
                <a:latin typeface="Times New Roman" panose="02020603050405020304" pitchFamily="18" charset="0"/>
                <a:cs typeface="Times New Roman" panose="02020603050405020304" pitchFamily="18" charset="0"/>
              </a:rPr>
              <a:t>Câu 1: Vì sao chúng ta phải tiết kiệm tiền của? </a:t>
            </a:r>
          </a:p>
        </p:txBody>
      </p:sp>
      <p:sp>
        <p:nvSpPr>
          <p:cNvPr id="4" name="TextBox 2"/>
          <p:cNvSpPr txBox="1">
            <a:spLocks noChangeArrowheads="1"/>
          </p:cNvSpPr>
          <p:nvPr/>
        </p:nvSpPr>
        <p:spPr bwMode="auto">
          <a:xfrm>
            <a:off x="342900" y="3513138"/>
            <a:ext cx="8458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400" b="1" dirty="0" smtClean="0">
                <a:solidFill>
                  <a:srgbClr val="FF0000"/>
                </a:solidFill>
                <a:latin typeface="Times New Roman" panose="02020603050405020304" pitchFamily="18" charset="0"/>
                <a:cs typeface="Times New Roman" panose="02020603050405020304" pitchFamily="18" charset="0"/>
              </a:rPr>
              <a:t>Câu 2: Em hãy kể việc em đã làm thể hiện em đã biết tiết kiệm tiền của? </a:t>
            </a:r>
          </a:p>
        </p:txBody>
      </p:sp>
    </p:spTree>
    <p:extLst>
      <p:ext uri="{BB962C8B-B14F-4D97-AF65-F5344CB8AC3E}">
        <p14:creationId xmlns:p14="http://schemas.microsoft.com/office/powerpoint/2010/main" val="3377984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10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3"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8" y="403225"/>
            <a:ext cx="6905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4"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2259013"/>
            <a:ext cx="650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3"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6367463"/>
            <a:ext cx="4149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228600"/>
            <a:ext cx="4572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7" descr="xmascand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5705475"/>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descr="White marble"/>
          <p:cNvSpPr>
            <a:spLocks noChangeArrowheads="1"/>
          </p:cNvSpPr>
          <p:nvPr/>
        </p:nvSpPr>
        <p:spPr bwMode="auto">
          <a:xfrm>
            <a:off x="2286000" y="304801"/>
            <a:ext cx="4648200" cy="1828800"/>
          </a:xfrm>
          <a:prstGeom prst="horizontalScroll">
            <a:avLst>
              <a:gd name="adj" fmla="val 14888"/>
            </a:avLst>
          </a:prstGeom>
          <a:blipFill dpi="0" rotWithShape="1">
            <a:blip r:embed="rId7"/>
            <a:srcRect/>
            <a:tile tx="0" ty="0" sx="100000" sy="100000" flip="none" algn="tl"/>
          </a:blipFill>
          <a:ln w="9525">
            <a:solidFill>
              <a:sysClr val="windowText" lastClr="000000"/>
            </a:solidFill>
            <a:round/>
            <a:headEnd/>
            <a:tailEnd/>
          </a:ln>
        </p:spPr>
        <p:txBody>
          <a:bodyPr wrap="none" anchor="ctr"/>
          <a:lstStyle/>
          <a:p>
            <a:pPr fontAlgn="auto">
              <a:spcBef>
                <a:spcPts val="0"/>
              </a:spcBef>
              <a:spcAft>
                <a:spcPts val="0"/>
              </a:spcAft>
              <a:defRPr/>
            </a:pPr>
            <a:r>
              <a:rPr lang="en-US" sz="3600" b="1" kern="0" dirty="0" smtClean="0">
                <a:solidFill>
                  <a:srgbClr val="FF0000"/>
                </a:solidFill>
                <a:latin typeface="Times New Roman" pitchFamily="18" charset="0"/>
              </a:rPr>
              <a:t>  Vận dụng- sáng tạo</a:t>
            </a:r>
            <a:endParaRPr lang="en-US" sz="3600" b="1" kern="0" dirty="0">
              <a:solidFill>
                <a:srgbClr val="FF0000"/>
              </a:solidFill>
              <a:latin typeface="Times New Roman" pitchFamily="18" charset="0"/>
            </a:endParaRPr>
          </a:p>
        </p:txBody>
      </p:sp>
      <p:sp>
        <p:nvSpPr>
          <p:cNvPr id="10" name="Text Box 5"/>
          <p:cNvSpPr txBox="1">
            <a:spLocks noChangeArrowheads="1"/>
          </p:cNvSpPr>
          <p:nvPr/>
        </p:nvSpPr>
        <p:spPr bwMode="auto">
          <a:xfrm>
            <a:off x="990600" y="2438400"/>
            <a:ext cx="76517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Em hãy lập </a:t>
            </a:r>
            <a:r>
              <a:rPr lang="en-US" sz="3200" dirty="0" smtClean="0">
                <a:solidFill>
                  <a:srgbClr val="0000FF"/>
                </a:solidFill>
                <a:latin typeface="Times New Roman" pitchFamily="18" charset="0"/>
                <a:cs typeface="Times New Roman" pitchFamily="18" charset="0"/>
              </a:rPr>
              <a:t>kế hoạch tiết kiệm điện, nước cho gia đình em.</a:t>
            </a:r>
            <a:endParaRPr lang="en-US" sz="3200" dirty="0">
              <a:solidFill>
                <a:srgbClr val="0000FF"/>
              </a:solidFill>
              <a:latin typeface="Times New Roman" pitchFamily="18" charset="0"/>
              <a:cs typeface="Times New Roman" pitchFamily="18" charset="0"/>
            </a:endParaRPr>
          </a:p>
        </p:txBody>
      </p:sp>
      <p:sp>
        <p:nvSpPr>
          <p:cNvPr id="11" name="Text Box 5"/>
          <p:cNvSpPr txBox="1">
            <a:spLocks noChangeArrowheads="1"/>
          </p:cNvSpPr>
          <p:nvPr/>
        </p:nvSpPr>
        <p:spPr bwMode="auto">
          <a:xfrm>
            <a:off x="990600" y="3820417"/>
            <a:ext cx="75771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Em thực hiện đúng </a:t>
            </a:r>
            <a:r>
              <a:rPr lang="en-US" sz="3200" dirty="0" smtClean="0">
                <a:solidFill>
                  <a:srgbClr val="0000FF"/>
                </a:solidFill>
                <a:latin typeface="Times New Roman" pitchFamily="18" charset="0"/>
                <a:cs typeface="Times New Roman" pitchFamily="18" charset="0"/>
              </a:rPr>
              <a:t>theo kế hoạch mà </a:t>
            </a:r>
            <a:r>
              <a:rPr lang="en-US" sz="3200" dirty="0">
                <a:solidFill>
                  <a:srgbClr val="0000FF"/>
                </a:solidFill>
                <a:latin typeface="Times New Roman" pitchFamily="18" charset="0"/>
                <a:cs typeface="Times New Roman" pitchFamily="18" charset="0"/>
              </a:rPr>
              <a:t>mình đã lập.  </a:t>
            </a:r>
          </a:p>
        </p:txBody>
      </p:sp>
    </p:spTree>
    <p:extLst>
      <p:ext uri="{BB962C8B-B14F-4D97-AF65-F5344CB8AC3E}">
        <p14:creationId xmlns:p14="http://schemas.microsoft.com/office/powerpoint/2010/main" val="1625921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3"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8" y="403225"/>
            <a:ext cx="6905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4"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3" y="1952449"/>
            <a:ext cx="65087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3"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294438"/>
            <a:ext cx="4149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228600"/>
            <a:ext cx="4572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7" descr="xmascand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5705475"/>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descr="White marble"/>
          <p:cNvSpPr>
            <a:spLocks noChangeArrowheads="1"/>
          </p:cNvSpPr>
          <p:nvPr/>
        </p:nvSpPr>
        <p:spPr bwMode="auto">
          <a:xfrm>
            <a:off x="1981199" y="762001"/>
            <a:ext cx="5267325" cy="1676400"/>
          </a:xfrm>
          <a:prstGeom prst="horizontalScroll">
            <a:avLst>
              <a:gd name="adj" fmla="val 12500"/>
            </a:avLst>
          </a:prstGeom>
          <a:blipFill dpi="0" rotWithShape="1">
            <a:blip r:embed="rId7"/>
            <a:srcRect/>
            <a:tile tx="0" ty="0" sx="100000" sy="100000" flip="none" algn="tl"/>
          </a:blipFill>
          <a:ln w="9525">
            <a:solidFill>
              <a:sysClr val="windowText" lastClr="000000"/>
            </a:solidFill>
            <a:round/>
            <a:headEnd/>
            <a:tailEnd/>
          </a:ln>
        </p:spPr>
        <p:txBody>
          <a:bodyPr wrap="none" anchor="ctr"/>
          <a:lstStyle/>
          <a:p>
            <a:pPr fontAlgn="auto">
              <a:spcBef>
                <a:spcPts val="0"/>
              </a:spcBef>
              <a:spcAft>
                <a:spcPts val="0"/>
              </a:spcAft>
              <a:defRPr/>
            </a:pPr>
            <a:r>
              <a:rPr lang="vi-VN" sz="3600" b="1" kern="0" dirty="0" smtClean="0">
                <a:solidFill>
                  <a:sysClr val="windowText" lastClr="000000"/>
                </a:solidFill>
                <a:latin typeface="Times New Roman" pitchFamily="18" charset="0"/>
              </a:rPr>
              <a:t>     </a:t>
            </a:r>
            <a:r>
              <a:rPr lang="vi-VN" sz="3600" b="1" kern="0" dirty="0" smtClean="0">
                <a:solidFill>
                  <a:srgbClr val="FF0000"/>
                </a:solidFill>
                <a:latin typeface="Times New Roman" pitchFamily="18" charset="0"/>
              </a:rPr>
              <a:t>Chuẩn bị bài sau</a:t>
            </a:r>
            <a:endParaRPr lang="en-US" sz="3600" b="1" kern="0" dirty="0">
              <a:solidFill>
                <a:srgbClr val="FF0000"/>
              </a:solidFill>
              <a:latin typeface="Times New Roman" pitchFamily="18" charset="0"/>
            </a:endParaRPr>
          </a:p>
        </p:txBody>
      </p:sp>
      <p:sp>
        <p:nvSpPr>
          <p:cNvPr id="10" name="Text Box 5"/>
          <p:cNvSpPr txBox="1">
            <a:spLocks noChangeArrowheads="1"/>
          </p:cNvSpPr>
          <p:nvPr/>
        </p:nvSpPr>
        <p:spPr bwMode="auto">
          <a:xfrm>
            <a:off x="838199" y="2752725"/>
            <a:ext cx="75576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Học thuộc phần ghi nhớ. </a:t>
            </a:r>
          </a:p>
        </p:txBody>
      </p:sp>
      <p:sp>
        <p:nvSpPr>
          <p:cNvPr id="11" name="Text Box 5"/>
          <p:cNvSpPr txBox="1">
            <a:spLocks noChangeArrowheads="1"/>
          </p:cNvSpPr>
          <p:nvPr/>
        </p:nvSpPr>
        <p:spPr bwMode="auto">
          <a:xfrm>
            <a:off x="838199" y="3425349"/>
            <a:ext cx="86516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Thực hiện tiết kiệm </a:t>
            </a:r>
            <a:r>
              <a:rPr lang="en-US" sz="3200" dirty="0" smtClean="0">
                <a:solidFill>
                  <a:srgbClr val="0000FF"/>
                </a:solidFill>
                <a:latin typeface="Times New Roman" pitchFamily="18" charset="0"/>
                <a:cs typeface="Times New Roman" pitchFamily="18" charset="0"/>
              </a:rPr>
              <a:t>sách vở, đồ dùng, đồ chơi. </a:t>
            </a:r>
            <a:endParaRPr lang="en-US" sz="3200" dirty="0">
              <a:solidFill>
                <a:srgbClr val="0000FF"/>
              </a:solidFill>
              <a:latin typeface="Times New Roman" pitchFamily="18" charset="0"/>
              <a:cs typeface="Times New Roman" pitchFamily="18" charset="0"/>
            </a:endParaRPr>
          </a:p>
        </p:txBody>
      </p:sp>
      <p:sp>
        <p:nvSpPr>
          <p:cNvPr id="12" name="Text Box 5"/>
          <p:cNvSpPr txBox="1">
            <a:spLocks noChangeArrowheads="1"/>
          </p:cNvSpPr>
          <p:nvPr/>
        </p:nvSpPr>
        <p:spPr bwMode="auto">
          <a:xfrm>
            <a:off x="838199" y="4010124"/>
            <a:ext cx="74582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Làm bài tập phần vận dụng và sáng tạo.</a:t>
            </a:r>
          </a:p>
        </p:txBody>
      </p:sp>
      <p:sp>
        <p:nvSpPr>
          <p:cNvPr id="13" name="Text Box 5"/>
          <p:cNvSpPr txBox="1">
            <a:spLocks noChangeArrowheads="1"/>
          </p:cNvSpPr>
          <p:nvPr/>
        </p:nvSpPr>
        <p:spPr bwMode="auto">
          <a:xfrm>
            <a:off x="838199" y="4622325"/>
            <a:ext cx="74977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eaLnBrk="1" hangingPunct="1">
              <a:spcBef>
                <a:spcPts val="600"/>
              </a:spcBef>
              <a:buFont typeface="Wingdings" pitchFamily="2" charset="2"/>
              <a:buChar char="v"/>
            </a:pPr>
            <a:r>
              <a:rPr lang="en-US" sz="3200" dirty="0">
                <a:solidFill>
                  <a:srgbClr val="0000FF"/>
                </a:solidFill>
                <a:latin typeface="Times New Roman" pitchFamily="18" charset="0"/>
                <a:cs typeface="Times New Roman" pitchFamily="18" charset="0"/>
              </a:rPr>
              <a:t>Chuẩn bị bài sau: Tiết kiệm thời </a:t>
            </a:r>
            <a:r>
              <a:rPr lang="en-US" sz="3200" dirty="0" smtClean="0">
                <a:solidFill>
                  <a:srgbClr val="0000FF"/>
                </a:solidFill>
                <a:latin typeface="Times New Roman" pitchFamily="18" charset="0"/>
                <a:cs typeface="Times New Roman" pitchFamily="18" charset="0"/>
              </a:rPr>
              <a:t>giờ.</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28696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3"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8" y="403225"/>
            <a:ext cx="6905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4" descr="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914525"/>
            <a:ext cx="65087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3" descr="phot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6294438"/>
            <a:ext cx="4149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44" descr="pho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228600"/>
            <a:ext cx="4572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7"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198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7" descr="xmascand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5705475"/>
            <a:ext cx="1895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318240" y="403717"/>
            <a:ext cx="8610600" cy="2743200"/>
          </a:xfrm>
          <a:prstGeom prst="rect">
            <a:avLst/>
          </a:prstGeom>
        </p:spPr>
        <p:txBody>
          <a:bodyPr wrap="none" fromWordArt="1">
            <a:prstTxWarp prst="textDeflate">
              <a:avLst>
                <a:gd name="adj" fmla="val 31699"/>
              </a:avLst>
            </a:prstTxWarp>
          </a:bodyPr>
          <a:lstStyle/>
          <a:p>
            <a:pPr>
              <a:defRPr/>
            </a:pPr>
            <a:r>
              <a:rPr lang="en-US" sz="4800" kern="10" dirty="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stote"/>
              </a:rPr>
              <a:t> </a:t>
            </a:r>
            <a:r>
              <a:rPr lang="en-US" sz="4800" kern="10" dirty="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kronism" pitchFamily="2" charset="0"/>
              </a:rPr>
              <a:t>C</a:t>
            </a:r>
            <a:r>
              <a:rPr lang="en-US" sz="4800" kern="10" dirty="0" smtClean="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kronism" pitchFamily="2" charset="0"/>
              </a:rPr>
              <a:t>húc </a:t>
            </a:r>
            <a:r>
              <a:rPr lang="en-US" sz="4800" kern="10" dirty="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kronism" pitchFamily="2" charset="0"/>
              </a:rPr>
              <a:t>quý thầy cô vui, khỏe</a:t>
            </a:r>
          </a:p>
        </p:txBody>
      </p:sp>
      <p:sp>
        <p:nvSpPr>
          <p:cNvPr id="18" name="WordArt 4"/>
          <p:cNvSpPr>
            <a:spLocks noChangeArrowheads="1" noChangeShapeType="1" noTextEdit="1"/>
          </p:cNvSpPr>
          <p:nvPr/>
        </p:nvSpPr>
        <p:spPr bwMode="auto">
          <a:xfrm>
            <a:off x="125576" y="2828843"/>
            <a:ext cx="8610600" cy="2743200"/>
          </a:xfrm>
          <a:prstGeom prst="rect">
            <a:avLst/>
          </a:prstGeom>
        </p:spPr>
        <p:txBody>
          <a:bodyPr wrap="none" fromWordArt="1">
            <a:prstTxWarp prst="textDeflate">
              <a:avLst>
                <a:gd name="adj" fmla="val 31699"/>
              </a:avLst>
            </a:prstTxWarp>
          </a:bodyPr>
          <a:lstStyle/>
          <a:p>
            <a:pPr>
              <a:defRPr/>
            </a:pPr>
            <a:r>
              <a:rPr lang="en-US" sz="4800" kern="10" dirty="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stote"/>
              </a:rPr>
              <a:t> </a:t>
            </a:r>
            <a:r>
              <a:rPr lang="en-US" sz="4800" kern="10" dirty="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mazone" pitchFamily="66" charset="0"/>
              </a:rPr>
              <a:t>C</a:t>
            </a:r>
            <a:r>
              <a:rPr lang="en-US" sz="4800" kern="10" dirty="0" smtClean="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mazone" pitchFamily="66" charset="0"/>
              </a:rPr>
              <a:t>húc </a:t>
            </a:r>
            <a:r>
              <a:rPr lang="en-US" sz="4800" kern="10" dirty="0">
                <a:ln w="12700">
                  <a:solidFill>
                    <a:srgbClr val="FF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mazone" pitchFamily="66" charset="0"/>
              </a:rPr>
              <a:t>các em chăm ngoan học giỏi</a:t>
            </a:r>
          </a:p>
        </p:txBody>
      </p:sp>
    </p:spTree>
    <p:extLst>
      <p:ext uri="{BB962C8B-B14F-4D97-AF65-F5344CB8AC3E}">
        <p14:creationId xmlns:p14="http://schemas.microsoft.com/office/powerpoint/2010/main" val="2744081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par>
                                <p:cTn id="8" presetID="53" presetClass="entr" presetSubtype="0" repeatCount="indefinite" fill="hold" nodeType="withEffect">
                                  <p:stCondLst>
                                    <p:cond delay="300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0" fill="hold"/>
                                        <p:tgtEl>
                                          <p:spTgt spid="13"/>
                                        </p:tgtEl>
                                        <p:attrNameLst>
                                          <p:attrName>ppt_w</p:attrName>
                                        </p:attrNameLst>
                                      </p:cBhvr>
                                      <p:tavLst>
                                        <p:tav tm="0">
                                          <p:val>
                                            <p:fltVal val="0"/>
                                          </p:val>
                                        </p:tav>
                                        <p:tav tm="100000">
                                          <p:val>
                                            <p:strVal val="#ppt_w"/>
                                          </p:val>
                                        </p:tav>
                                      </p:tavLst>
                                    </p:anim>
                                    <p:anim calcmode="lin" valueType="num">
                                      <p:cBhvr>
                                        <p:cTn id="11" dur="5000" fill="hold"/>
                                        <p:tgtEl>
                                          <p:spTgt spid="13"/>
                                        </p:tgtEl>
                                        <p:attrNameLst>
                                          <p:attrName>ppt_h</p:attrName>
                                        </p:attrNameLst>
                                      </p:cBhvr>
                                      <p:tavLst>
                                        <p:tav tm="0">
                                          <p:val>
                                            <p:fltVal val="0"/>
                                          </p:val>
                                        </p:tav>
                                        <p:tav tm="100000">
                                          <p:val>
                                            <p:strVal val="#ppt_h"/>
                                          </p:val>
                                        </p:tav>
                                      </p:tavLst>
                                    </p:anim>
                                    <p:animEffect transition="in" filter="fade">
                                      <p:cBhvr>
                                        <p:cTn id="12" dur="5000"/>
                                        <p:tgtEl>
                                          <p:spTgt spid="13"/>
                                        </p:tgtEl>
                                      </p:cBhvr>
                                    </p:animEffect>
                                  </p:childTnLst>
                                </p:cTn>
                              </p:par>
                            </p:childTnLst>
                          </p:cTn>
                        </p:par>
                        <p:par>
                          <p:cTn id="13" fill="hold" nodeType="afterGroup">
                            <p:stCondLst>
                              <p:cond delay="8000"/>
                            </p:stCondLst>
                            <p:childTnLst>
                              <p:par>
                                <p:cTn id="14" presetID="8"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amond(in)">
                                      <p:cBhvr>
                                        <p:cTn id="16" dur="2000"/>
                                        <p:tgtEl>
                                          <p:spTgt spid="18"/>
                                        </p:tgtEl>
                                      </p:cBhvr>
                                    </p:animEffect>
                                  </p:childTnLst>
                                </p:cTn>
                              </p:par>
                              <p:par>
                                <p:cTn id="17" presetID="53" presetClass="entr" presetSubtype="0" repeatCount="indefinite" fill="hold" nodeType="withEffect">
                                  <p:stCondLst>
                                    <p:cond delay="30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0" fill="hold"/>
                                        <p:tgtEl>
                                          <p:spTgt spid="18"/>
                                        </p:tgtEl>
                                        <p:attrNameLst>
                                          <p:attrName>ppt_w</p:attrName>
                                        </p:attrNameLst>
                                      </p:cBhvr>
                                      <p:tavLst>
                                        <p:tav tm="0">
                                          <p:val>
                                            <p:fltVal val="0"/>
                                          </p:val>
                                        </p:tav>
                                        <p:tav tm="100000">
                                          <p:val>
                                            <p:strVal val="#ppt_w"/>
                                          </p:val>
                                        </p:tav>
                                      </p:tavLst>
                                    </p:anim>
                                    <p:anim calcmode="lin" valueType="num">
                                      <p:cBhvr>
                                        <p:cTn id="20" dur="5000" fill="hold"/>
                                        <p:tgtEl>
                                          <p:spTgt spid="18"/>
                                        </p:tgtEl>
                                        <p:attrNameLst>
                                          <p:attrName>ppt_h</p:attrName>
                                        </p:attrNameLst>
                                      </p:cBhvr>
                                      <p:tavLst>
                                        <p:tav tm="0">
                                          <p:val>
                                            <p:fltVal val="0"/>
                                          </p:val>
                                        </p:tav>
                                        <p:tav tm="100000">
                                          <p:val>
                                            <p:strVal val="#ppt_h"/>
                                          </p:val>
                                        </p:tav>
                                      </p:tavLst>
                                    </p:anim>
                                    <p:animEffect transition="in" filter="fade">
                                      <p:cBhvr>
                                        <p:cTn id="21"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_ELEARNING - BINH\_Tai nguyen\Hinh nen PowerPoint\Hinh nen\thu-vien-hinh-nen-dep-cho-slide-powerpoint-2007-an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9144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2"/>
          <p:cNvSpPr txBox="1">
            <a:spLocks noChangeArrowheads="1"/>
          </p:cNvSpPr>
          <p:nvPr/>
        </p:nvSpPr>
        <p:spPr bwMode="auto">
          <a:xfrm>
            <a:off x="381000" y="304800"/>
            <a:ext cx="8458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400" b="1" smtClean="0">
                <a:solidFill>
                  <a:srgbClr val="FF0000"/>
                </a:solidFill>
                <a:latin typeface="Times New Roman" panose="02020603050405020304" pitchFamily="18" charset="0"/>
                <a:cs typeface="Times New Roman" panose="02020603050405020304" pitchFamily="18" charset="0"/>
              </a:rPr>
              <a:t>Câu 3:Em hãy điền từ ngữ thích hợp vào chỗ trống để hoàn thành ghi nhớ của bài </a:t>
            </a:r>
            <a:r>
              <a:rPr lang="en-US" altLang="vi-VN" sz="4400" b="1" i="1" smtClean="0">
                <a:solidFill>
                  <a:srgbClr val="FF0000"/>
                </a:solidFill>
                <a:latin typeface="Times New Roman" panose="02020603050405020304" pitchFamily="18" charset="0"/>
                <a:cs typeface="Times New Roman" panose="02020603050405020304" pitchFamily="18" charset="0"/>
              </a:rPr>
              <a:t>Tiết kiệm tiền của.</a:t>
            </a:r>
          </a:p>
        </p:txBody>
      </p:sp>
      <p:sp>
        <p:nvSpPr>
          <p:cNvPr id="5124" name="TextBox 1"/>
          <p:cNvSpPr txBox="1">
            <a:spLocks noChangeArrowheads="1"/>
          </p:cNvSpPr>
          <p:nvPr/>
        </p:nvSpPr>
        <p:spPr bwMode="auto">
          <a:xfrm>
            <a:off x="304800" y="2514600"/>
            <a:ext cx="8458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smtClean="0">
                <a:solidFill>
                  <a:srgbClr val="0070C0"/>
                </a:solidFill>
                <a:latin typeface="Times New Roman" panose="02020603050405020304" pitchFamily="18" charset="0"/>
                <a:cs typeface="Times New Roman" panose="02020603050405020304" pitchFamily="18" charset="0"/>
              </a:rPr>
              <a:t>Tiền bạc của cải là              ,             của bao người lao động . Vì vậy chúng ta cần phải                 , không được sử dụng tiền của   </a:t>
            </a:r>
          </a:p>
        </p:txBody>
      </p:sp>
      <p:cxnSp>
        <p:nvCxnSpPr>
          <p:cNvPr id="8" name="Straight Connector 7"/>
          <p:cNvCxnSpPr/>
          <p:nvPr/>
        </p:nvCxnSpPr>
        <p:spPr>
          <a:xfrm>
            <a:off x="4495800" y="2971800"/>
            <a:ext cx="76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0" y="3046413"/>
            <a:ext cx="1600200" cy="15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81400" y="4953000"/>
            <a:ext cx="20574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19400" y="4267200"/>
            <a:ext cx="20574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00800" y="3046413"/>
            <a:ext cx="1447800" cy="1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4953000" y="243840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smtClean="0">
                <a:solidFill>
                  <a:srgbClr val="FF0000"/>
                </a:solidFill>
                <a:latin typeface="Times New Roman" panose="02020603050405020304" pitchFamily="18" charset="0"/>
                <a:cs typeface="Times New Roman" panose="02020603050405020304" pitchFamily="18" charset="0"/>
              </a:rPr>
              <a:t>(1)</a:t>
            </a:r>
          </a:p>
        </p:txBody>
      </p:sp>
      <p:sp>
        <p:nvSpPr>
          <p:cNvPr id="16" name="Rectangle 15"/>
          <p:cNvSpPr>
            <a:spLocks noChangeArrowheads="1"/>
          </p:cNvSpPr>
          <p:nvPr/>
        </p:nvSpPr>
        <p:spPr bwMode="auto">
          <a:xfrm>
            <a:off x="4451350" y="2438400"/>
            <a:ext cx="1797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smtClean="0">
                <a:solidFill>
                  <a:srgbClr val="FF0000"/>
                </a:solidFill>
                <a:latin typeface="Times New Roman" panose="02020603050405020304" pitchFamily="18" charset="0"/>
                <a:cs typeface="Times New Roman" panose="02020603050405020304" pitchFamily="18" charset="0"/>
              </a:rPr>
              <a:t>mồ hôi</a:t>
            </a:r>
            <a:r>
              <a:rPr lang="en-US" altLang="vi-VN" b="1" smtClean="0">
                <a:solidFill>
                  <a:srgbClr val="0070C0"/>
                </a:solidFill>
                <a:latin typeface="Times New Roman" panose="02020603050405020304" pitchFamily="18" charset="0"/>
                <a:cs typeface="Times New Roman" panose="02020603050405020304" pitchFamily="18" charset="0"/>
              </a:rPr>
              <a:t> </a:t>
            </a:r>
            <a:endParaRPr lang="en-US" altLang="vi-VN" smtClean="0">
              <a:solidFill>
                <a:prstClr val="black"/>
              </a:solidFill>
              <a:latin typeface="Calibri" panose="020F0502020204030204" pitchFamily="34" charset="0"/>
            </a:endParaRPr>
          </a:p>
        </p:txBody>
      </p:sp>
      <p:sp>
        <p:nvSpPr>
          <p:cNvPr id="22" name="TextBox 21"/>
          <p:cNvSpPr txBox="1">
            <a:spLocks noChangeArrowheads="1"/>
          </p:cNvSpPr>
          <p:nvPr/>
        </p:nvSpPr>
        <p:spPr bwMode="auto">
          <a:xfrm>
            <a:off x="6477000" y="243840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smtClean="0">
                <a:solidFill>
                  <a:srgbClr val="FF0000"/>
                </a:solidFill>
                <a:latin typeface="Times New Roman" panose="02020603050405020304" pitchFamily="18" charset="0"/>
                <a:cs typeface="Times New Roman" panose="02020603050405020304" pitchFamily="18" charset="0"/>
              </a:rPr>
              <a:t>(2)</a:t>
            </a:r>
          </a:p>
        </p:txBody>
      </p:sp>
      <p:sp>
        <p:nvSpPr>
          <p:cNvPr id="23" name="Rectangle 22"/>
          <p:cNvSpPr>
            <a:spLocks noChangeArrowheads="1"/>
          </p:cNvSpPr>
          <p:nvPr/>
        </p:nvSpPr>
        <p:spPr bwMode="auto">
          <a:xfrm>
            <a:off x="6178550" y="2438400"/>
            <a:ext cx="2203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smtClean="0">
                <a:solidFill>
                  <a:srgbClr val="FF0000"/>
                </a:solidFill>
                <a:latin typeface="Times New Roman" panose="02020603050405020304" pitchFamily="18" charset="0"/>
                <a:cs typeface="Times New Roman" panose="02020603050405020304" pitchFamily="18" charset="0"/>
              </a:rPr>
              <a:t>công sức </a:t>
            </a:r>
            <a:endParaRPr lang="en-US" altLang="vi-VN" sz="4000" smtClean="0">
              <a:solidFill>
                <a:srgbClr val="FF0000"/>
              </a:solidFill>
              <a:latin typeface="Calibri" panose="020F0502020204030204" pitchFamily="34" charset="0"/>
            </a:endParaRPr>
          </a:p>
        </p:txBody>
      </p:sp>
      <p:sp>
        <p:nvSpPr>
          <p:cNvPr id="24" name="TextBox 23"/>
          <p:cNvSpPr txBox="1">
            <a:spLocks noChangeArrowheads="1"/>
          </p:cNvSpPr>
          <p:nvPr/>
        </p:nvSpPr>
        <p:spPr bwMode="auto">
          <a:xfrm>
            <a:off x="3429000" y="373380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smtClean="0">
                <a:solidFill>
                  <a:srgbClr val="FF0000"/>
                </a:solidFill>
                <a:latin typeface="Times New Roman" panose="02020603050405020304" pitchFamily="18" charset="0"/>
                <a:cs typeface="Times New Roman" panose="02020603050405020304" pitchFamily="18" charset="0"/>
              </a:rPr>
              <a:t>(3)</a:t>
            </a:r>
          </a:p>
        </p:txBody>
      </p:sp>
      <p:sp>
        <p:nvSpPr>
          <p:cNvPr id="25" name="Rectangle 24"/>
          <p:cNvSpPr>
            <a:spLocks noChangeArrowheads="1"/>
          </p:cNvSpPr>
          <p:nvPr/>
        </p:nvSpPr>
        <p:spPr bwMode="auto">
          <a:xfrm>
            <a:off x="2867025" y="3657600"/>
            <a:ext cx="223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smtClean="0">
                <a:solidFill>
                  <a:srgbClr val="FF0000"/>
                </a:solidFill>
                <a:latin typeface="Times New Roman" panose="02020603050405020304" pitchFamily="18" charset="0"/>
                <a:cs typeface="Times New Roman" panose="02020603050405020304" pitchFamily="18" charset="0"/>
              </a:rPr>
              <a:t>tiết kiệm </a:t>
            </a:r>
            <a:endParaRPr lang="en-US" altLang="vi-VN" sz="4000" smtClean="0">
              <a:solidFill>
                <a:prstClr val="black"/>
              </a:solidFill>
              <a:latin typeface="Calibri" panose="020F0502020204030204" pitchFamily="34" charset="0"/>
            </a:endParaRPr>
          </a:p>
        </p:txBody>
      </p:sp>
      <p:sp>
        <p:nvSpPr>
          <p:cNvPr id="26" name="TextBox 25"/>
          <p:cNvSpPr txBox="1">
            <a:spLocks noChangeArrowheads="1"/>
          </p:cNvSpPr>
          <p:nvPr/>
        </p:nvSpPr>
        <p:spPr bwMode="auto">
          <a:xfrm>
            <a:off x="4419600" y="434340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smtClean="0">
                <a:solidFill>
                  <a:srgbClr val="FF0000"/>
                </a:solidFill>
                <a:latin typeface="Times New Roman" panose="02020603050405020304" pitchFamily="18" charset="0"/>
                <a:cs typeface="Times New Roman" panose="02020603050405020304" pitchFamily="18" charset="0"/>
              </a:rPr>
              <a:t>(4)</a:t>
            </a:r>
          </a:p>
        </p:txBody>
      </p:sp>
      <p:sp>
        <p:nvSpPr>
          <p:cNvPr id="27" name="Rectangle 26"/>
          <p:cNvSpPr>
            <a:spLocks noChangeArrowheads="1"/>
          </p:cNvSpPr>
          <p:nvPr/>
        </p:nvSpPr>
        <p:spPr bwMode="auto">
          <a:xfrm>
            <a:off x="3429000" y="4343400"/>
            <a:ext cx="254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4000" b="1" smtClean="0">
                <a:solidFill>
                  <a:srgbClr val="FF0000"/>
                </a:solidFill>
                <a:latin typeface="Times New Roman" panose="02020603050405020304" pitchFamily="18" charset="0"/>
                <a:cs typeface="Times New Roman" panose="02020603050405020304" pitchFamily="18" charset="0"/>
              </a:rPr>
              <a:t>phung phí</a:t>
            </a:r>
            <a:r>
              <a:rPr lang="en-US" altLang="vi-VN" b="1" smtClean="0">
                <a:solidFill>
                  <a:srgbClr val="0070C0"/>
                </a:solidFill>
                <a:latin typeface="Times New Roman" panose="02020603050405020304" pitchFamily="18" charset="0"/>
                <a:cs typeface="Times New Roman" panose="02020603050405020304" pitchFamily="18" charset="0"/>
              </a:rPr>
              <a:t>, </a:t>
            </a:r>
            <a:endParaRPr lang="en-US" altLang="vi-VN"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32217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0" nodeType="clickEffect">
                                  <p:stCondLst>
                                    <p:cond delay="0"/>
                                  </p:stCondLst>
                                  <p:childTnLst>
                                    <p:anim calcmode="lin" valueType="num">
                                      <p:cBhvr additive="base">
                                        <p:cTn id="16" dur="500"/>
                                        <p:tgtEl>
                                          <p:spTgt spid="22"/>
                                        </p:tgtEl>
                                        <p:attrNameLst>
                                          <p:attrName>ppt_x</p:attrName>
                                        </p:attrNameLst>
                                      </p:cBhvr>
                                      <p:tavLst>
                                        <p:tav tm="0">
                                          <p:val>
                                            <p:strVal val="ppt_x"/>
                                          </p:val>
                                        </p:tav>
                                        <p:tav tm="100000">
                                          <p:val>
                                            <p:strVal val="ppt_x"/>
                                          </p:val>
                                        </p:tav>
                                      </p:tavLst>
                                    </p:anim>
                                    <p:anim calcmode="lin" valueType="num">
                                      <p:cBhvr additive="base">
                                        <p:cTn id="17" dur="500"/>
                                        <p:tgtEl>
                                          <p:spTgt spid="22"/>
                                        </p:tgtEl>
                                        <p:attrNameLst>
                                          <p:attrName>ppt_y</p:attrName>
                                        </p:attrNameLst>
                                      </p:cBhvr>
                                      <p:tavLst>
                                        <p:tav tm="0">
                                          <p:val>
                                            <p:strVal val="ppt_y"/>
                                          </p:val>
                                        </p:tav>
                                        <p:tav tm="100000">
                                          <p:val>
                                            <p:strVal val="1+ppt_h/2"/>
                                          </p:val>
                                        </p:tav>
                                      </p:tavLst>
                                    </p:anim>
                                    <p:set>
                                      <p:cBhvr>
                                        <p:cTn id="18" dur="1" fill="hold">
                                          <p:stCondLst>
                                            <p:cond delay="499"/>
                                          </p:stCondLst>
                                        </p:cTn>
                                        <p:tgtEl>
                                          <p:spTgt spid="22"/>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xit" presetSubtype="10" fill="hold" grpId="0" nodeType="clickEffect">
                                  <p:stCondLst>
                                    <p:cond delay="0"/>
                                  </p:stCondLst>
                                  <p:childTnLst>
                                    <p:animEffect transition="out" filter="checkerboard(across)">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960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90600" y="2133600"/>
            <a:ext cx="7086600"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smtClean="0">
                <a:ln w="11430"/>
                <a:solidFill>
                  <a:srgbClr val="FF0000"/>
                </a:solidFill>
                <a:effectLst>
                  <a:outerShdw blurRad="80000" dist="40000" dir="5040000" algn="tl">
                    <a:srgbClr val="000000">
                      <a:alpha val="30000"/>
                    </a:srgbClr>
                  </a:outerShdw>
                </a:effectLst>
                <a:uLnTx/>
                <a:uFillTx/>
                <a:latin typeface="Calibri"/>
                <a:ea typeface="+mn-ea"/>
                <a:cs typeface="Arial" panose="020B0604020202020204" pitchFamily="34" charset="0"/>
              </a:rPr>
              <a:t>KHÁM</a:t>
            </a:r>
            <a:r>
              <a:rPr kumimoji="0" lang="vi-VN" sz="9600" b="1" i="0" u="none" strike="noStrike" kern="1200" cap="none" spc="0" normalizeH="0" noProof="0" dirty="0" smtClean="0">
                <a:ln w="11430"/>
                <a:solidFill>
                  <a:srgbClr val="FF0000"/>
                </a:solidFill>
                <a:effectLst>
                  <a:outerShdw blurRad="80000" dist="40000" dir="5040000" algn="tl">
                    <a:srgbClr val="000000">
                      <a:alpha val="30000"/>
                    </a:srgbClr>
                  </a:outerShdw>
                </a:effectLst>
                <a:uLnTx/>
                <a:uFillTx/>
                <a:latin typeface="Calibri"/>
                <a:ea typeface="+mn-ea"/>
                <a:cs typeface="Arial" panose="020B0604020202020204" pitchFamily="34" charset="0"/>
              </a:rPr>
              <a:t> PHÁ</a:t>
            </a:r>
            <a:endParaRPr kumimoji="0" lang="en-US" sz="9600" b="1" i="0" u="none" strike="noStrike" kern="1200" cap="none" spc="0" normalizeH="0" baseline="0" noProof="0" dirty="0">
              <a:ln w="11430"/>
              <a:solidFill>
                <a:srgbClr val="FF0000"/>
              </a:solidFill>
              <a:effectLst>
                <a:outerShdw blurRad="80000" dist="40000" dir="5040000" algn="tl">
                  <a:srgbClr val="000000">
                    <a:alpha val="30000"/>
                  </a:srgbClr>
                </a:outerShdw>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70003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_ELEARNING - BINH\_Tai nguyen\Hinh nen PowerPoint\Hinh nen\My-Journa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7566" y="0"/>
            <a:ext cx="8431154" cy="1138773"/>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b="1" dirty="0">
                <a:ln w="11430"/>
                <a:solidFill>
                  <a:srgbClr val="000066"/>
                </a:solidFill>
                <a:latin typeface="Times New Roman" pitchFamily="18" charset="0"/>
                <a:cs typeface="Times New Roman" pitchFamily="18" charset="0"/>
              </a:rPr>
              <a:t>Thứ </a:t>
            </a:r>
            <a:r>
              <a:rPr lang="en-US" sz="3200" b="1" dirty="0" smtClean="0">
                <a:ln w="11430"/>
                <a:solidFill>
                  <a:srgbClr val="000066"/>
                </a:solidFill>
                <a:latin typeface="Times New Roman" pitchFamily="18" charset="0"/>
                <a:cs typeface="Times New Roman" pitchFamily="18" charset="0"/>
              </a:rPr>
              <a:t>….. ngày … </a:t>
            </a:r>
            <a:r>
              <a:rPr lang="en-US" sz="3200" b="1" dirty="0">
                <a:ln w="11430"/>
                <a:solidFill>
                  <a:srgbClr val="000066"/>
                </a:solidFill>
                <a:latin typeface="Times New Roman" pitchFamily="18" charset="0"/>
                <a:cs typeface="Times New Roman" pitchFamily="18" charset="0"/>
              </a:rPr>
              <a:t>tháng 10 năm </a:t>
            </a:r>
            <a:r>
              <a:rPr lang="en-US" sz="3200" b="1" dirty="0" smtClean="0">
                <a:ln w="11430"/>
                <a:solidFill>
                  <a:srgbClr val="000066"/>
                </a:solidFill>
                <a:latin typeface="Times New Roman" pitchFamily="18" charset="0"/>
                <a:cs typeface="Times New Roman" pitchFamily="18" charset="0"/>
              </a:rPr>
              <a:t>2021 </a:t>
            </a:r>
            <a:endParaRPr lang="en-US" sz="3200" b="1" dirty="0">
              <a:ln w="11430"/>
              <a:solidFill>
                <a:srgbClr val="000066"/>
              </a:solidFill>
              <a:latin typeface="Times New Roman" pitchFamily="18" charset="0"/>
              <a:cs typeface="Times New Roman" pitchFamily="18" charset="0"/>
            </a:endParaRPr>
          </a:p>
          <a:p>
            <a:pPr algn="ctr">
              <a:defRPr/>
            </a:pPr>
            <a:r>
              <a:rPr lang="en-US" sz="3600" b="1" dirty="0">
                <a:ln w="11430"/>
                <a:solidFill>
                  <a:srgbClr val="000066"/>
                </a:solidFill>
                <a:latin typeface="Times New Roman" pitchFamily="18" charset="0"/>
                <a:cs typeface="Times New Roman" pitchFamily="18" charset="0"/>
              </a:rPr>
              <a:t>Đạo đức </a:t>
            </a:r>
          </a:p>
        </p:txBody>
      </p:sp>
      <p:sp>
        <p:nvSpPr>
          <p:cNvPr id="4" name="TextBox 3"/>
          <p:cNvSpPr txBox="1">
            <a:spLocks noChangeArrowheads="1"/>
          </p:cNvSpPr>
          <p:nvPr/>
        </p:nvSpPr>
        <p:spPr bwMode="auto">
          <a:xfrm>
            <a:off x="990600" y="5029200"/>
            <a:ext cx="160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400" b="1">
                <a:solidFill>
                  <a:srgbClr val="FF0000"/>
                </a:solidFill>
              </a:rPr>
              <a:t>S11</a:t>
            </a:r>
          </a:p>
        </p:txBody>
      </p:sp>
      <p:pic>
        <p:nvPicPr>
          <p:cNvPr id="6" name="Picture 6" descr="G:\tiết kiệm tiền của lớp 4\tiet.ki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0"/>
            <a:ext cx="5943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77566" y="1138773"/>
            <a:ext cx="8431154"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b="1" smtClean="0">
                <a:ln w="11430"/>
                <a:solidFill>
                  <a:srgbClr val="FF0000"/>
                </a:solidFill>
                <a:latin typeface="Times New Roman" pitchFamily="18" charset="0"/>
                <a:cs typeface="Times New Roman" pitchFamily="18" charset="0"/>
              </a:rPr>
              <a:t>Tiết </a:t>
            </a:r>
            <a:r>
              <a:rPr lang="en-US" sz="3600" b="1" dirty="0" err="1">
                <a:ln w="11430"/>
                <a:solidFill>
                  <a:srgbClr val="FF0000"/>
                </a:solidFill>
                <a:latin typeface="Times New Roman" pitchFamily="18" charset="0"/>
                <a:cs typeface="Times New Roman" pitchFamily="18" charset="0"/>
              </a:rPr>
              <a:t>kiệm</a:t>
            </a:r>
            <a:r>
              <a:rPr lang="en-US" sz="3600" b="1" dirty="0">
                <a:ln w="11430"/>
                <a:solidFill>
                  <a:srgbClr val="FF0000"/>
                </a:solidFill>
                <a:latin typeface="Times New Roman" pitchFamily="18" charset="0"/>
                <a:cs typeface="Times New Roman" pitchFamily="18" charset="0"/>
              </a:rPr>
              <a:t> </a:t>
            </a:r>
            <a:r>
              <a:rPr lang="en-US" sz="3600" b="1" dirty="0" err="1">
                <a:ln w="11430"/>
                <a:solidFill>
                  <a:srgbClr val="FF0000"/>
                </a:solidFill>
                <a:latin typeface="Times New Roman" pitchFamily="18" charset="0"/>
                <a:cs typeface="Times New Roman" pitchFamily="18" charset="0"/>
              </a:rPr>
              <a:t>tiền</a:t>
            </a:r>
            <a:r>
              <a:rPr lang="en-US" sz="3600" b="1" dirty="0">
                <a:ln w="11430"/>
                <a:solidFill>
                  <a:srgbClr val="FF0000"/>
                </a:solidFill>
                <a:latin typeface="Times New Roman" pitchFamily="18" charset="0"/>
                <a:cs typeface="Times New Roman" pitchFamily="18" charset="0"/>
              </a:rPr>
              <a:t> </a:t>
            </a:r>
            <a:r>
              <a:rPr lang="en-US" sz="3600" b="1" dirty="0" err="1">
                <a:ln w="11430"/>
                <a:solidFill>
                  <a:srgbClr val="FF0000"/>
                </a:solidFill>
                <a:latin typeface="Times New Roman" pitchFamily="18" charset="0"/>
                <a:cs typeface="Times New Roman" pitchFamily="18" charset="0"/>
              </a:rPr>
              <a:t>của</a:t>
            </a:r>
            <a:r>
              <a:rPr lang="en-US" sz="3600" b="1" dirty="0">
                <a:ln w="11430"/>
                <a:solidFill>
                  <a:srgbClr val="FF0000"/>
                </a:solidFill>
                <a:latin typeface="Times New Roman" pitchFamily="18" charset="0"/>
                <a:cs typeface="Times New Roman" pitchFamily="18" charset="0"/>
              </a:rPr>
              <a:t> (</a:t>
            </a:r>
            <a:r>
              <a:rPr lang="en-US" sz="3600" b="1" dirty="0" err="1">
                <a:ln w="11430"/>
                <a:solidFill>
                  <a:srgbClr val="FF0000"/>
                </a:solidFill>
                <a:latin typeface="Times New Roman" pitchFamily="18" charset="0"/>
                <a:cs typeface="Times New Roman" pitchFamily="18" charset="0"/>
              </a:rPr>
              <a:t>Tiết</a:t>
            </a:r>
            <a:r>
              <a:rPr lang="en-US" sz="3600" b="1" dirty="0">
                <a:ln w="11430"/>
                <a:solidFill>
                  <a:srgbClr val="FF0000"/>
                </a:solidFill>
                <a:latin typeface="Times New Roman" pitchFamily="18" charset="0"/>
                <a:cs typeface="Times New Roman"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_ELEARNING - BINH\_Tai nguyen\Hinh nen PowerPoint\Hinh nen\3-768x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296"/>
            <a:ext cx="960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41258" y="914400"/>
            <a:ext cx="7499684" cy="1384995"/>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48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Hoạt động 1:Xác định hành vi </a:t>
            </a:r>
          </a:p>
          <a:p>
            <a:pPr fontAlgn="auto">
              <a:spcBef>
                <a:spcPts val="0"/>
              </a:spcBef>
              <a:spcAft>
                <a:spcPts val="0"/>
              </a:spcAft>
              <a:defRPr/>
            </a:pPr>
            <a:r>
              <a:rPr lang="en-US" sz="36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                       (Bài tập 4)</a:t>
            </a:r>
            <a:endParaRPr lang="en-US" sz="3600" b="1" dirty="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52400" y="304800"/>
            <a:ext cx="87665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2800" b="1" u="sng" dirty="0">
                <a:solidFill>
                  <a:srgbClr val="0070C0"/>
                </a:solidFill>
                <a:latin typeface="Times New Roman" pitchFamily="18" charset="0"/>
                <a:cs typeface="Times New Roman" pitchFamily="18" charset="0"/>
              </a:rPr>
              <a:t>Bài 4</a:t>
            </a:r>
            <a:r>
              <a:rPr lang="en-US" sz="2800" b="1" dirty="0">
                <a:solidFill>
                  <a:srgbClr val="0070C0"/>
                </a:solidFill>
                <a:latin typeface="Times New Roman" pitchFamily="18" charset="0"/>
                <a:cs typeface="Times New Roman" pitchFamily="18" charset="0"/>
              </a:rPr>
              <a:t>: Những việc làm nào trong các việc dưới đây là tiết kiệm tiền của ?</a:t>
            </a:r>
          </a:p>
        </p:txBody>
      </p:sp>
      <p:sp>
        <p:nvSpPr>
          <p:cNvPr id="3" name="Text Box 5"/>
          <p:cNvSpPr txBox="1">
            <a:spLocks noChangeArrowheads="1"/>
          </p:cNvSpPr>
          <p:nvPr/>
        </p:nvSpPr>
        <p:spPr bwMode="auto">
          <a:xfrm>
            <a:off x="457200" y="1371601"/>
            <a:ext cx="8542606" cy="4401205"/>
          </a:xfrm>
          <a:prstGeom prst="rect">
            <a:avLst/>
          </a:prstGeom>
          <a:noFill/>
          <a:ln w="9525">
            <a:noFill/>
            <a:miter lim="800000"/>
            <a:headEnd/>
            <a:tailEnd/>
          </a:ln>
          <a:effectLst/>
        </p:spPr>
        <p:txBody>
          <a:bodyPr wrap="square">
            <a:spAutoFit/>
          </a:bodyPr>
          <a:lstStyle/>
          <a:p>
            <a:r>
              <a:rPr lang="en-US" sz="2800" b="1" dirty="0">
                <a:latin typeface="Times New Roman" pitchFamily="18" charset="0"/>
                <a:cs typeface="Times New Roman" pitchFamily="18" charset="0"/>
              </a:rPr>
              <a:t>a)</a:t>
            </a:r>
            <a:r>
              <a:rPr lang="en-US" sz="2800" dirty="0">
                <a:latin typeface="Times New Roman" pitchFamily="18" charset="0"/>
                <a:cs typeface="Times New Roman" pitchFamily="18" charset="0"/>
              </a:rPr>
              <a:t>  Giữ gìn sách vở, đồ dùng học tập .</a:t>
            </a:r>
          </a:p>
          <a:p>
            <a:r>
              <a:rPr lang="en-US" sz="2800" b="1" dirty="0">
                <a:latin typeface="Times New Roman" pitchFamily="18" charset="0"/>
                <a:cs typeface="Times New Roman" pitchFamily="18" charset="0"/>
              </a:rPr>
              <a:t>b)</a:t>
            </a:r>
            <a:r>
              <a:rPr lang="en-US" sz="2800" dirty="0">
                <a:latin typeface="Times New Roman" pitchFamily="18" charset="0"/>
                <a:cs typeface="Times New Roman" pitchFamily="18" charset="0"/>
              </a:rPr>
              <a:t>  Giữ gìn quần áo, đồ dùng, đồ chơi .</a:t>
            </a:r>
          </a:p>
          <a:p>
            <a:r>
              <a:rPr lang="en-US" sz="2800" b="1" dirty="0">
                <a:latin typeface="Times New Roman" pitchFamily="18" charset="0"/>
                <a:cs typeface="Times New Roman" pitchFamily="18" charset="0"/>
              </a:rPr>
              <a:t>c)</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Vẽ </a:t>
            </a:r>
            <a:r>
              <a:rPr lang="en-US" sz="2800" dirty="0">
                <a:latin typeface="Times New Roman" pitchFamily="18" charset="0"/>
                <a:cs typeface="Times New Roman" pitchFamily="18" charset="0"/>
              </a:rPr>
              <a:t>bậy, bôi bẩn ra sách vở, bàn ghế, tường lớp học </a:t>
            </a:r>
          </a:p>
          <a:p>
            <a:r>
              <a:rPr lang="en-US" sz="2800" b="1" dirty="0">
                <a:latin typeface="Times New Roman" pitchFamily="18" charset="0"/>
                <a:cs typeface="Times New Roman" pitchFamily="18" charset="0"/>
              </a:rPr>
              <a:t>d)</a:t>
            </a:r>
            <a:r>
              <a:rPr lang="en-US" sz="2800" dirty="0">
                <a:latin typeface="Times New Roman" pitchFamily="18" charset="0"/>
                <a:cs typeface="Times New Roman" pitchFamily="18" charset="0"/>
              </a:rPr>
              <a:t>  Xé sách vở .</a:t>
            </a:r>
          </a:p>
          <a:p>
            <a:r>
              <a:rPr lang="en-US" sz="2800" b="1" dirty="0">
                <a:latin typeface="Times New Roman" pitchFamily="18" charset="0"/>
                <a:cs typeface="Times New Roman" pitchFamily="18" charset="0"/>
              </a:rPr>
              <a:t>đ)</a:t>
            </a:r>
            <a:r>
              <a:rPr lang="en-US" sz="2800" dirty="0">
                <a:latin typeface="Times New Roman" pitchFamily="18" charset="0"/>
                <a:cs typeface="Times New Roman" pitchFamily="18" charset="0"/>
              </a:rPr>
              <a:t>  Làm mất sách vở, đồ dùng học tập .</a:t>
            </a:r>
          </a:p>
          <a:p>
            <a:r>
              <a:rPr lang="en-US" sz="2800" b="1" dirty="0">
                <a:latin typeface="Times New Roman" pitchFamily="18" charset="0"/>
                <a:cs typeface="Times New Roman" pitchFamily="18" charset="0"/>
              </a:rPr>
              <a:t>e)</a:t>
            </a:r>
            <a:r>
              <a:rPr lang="en-US" sz="2800" dirty="0">
                <a:latin typeface="Times New Roman" pitchFamily="18" charset="0"/>
                <a:cs typeface="Times New Roman" pitchFamily="18" charset="0"/>
              </a:rPr>
              <a:t>  Vứt sách vở, đồ dùng đồ chơi bừa bãi .</a:t>
            </a:r>
          </a:p>
          <a:p>
            <a:r>
              <a:rPr lang="en-US" sz="2800" b="1" dirty="0">
                <a:latin typeface="Times New Roman" pitchFamily="18" charset="0"/>
                <a:cs typeface="Times New Roman" pitchFamily="18" charset="0"/>
              </a:rPr>
              <a:t>g) </a:t>
            </a:r>
            <a:r>
              <a:rPr lang="en-US" sz="2800" dirty="0">
                <a:latin typeface="Times New Roman" pitchFamily="18" charset="0"/>
                <a:cs typeface="Times New Roman" pitchFamily="18" charset="0"/>
              </a:rPr>
              <a:t> Không xin tiền ăn quà vặt.</a:t>
            </a:r>
          </a:p>
          <a:p>
            <a:r>
              <a:rPr lang="en-US" sz="2800" b="1" dirty="0">
                <a:latin typeface="Times New Roman" pitchFamily="18" charset="0"/>
                <a:cs typeface="Times New Roman" pitchFamily="18" charset="0"/>
              </a:rPr>
              <a:t>h)</a:t>
            </a:r>
            <a:r>
              <a:rPr lang="en-US" sz="2800" dirty="0">
                <a:latin typeface="Times New Roman" pitchFamily="18" charset="0"/>
                <a:cs typeface="Times New Roman" pitchFamily="18" charset="0"/>
              </a:rPr>
              <a:t>  Ăn hết suất cơm của mình.</a:t>
            </a:r>
          </a:p>
          <a:p>
            <a:r>
              <a:rPr lang="en-US" sz="2800" b="1" dirty="0">
                <a:latin typeface="Times New Roman" pitchFamily="18" charset="0"/>
                <a:cs typeface="Times New Roman" pitchFamily="18" charset="0"/>
              </a:rPr>
              <a:t>i)</a:t>
            </a:r>
            <a:r>
              <a:rPr lang="en-US" sz="2800" dirty="0">
                <a:latin typeface="Times New Roman" pitchFamily="18" charset="0"/>
                <a:cs typeface="Times New Roman" pitchFamily="18" charset="0"/>
              </a:rPr>
              <a:t>  Quên khóa vòi nước .</a:t>
            </a:r>
          </a:p>
          <a:p>
            <a:r>
              <a:rPr lang="en-US" sz="2800" b="1" dirty="0">
                <a:latin typeface="Times New Roman" pitchFamily="18" charset="0"/>
                <a:cs typeface="Times New Roman" pitchFamily="18" charset="0"/>
              </a:rPr>
              <a:t>k)</a:t>
            </a:r>
            <a:r>
              <a:rPr lang="en-US" sz="2800" dirty="0">
                <a:latin typeface="Times New Roman" pitchFamily="18" charset="0"/>
                <a:cs typeface="Times New Roman" pitchFamily="18" charset="0"/>
              </a:rPr>
              <a:t>  Tắt điện khi ra khỏi phòng .</a:t>
            </a:r>
          </a:p>
        </p:txBody>
      </p:sp>
    </p:spTree>
    <p:extLst>
      <p:ext uri="{BB962C8B-B14F-4D97-AF65-F5344CB8AC3E}">
        <p14:creationId xmlns:p14="http://schemas.microsoft.com/office/powerpoint/2010/main" val="2591673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28600" y="114624"/>
            <a:ext cx="129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en-US" sz="2200" b="1">
                <a:solidFill>
                  <a:srgbClr val="FF0000"/>
                </a:solidFill>
                <a:latin typeface="Times New Roman" pitchFamily="18" charset="0"/>
                <a:cs typeface="Times New Roman" pitchFamily="18" charset="0"/>
              </a:rPr>
              <a:t>Bài </a:t>
            </a:r>
            <a:r>
              <a:rPr lang="en-US" sz="2200" b="1" smtClean="0">
                <a:solidFill>
                  <a:srgbClr val="FF0000"/>
                </a:solidFill>
                <a:latin typeface="Times New Roman" pitchFamily="18" charset="0"/>
                <a:cs typeface="Times New Roman" pitchFamily="18" charset="0"/>
              </a:rPr>
              <a:t>4:</a:t>
            </a:r>
            <a:endParaRPr lang="en-US" sz="2200" b="1">
              <a:solidFill>
                <a:srgbClr val="FF0000"/>
              </a:solidFill>
              <a:latin typeface="Times New Roman" pitchFamily="18" charset="0"/>
              <a:cs typeface="Times New Roman" pitchFamily="18" charset="0"/>
            </a:endParaRPr>
          </a:p>
        </p:txBody>
      </p:sp>
      <p:sp>
        <p:nvSpPr>
          <p:cNvPr id="3" name="Text Box 5"/>
          <p:cNvSpPr txBox="1">
            <a:spLocks noChangeArrowheads="1"/>
          </p:cNvSpPr>
          <p:nvPr/>
        </p:nvSpPr>
        <p:spPr bwMode="auto">
          <a:xfrm>
            <a:off x="46892" y="540766"/>
            <a:ext cx="4419600" cy="830997"/>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latin typeface="Arial" pitchFamily="34" charset="0"/>
                <a:cs typeface="Arial" pitchFamily="34" charset="0"/>
              </a:rPr>
              <a:t>a)</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Giữ</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gìn</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sách</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vở</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đồ</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dùng</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học</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tập</a:t>
            </a:r>
            <a:r>
              <a:rPr lang="en-US" sz="2400" b="1" dirty="0">
                <a:solidFill>
                  <a:schemeClr val="tx2">
                    <a:lumMod val="50000"/>
                  </a:schemeClr>
                </a:solidFill>
                <a:latin typeface="Arial" pitchFamily="34" charset="0"/>
                <a:cs typeface="Arial" pitchFamily="34" charset="0"/>
              </a:rPr>
              <a:t> .</a:t>
            </a:r>
          </a:p>
        </p:txBody>
      </p:sp>
      <p:sp>
        <p:nvSpPr>
          <p:cNvPr id="4" name="Text Box 6"/>
          <p:cNvSpPr txBox="1">
            <a:spLocks noChangeArrowheads="1"/>
          </p:cNvSpPr>
          <p:nvPr/>
        </p:nvSpPr>
        <p:spPr bwMode="auto">
          <a:xfrm>
            <a:off x="-1172" y="1394037"/>
            <a:ext cx="4572000" cy="830997"/>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latin typeface="Arial" pitchFamily="34" charset="0"/>
                <a:cs typeface="Arial" pitchFamily="34" charset="0"/>
              </a:rPr>
              <a:t>b)</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Giữ</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gìn</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quần</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áo</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đồ</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dùng</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đồ</a:t>
            </a:r>
            <a:r>
              <a:rPr lang="en-US" sz="2400" b="1" dirty="0">
                <a:solidFill>
                  <a:schemeClr val="tx2">
                    <a:lumMod val="50000"/>
                  </a:schemeClr>
                </a:solidFill>
                <a:latin typeface="Arial" pitchFamily="34" charset="0"/>
                <a:cs typeface="Arial" pitchFamily="34" charset="0"/>
              </a:rPr>
              <a:t> </a:t>
            </a:r>
            <a:r>
              <a:rPr lang="en-US" sz="2400" b="1" dirty="0" err="1">
                <a:solidFill>
                  <a:schemeClr val="tx2">
                    <a:lumMod val="50000"/>
                  </a:schemeClr>
                </a:solidFill>
                <a:latin typeface="Arial" pitchFamily="34" charset="0"/>
                <a:cs typeface="Arial" pitchFamily="34" charset="0"/>
              </a:rPr>
              <a:t>chơi</a:t>
            </a:r>
            <a:r>
              <a:rPr lang="en-US" sz="2400" b="1" dirty="0">
                <a:solidFill>
                  <a:schemeClr val="tx2">
                    <a:lumMod val="50000"/>
                  </a:schemeClr>
                </a:solidFill>
                <a:latin typeface="Arial" pitchFamily="34" charset="0"/>
                <a:cs typeface="Arial" pitchFamily="34" charset="0"/>
              </a:rPr>
              <a:t> .</a:t>
            </a:r>
          </a:p>
        </p:txBody>
      </p:sp>
      <p:sp>
        <p:nvSpPr>
          <p:cNvPr id="8197" name="Text Box 7"/>
          <p:cNvSpPr txBox="1">
            <a:spLocks noChangeArrowheads="1"/>
          </p:cNvSpPr>
          <p:nvPr/>
        </p:nvSpPr>
        <p:spPr bwMode="auto">
          <a:xfrm>
            <a:off x="46892" y="2225034"/>
            <a:ext cx="4715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rPr>
              <a:t>c)</a:t>
            </a:r>
            <a:r>
              <a:rPr lang="en-US" sz="2400" b="1"/>
              <a:t>Vẽ bậy, bôi bẩn ra sách vở, bàn ghế, tường lớp học .</a:t>
            </a:r>
          </a:p>
        </p:txBody>
      </p:sp>
      <p:sp>
        <p:nvSpPr>
          <p:cNvPr id="8198" name="Text Box 8"/>
          <p:cNvSpPr txBox="1">
            <a:spLocks noChangeArrowheads="1"/>
          </p:cNvSpPr>
          <p:nvPr/>
        </p:nvSpPr>
        <p:spPr bwMode="auto">
          <a:xfrm>
            <a:off x="37575" y="3056031"/>
            <a:ext cx="4466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rPr>
              <a:t>d) </a:t>
            </a:r>
            <a:r>
              <a:rPr lang="en-US" sz="2400" b="1"/>
              <a:t>Xé sách vở .</a:t>
            </a:r>
          </a:p>
        </p:txBody>
      </p:sp>
      <p:sp>
        <p:nvSpPr>
          <p:cNvPr id="7" name="Text Box 9"/>
          <p:cNvSpPr txBox="1">
            <a:spLocks noChangeArrowheads="1"/>
          </p:cNvSpPr>
          <p:nvPr/>
        </p:nvSpPr>
        <p:spPr bwMode="auto">
          <a:xfrm>
            <a:off x="-77372" y="3420345"/>
            <a:ext cx="4724400" cy="830997"/>
          </a:xfrm>
          <a:prstGeom prst="rect">
            <a:avLst/>
          </a:prstGeom>
          <a:noFill/>
          <a:ln w="9525">
            <a:noFill/>
            <a:miter lim="800000"/>
            <a:headEnd/>
            <a:tailEnd/>
          </a:ln>
          <a:effectLst/>
        </p:spPr>
        <p:txBody>
          <a:bodyPr wrap="square">
            <a:spAutoFit/>
          </a:bodyPr>
          <a:lstStyle/>
          <a:p>
            <a:pPr>
              <a:spcBef>
                <a:spcPct val="50000"/>
              </a:spcBef>
              <a:defRPr/>
            </a:pPr>
            <a:r>
              <a:rPr lang="en-US" sz="2400" b="1" smtClean="0">
                <a:solidFill>
                  <a:srgbClr val="FF0000"/>
                </a:solidFill>
              </a:rPr>
              <a:t> đ</a:t>
            </a:r>
            <a:r>
              <a:rPr lang="en-US" sz="2400" b="1" dirty="0">
                <a:solidFill>
                  <a:srgbClr val="FF0000"/>
                </a:solidFill>
              </a:rPr>
              <a:t>)</a:t>
            </a:r>
            <a:r>
              <a:rPr lang="en-US" sz="2400" b="1" dirty="0">
                <a:solidFill>
                  <a:schemeClr val="tx2">
                    <a:lumMod val="50000"/>
                  </a:schemeClr>
                </a:solidFill>
              </a:rPr>
              <a:t> </a:t>
            </a:r>
            <a:r>
              <a:rPr lang="en-US" sz="2400" b="1" dirty="0" err="1">
                <a:solidFill>
                  <a:schemeClr val="tx2">
                    <a:lumMod val="50000"/>
                  </a:schemeClr>
                </a:solidFill>
              </a:rPr>
              <a:t>Làm</a:t>
            </a:r>
            <a:r>
              <a:rPr lang="en-US" sz="2400" b="1" dirty="0">
                <a:solidFill>
                  <a:schemeClr val="tx2">
                    <a:lumMod val="50000"/>
                  </a:schemeClr>
                </a:solidFill>
              </a:rPr>
              <a:t> </a:t>
            </a:r>
            <a:r>
              <a:rPr lang="en-US" sz="2400" b="1" dirty="0" err="1">
                <a:solidFill>
                  <a:schemeClr val="tx2">
                    <a:lumMod val="50000"/>
                  </a:schemeClr>
                </a:solidFill>
              </a:rPr>
              <a:t>mất</a:t>
            </a:r>
            <a:r>
              <a:rPr lang="en-US" sz="2400" b="1" dirty="0">
                <a:solidFill>
                  <a:schemeClr val="tx2">
                    <a:lumMod val="50000"/>
                  </a:schemeClr>
                </a:solidFill>
              </a:rPr>
              <a:t> </a:t>
            </a:r>
            <a:r>
              <a:rPr lang="en-US" sz="2400" b="1" dirty="0" err="1">
                <a:solidFill>
                  <a:schemeClr val="tx2">
                    <a:lumMod val="50000"/>
                  </a:schemeClr>
                </a:solidFill>
              </a:rPr>
              <a:t>sách</a:t>
            </a:r>
            <a:r>
              <a:rPr lang="en-US" sz="2400" b="1" dirty="0">
                <a:solidFill>
                  <a:schemeClr val="tx2">
                    <a:lumMod val="50000"/>
                  </a:schemeClr>
                </a:solidFill>
              </a:rPr>
              <a:t> </a:t>
            </a:r>
            <a:r>
              <a:rPr lang="en-US" sz="2400" b="1" dirty="0" err="1">
                <a:solidFill>
                  <a:schemeClr val="tx2">
                    <a:lumMod val="50000"/>
                  </a:schemeClr>
                </a:solidFill>
              </a:rPr>
              <a:t>vở</a:t>
            </a:r>
            <a:r>
              <a:rPr lang="en-US" sz="2400" b="1" dirty="0">
                <a:solidFill>
                  <a:schemeClr val="tx2">
                    <a:lumMod val="50000"/>
                  </a:schemeClr>
                </a:solidFill>
              </a:rPr>
              <a:t>, </a:t>
            </a:r>
            <a:r>
              <a:rPr lang="en-US" sz="2400" b="1" err="1">
                <a:solidFill>
                  <a:schemeClr val="tx2">
                    <a:lumMod val="50000"/>
                  </a:schemeClr>
                </a:solidFill>
              </a:rPr>
              <a:t>đồ</a:t>
            </a:r>
            <a:r>
              <a:rPr lang="en-US" sz="2400" b="1">
                <a:solidFill>
                  <a:schemeClr val="tx2">
                    <a:lumMod val="50000"/>
                  </a:schemeClr>
                </a:solidFill>
              </a:rPr>
              <a:t> </a:t>
            </a:r>
            <a:r>
              <a:rPr lang="en-US" sz="2400" b="1" smtClean="0">
                <a:solidFill>
                  <a:schemeClr val="tx2">
                    <a:lumMod val="50000"/>
                  </a:schemeClr>
                </a:solidFill>
              </a:rPr>
              <a:t>dùng     học </a:t>
            </a:r>
            <a:r>
              <a:rPr lang="en-US" sz="2400" b="1" dirty="0" err="1">
                <a:solidFill>
                  <a:schemeClr val="tx2">
                    <a:lumMod val="50000"/>
                  </a:schemeClr>
                </a:solidFill>
              </a:rPr>
              <a:t>tập</a:t>
            </a:r>
            <a:r>
              <a:rPr lang="en-US" sz="2400" b="1" dirty="0">
                <a:solidFill>
                  <a:schemeClr val="tx2">
                    <a:lumMod val="50000"/>
                  </a:schemeClr>
                </a:solidFill>
              </a:rPr>
              <a:t> .</a:t>
            </a:r>
          </a:p>
        </p:txBody>
      </p:sp>
      <p:sp>
        <p:nvSpPr>
          <p:cNvPr id="8" name="Text Box 10"/>
          <p:cNvSpPr txBox="1">
            <a:spLocks noChangeArrowheads="1"/>
          </p:cNvSpPr>
          <p:nvPr/>
        </p:nvSpPr>
        <p:spPr bwMode="auto">
          <a:xfrm>
            <a:off x="0" y="4202667"/>
            <a:ext cx="4724400" cy="830997"/>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rPr>
              <a:t>e) </a:t>
            </a:r>
            <a:r>
              <a:rPr lang="en-US" sz="2400" b="1" dirty="0" err="1">
                <a:solidFill>
                  <a:schemeClr val="tx2">
                    <a:lumMod val="50000"/>
                  </a:schemeClr>
                </a:solidFill>
              </a:rPr>
              <a:t>Vứt</a:t>
            </a:r>
            <a:r>
              <a:rPr lang="en-US" sz="2400" b="1" dirty="0">
                <a:solidFill>
                  <a:schemeClr val="tx2">
                    <a:lumMod val="50000"/>
                  </a:schemeClr>
                </a:solidFill>
              </a:rPr>
              <a:t> </a:t>
            </a:r>
            <a:r>
              <a:rPr lang="en-US" sz="2400" b="1" dirty="0" err="1">
                <a:solidFill>
                  <a:schemeClr val="tx2">
                    <a:lumMod val="50000"/>
                  </a:schemeClr>
                </a:solidFill>
              </a:rPr>
              <a:t>sách</a:t>
            </a:r>
            <a:r>
              <a:rPr lang="en-US" sz="2400" b="1" dirty="0">
                <a:solidFill>
                  <a:schemeClr val="tx2">
                    <a:lumMod val="50000"/>
                  </a:schemeClr>
                </a:solidFill>
              </a:rPr>
              <a:t> </a:t>
            </a:r>
            <a:r>
              <a:rPr lang="en-US" sz="2400" b="1" dirty="0" err="1">
                <a:solidFill>
                  <a:schemeClr val="tx2">
                    <a:lumMod val="50000"/>
                  </a:schemeClr>
                </a:solidFill>
              </a:rPr>
              <a:t>vở</a:t>
            </a:r>
            <a:r>
              <a:rPr lang="en-US" sz="2400" b="1" dirty="0">
                <a:solidFill>
                  <a:schemeClr val="tx2">
                    <a:lumMod val="50000"/>
                  </a:schemeClr>
                </a:solidFill>
              </a:rPr>
              <a:t>, </a:t>
            </a:r>
            <a:r>
              <a:rPr lang="en-US" sz="2400" b="1" dirty="0" err="1">
                <a:solidFill>
                  <a:schemeClr val="tx2">
                    <a:lumMod val="50000"/>
                  </a:schemeClr>
                </a:solidFill>
              </a:rPr>
              <a:t>đồ</a:t>
            </a:r>
            <a:r>
              <a:rPr lang="en-US" sz="2400" b="1" dirty="0">
                <a:solidFill>
                  <a:schemeClr val="tx2">
                    <a:lumMod val="50000"/>
                  </a:schemeClr>
                </a:solidFill>
              </a:rPr>
              <a:t> </a:t>
            </a:r>
            <a:r>
              <a:rPr lang="en-US" sz="2400" b="1" dirty="0" err="1">
                <a:solidFill>
                  <a:schemeClr val="tx2">
                    <a:lumMod val="50000"/>
                  </a:schemeClr>
                </a:solidFill>
              </a:rPr>
              <a:t>dùng</a:t>
            </a:r>
            <a:r>
              <a:rPr lang="en-US" sz="2400" b="1" dirty="0">
                <a:solidFill>
                  <a:schemeClr val="tx2">
                    <a:lumMod val="50000"/>
                  </a:schemeClr>
                </a:solidFill>
              </a:rPr>
              <a:t> </a:t>
            </a:r>
            <a:r>
              <a:rPr lang="en-US" sz="2400" b="1" dirty="0" err="1">
                <a:solidFill>
                  <a:schemeClr val="tx2">
                    <a:lumMod val="50000"/>
                  </a:schemeClr>
                </a:solidFill>
              </a:rPr>
              <a:t>đồ</a:t>
            </a:r>
            <a:r>
              <a:rPr lang="en-US" sz="2400" b="1" dirty="0">
                <a:solidFill>
                  <a:schemeClr val="tx2">
                    <a:lumMod val="50000"/>
                  </a:schemeClr>
                </a:solidFill>
              </a:rPr>
              <a:t> </a:t>
            </a:r>
            <a:r>
              <a:rPr lang="en-US" sz="2400" b="1" dirty="0" err="1">
                <a:solidFill>
                  <a:schemeClr val="tx2">
                    <a:lumMod val="50000"/>
                  </a:schemeClr>
                </a:solidFill>
              </a:rPr>
              <a:t>chơi</a:t>
            </a:r>
            <a:r>
              <a:rPr lang="en-US" sz="2400" b="1" dirty="0">
                <a:solidFill>
                  <a:schemeClr val="tx2">
                    <a:lumMod val="50000"/>
                  </a:schemeClr>
                </a:solidFill>
              </a:rPr>
              <a:t> </a:t>
            </a:r>
            <a:r>
              <a:rPr lang="en-US" sz="2400" b="1" dirty="0" err="1">
                <a:solidFill>
                  <a:schemeClr val="tx2">
                    <a:lumMod val="50000"/>
                  </a:schemeClr>
                </a:solidFill>
              </a:rPr>
              <a:t>bừa</a:t>
            </a:r>
            <a:r>
              <a:rPr lang="en-US" sz="2400" b="1" dirty="0">
                <a:solidFill>
                  <a:schemeClr val="tx2">
                    <a:lumMod val="50000"/>
                  </a:schemeClr>
                </a:solidFill>
              </a:rPr>
              <a:t> </a:t>
            </a:r>
            <a:r>
              <a:rPr lang="en-US" sz="2400" b="1" dirty="0" err="1">
                <a:solidFill>
                  <a:schemeClr val="tx2">
                    <a:lumMod val="50000"/>
                  </a:schemeClr>
                </a:solidFill>
              </a:rPr>
              <a:t>bãi</a:t>
            </a:r>
            <a:r>
              <a:rPr lang="en-US" sz="2400" b="1" dirty="0">
                <a:solidFill>
                  <a:schemeClr val="tx2">
                    <a:lumMod val="50000"/>
                  </a:schemeClr>
                </a:solidFill>
              </a:rPr>
              <a:t> .</a:t>
            </a:r>
          </a:p>
        </p:txBody>
      </p:sp>
      <p:sp>
        <p:nvSpPr>
          <p:cNvPr id="9" name="Text Box 11"/>
          <p:cNvSpPr txBox="1">
            <a:spLocks noChangeArrowheads="1"/>
          </p:cNvSpPr>
          <p:nvPr/>
        </p:nvSpPr>
        <p:spPr bwMode="auto">
          <a:xfrm>
            <a:off x="0" y="4981919"/>
            <a:ext cx="4647028" cy="461665"/>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rPr>
              <a:t>g)</a:t>
            </a:r>
            <a:r>
              <a:rPr lang="en-US" sz="2400" b="1" dirty="0">
                <a:solidFill>
                  <a:schemeClr val="tx2">
                    <a:lumMod val="50000"/>
                  </a:schemeClr>
                </a:solidFill>
              </a:rPr>
              <a:t> </a:t>
            </a:r>
            <a:r>
              <a:rPr lang="en-US" sz="2400" b="1" dirty="0" err="1">
                <a:solidFill>
                  <a:schemeClr val="tx2">
                    <a:lumMod val="50000"/>
                  </a:schemeClr>
                </a:solidFill>
              </a:rPr>
              <a:t>Không</a:t>
            </a:r>
            <a:r>
              <a:rPr lang="en-US" sz="2400" b="1" dirty="0">
                <a:solidFill>
                  <a:schemeClr val="tx2">
                    <a:lumMod val="50000"/>
                  </a:schemeClr>
                </a:solidFill>
              </a:rPr>
              <a:t> </a:t>
            </a:r>
            <a:r>
              <a:rPr lang="en-US" sz="2400" b="1" dirty="0" err="1">
                <a:solidFill>
                  <a:schemeClr val="tx2">
                    <a:lumMod val="50000"/>
                  </a:schemeClr>
                </a:solidFill>
              </a:rPr>
              <a:t>xin</a:t>
            </a:r>
            <a:r>
              <a:rPr lang="en-US" sz="2400" b="1" dirty="0">
                <a:solidFill>
                  <a:schemeClr val="tx2">
                    <a:lumMod val="50000"/>
                  </a:schemeClr>
                </a:solidFill>
              </a:rPr>
              <a:t> </a:t>
            </a:r>
            <a:r>
              <a:rPr lang="en-US" sz="2400" b="1" err="1">
                <a:solidFill>
                  <a:schemeClr val="tx2">
                    <a:lumMod val="50000"/>
                  </a:schemeClr>
                </a:solidFill>
              </a:rPr>
              <a:t>tiền</a:t>
            </a:r>
            <a:r>
              <a:rPr lang="en-US" sz="2400" b="1">
                <a:solidFill>
                  <a:schemeClr val="tx2">
                    <a:lumMod val="50000"/>
                  </a:schemeClr>
                </a:solidFill>
              </a:rPr>
              <a:t> </a:t>
            </a:r>
            <a:r>
              <a:rPr lang="en-US" sz="2400" b="1" smtClean="0">
                <a:solidFill>
                  <a:schemeClr val="tx2">
                    <a:lumMod val="50000"/>
                  </a:schemeClr>
                </a:solidFill>
              </a:rPr>
              <a:t>ăn </a:t>
            </a:r>
            <a:r>
              <a:rPr lang="en-US" sz="2400" b="1" dirty="0" err="1">
                <a:solidFill>
                  <a:schemeClr val="tx2">
                    <a:lumMod val="50000"/>
                  </a:schemeClr>
                </a:solidFill>
              </a:rPr>
              <a:t>quà</a:t>
            </a:r>
            <a:r>
              <a:rPr lang="en-US" sz="2400" b="1" dirty="0">
                <a:solidFill>
                  <a:schemeClr val="tx2">
                    <a:lumMod val="50000"/>
                  </a:schemeClr>
                </a:solidFill>
              </a:rPr>
              <a:t> </a:t>
            </a:r>
            <a:r>
              <a:rPr lang="en-US" sz="2400" b="1" dirty="0" err="1">
                <a:solidFill>
                  <a:schemeClr val="tx2">
                    <a:lumMod val="50000"/>
                  </a:schemeClr>
                </a:solidFill>
              </a:rPr>
              <a:t>vặt</a:t>
            </a:r>
            <a:r>
              <a:rPr lang="en-US" sz="2400" b="1" dirty="0">
                <a:solidFill>
                  <a:schemeClr val="tx2">
                    <a:lumMod val="50000"/>
                  </a:schemeClr>
                </a:solidFill>
              </a:rPr>
              <a:t>.</a:t>
            </a:r>
          </a:p>
        </p:txBody>
      </p:sp>
      <p:sp>
        <p:nvSpPr>
          <p:cNvPr id="10" name="Text Box 13"/>
          <p:cNvSpPr txBox="1">
            <a:spLocks noChangeArrowheads="1"/>
          </p:cNvSpPr>
          <p:nvPr/>
        </p:nvSpPr>
        <p:spPr bwMode="auto">
          <a:xfrm>
            <a:off x="46892" y="5454472"/>
            <a:ext cx="4647028" cy="461665"/>
          </a:xfrm>
          <a:prstGeom prst="rect">
            <a:avLst/>
          </a:prstGeom>
          <a:noFill/>
          <a:ln w="9525">
            <a:noFill/>
            <a:miter lim="800000"/>
            <a:headEnd/>
            <a:tailEnd/>
          </a:ln>
          <a:effectLst/>
        </p:spPr>
        <p:txBody>
          <a:bodyPr wrap="square">
            <a:spAutoFit/>
          </a:bodyPr>
          <a:lstStyle/>
          <a:p>
            <a:pPr>
              <a:spcBef>
                <a:spcPct val="50000"/>
              </a:spcBef>
              <a:defRPr/>
            </a:pPr>
            <a:r>
              <a:rPr lang="en-US" sz="2400" b="1">
                <a:solidFill>
                  <a:srgbClr val="FF0000"/>
                </a:solidFill>
              </a:rPr>
              <a:t>h</a:t>
            </a:r>
            <a:r>
              <a:rPr lang="en-US" sz="2400" b="1" smtClean="0">
                <a:solidFill>
                  <a:srgbClr val="FF0000"/>
                </a:solidFill>
              </a:rPr>
              <a:t>) </a:t>
            </a:r>
            <a:r>
              <a:rPr lang="en-US" sz="2400" b="1" smtClean="0">
                <a:solidFill>
                  <a:schemeClr val="tx2">
                    <a:lumMod val="50000"/>
                  </a:schemeClr>
                </a:solidFill>
              </a:rPr>
              <a:t>Ăn </a:t>
            </a:r>
            <a:r>
              <a:rPr lang="en-US" sz="2400" b="1" dirty="0" err="1">
                <a:solidFill>
                  <a:schemeClr val="tx2">
                    <a:lumMod val="50000"/>
                  </a:schemeClr>
                </a:solidFill>
              </a:rPr>
              <a:t>hết</a:t>
            </a:r>
            <a:r>
              <a:rPr lang="en-US" sz="2400" b="1" dirty="0">
                <a:solidFill>
                  <a:schemeClr val="tx2">
                    <a:lumMod val="50000"/>
                  </a:schemeClr>
                </a:solidFill>
              </a:rPr>
              <a:t> </a:t>
            </a:r>
            <a:r>
              <a:rPr lang="en-US" sz="2400" b="1" dirty="0" err="1">
                <a:solidFill>
                  <a:schemeClr val="tx2">
                    <a:lumMod val="50000"/>
                  </a:schemeClr>
                </a:solidFill>
              </a:rPr>
              <a:t>suất</a:t>
            </a:r>
            <a:r>
              <a:rPr lang="en-US" sz="2400" b="1" dirty="0">
                <a:solidFill>
                  <a:schemeClr val="tx2">
                    <a:lumMod val="50000"/>
                  </a:schemeClr>
                </a:solidFill>
              </a:rPr>
              <a:t> </a:t>
            </a:r>
            <a:r>
              <a:rPr lang="en-US" sz="2400" b="1" dirty="0" err="1">
                <a:solidFill>
                  <a:schemeClr val="tx2">
                    <a:lumMod val="50000"/>
                  </a:schemeClr>
                </a:solidFill>
              </a:rPr>
              <a:t>cơm</a:t>
            </a:r>
            <a:r>
              <a:rPr lang="en-US" sz="2400" b="1" dirty="0">
                <a:solidFill>
                  <a:schemeClr val="tx2">
                    <a:lumMod val="50000"/>
                  </a:schemeClr>
                </a:solidFill>
              </a:rPr>
              <a:t> </a:t>
            </a:r>
            <a:r>
              <a:rPr lang="en-US" sz="2400" b="1" dirty="0" err="1">
                <a:solidFill>
                  <a:schemeClr val="tx2">
                    <a:lumMod val="50000"/>
                  </a:schemeClr>
                </a:solidFill>
              </a:rPr>
              <a:t>của</a:t>
            </a:r>
            <a:r>
              <a:rPr lang="en-US" sz="2400" b="1" dirty="0">
                <a:solidFill>
                  <a:schemeClr val="tx2">
                    <a:lumMod val="50000"/>
                  </a:schemeClr>
                </a:solidFill>
              </a:rPr>
              <a:t> </a:t>
            </a:r>
            <a:r>
              <a:rPr lang="en-US" sz="2400" b="1" dirty="0" err="1">
                <a:solidFill>
                  <a:schemeClr val="tx2">
                    <a:lumMod val="50000"/>
                  </a:schemeClr>
                </a:solidFill>
              </a:rPr>
              <a:t>mình</a:t>
            </a:r>
            <a:r>
              <a:rPr lang="en-US" sz="2400" b="1" dirty="0">
                <a:solidFill>
                  <a:schemeClr val="tx2">
                    <a:lumMod val="50000"/>
                  </a:schemeClr>
                </a:solidFill>
              </a:rPr>
              <a:t>.</a:t>
            </a:r>
          </a:p>
        </p:txBody>
      </p:sp>
      <p:sp>
        <p:nvSpPr>
          <p:cNvPr id="11" name="Text Box 14"/>
          <p:cNvSpPr txBox="1">
            <a:spLocks noChangeArrowheads="1"/>
          </p:cNvSpPr>
          <p:nvPr/>
        </p:nvSpPr>
        <p:spPr bwMode="auto">
          <a:xfrm>
            <a:off x="20515" y="5916137"/>
            <a:ext cx="4466492" cy="461665"/>
          </a:xfrm>
          <a:prstGeom prst="rect">
            <a:avLst/>
          </a:prstGeom>
          <a:noFill/>
          <a:ln w="9525">
            <a:noFill/>
            <a:miter lim="800000"/>
            <a:headEnd/>
            <a:tailEnd/>
          </a:ln>
          <a:effectLst/>
        </p:spPr>
        <p:txBody>
          <a:bodyPr wrap="square">
            <a:spAutoFit/>
          </a:bodyPr>
          <a:lstStyle/>
          <a:p>
            <a:pPr>
              <a:spcBef>
                <a:spcPct val="50000"/>
              </a:spcBef>
              <a:defRPr/>
            </a:pPr>
            <a:r>
              <a:rPr lang="en-US" sz="2400" b="1">
                <a:solidFill>
                  <a:srgbClr val="FF0000"/>
                </a:solidFill>
              </a:rPr>
              <a:t>i</a:t>
            </a:r>
            <a:r>
              <a:rPr lang="en-US" sz="2400" b="1" smtClean="0">
                <a:solidFill>
                  <a:srgbClr val="FF0000"/>
                </a:solidFill>
              </a:rPr>
              <a:t>)</a:t>
            </a:r>
            <a:r>
              <a:rPr lang="en-US" sz="2400" b="1" smtClean="0">
                <a:solidFill>
                  <a:schemeClr val="tx2">
                    <a:lumMod val="50000"/>
                  </a:schemeClr>
                </a:solidFill>
              </a:rPr>
              <a:t> Quên </a:t>
            </a:r>
            <a:r>
              <a:rPr lang="en-US" sz="2400" b="1" dirty="0" err="1">
                <a:solidFill>
                  <a:schemeClr val="tx2">
                    <a:lumMod val="50000"/>
                  </a:schemeClr>
                </a:solidFill>
              </a:rPr>
              <a:t>khóa</a:t>
            </a:r>
            <a:r>
              <a:rPr lang="en-US" sz="2400" b="1" dirty="0">
                <a:solidFill>
                  <a:schemeClr val="tx2">
                    <a:lumMod val="50000"/>
                  </a:schemeClr>
                </a:solidFill>
              </a:rPr>
              <a:t> </a:t>
            </a:r>
            <a:r>
              <a:rPr lang="en-US" sz="2400" b="1" dirty="0" err="1">
                <a:solidFill>
                  <a:schemeClr val="tx2">
                    <a:lumMod val="50000"/>
                  </a:schemeClr>
                </a:solidFill>
              </a:rPr>
              <a:t>vòi</a:t>
            </a:r>
            <a:r>
              <a:rPr lang="en-US" sz="2400" b="1" dirty="0">
                <a:solidFill>
                  <a:schemeClr val="tx2">
                    <a:lumMod val="50000"/>
                  </a:schemeClr>
                </a:solidFill>
              </a:rPr>
              <a:t> </a:t>
            </a:r>
            <a:r>
              <a:rPr lang="en-US" sz="2400" b="1" dirty="0" err="1">
                <a:solidFill>
                  <a:schemeClr val="tx2">
                    <a:lumMod val="50000"/>
                  </a:schemeClr>
                </a:solidFill>
              </a:rPr>
              <a:t>nước</a:t>
            </a:r>
            <a:r>
              <a:rPr lang="en-US" sz="2400" b="1" dirty="0">
                <a:solidFill>
                  <a:schemeClr val="tx2">
                    <a:lumMod val="50000"/>
                  </a:schemeClr>
                </a:solidFill>
              </a:rPr>
              <a:t> .</a:t>
            </a:r>
          </a:p>
        </p:txBody>
      </p:sp>
      <p:sp>
        <p:nvSpPr>
          <p:cNvPr id="12" name="Text Box 15"/>
          <p:cNvSpPr txBox="1">
            <a:spLocks noChangeArrowheads="1"/>
          </p:cNvSpPr>
          <p:nvPr/>
        </p:nvSpPr>
        <p:spPr bwMode="auto">
          <a:xfrm>
            <a:off x="-1172" y="6377802"/>
            <a:ext cx="4724400" cy="461665"/>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FF0000"/>
                </a:solidFill>
              </a:rPr>
              <a:t>k)</a:t>
            </a:r>
            <a:r>
              <a:rPr lang="en-US" sz="2400" b="1" dirty="0" err="1">
                <a:solidFill>
                  <a:schemeClr val="tx2">
                    <a:lumMod val="75000"/>
                  </a:schemeClr>
                </a:solidFill>
              </a:rPr>
              <a:t>Tắt</a:t>
            </a:r>
            <a:r>
              <a:rPr lang="en-US" sz="2400" b="1" dirty="0">
                <a:solidFill>
                  <a:schemeClr val="tx2">
                    <a:lumMod val="75000"/>
                  </a:schemeClr>
                </a:solidFill>
              </a:rPr>
              <a:t> </a:t>
            </a:r>
            <a:r>
              <a:rPr lang="en-US" sz="2400" b="1" dirty="0" err="1">
                <a:solidFill>
                  <a:schemeClr val="tx2">
                    <a:lumMod val="75000"/>
                  </a:schemeClr>
                </a:solidFill>
              </a:rPr>
              <a:t>điện</a:t>
            </a:r>
            <a:r>
              <a:rPr lang="en-US" sz="2400" b="1" dirty="0">
                <a:solidFill>
                  <a:schemeClr val="tx2">
                    <a:lumMod val="75000"/>
                  </a:schemeClr>
                </a:solidFill>
              </a:rPr>
              <a:t> </a:t>
            </a:r>
            <a:r>
              <a:rPr lang="en-US" sz="2400" b="1" dirty="0" err="1">
                <a:solidFill>
                  <a:schemeClr val="tx2">
                    <a:lumMod val="75000"/>
                  </a:schemeClr>
                </a:solidFill>
              </a:rPr>
              <a:t>khi</a:t>
            </a:r>
            <a:r>
              <a:rPr lang="en-US" sz="2400" b="1" dirty="0">
                <a:solidFill>
                  <a:schemeClr val="tx2">
                    <a:lumMod val="75000"/>
                  </a:schemeClr>
                </a:solidFill>
              </a:rPr>
              <a:t> </a:t>
            </a:r>
            <a:r>
              <a:rPr lang="en-US" sz="2400" b="1" dirty="0" err="1">
                <a:solidFill>
                  <a:schemeClr val="tx2">
                    <a:lumMod val="75000"/>
                  </a:schemeClr>
                </a:solidFill>
              </a:rPr>
              <a:t>ra</a:t>
            </a:r>
            <a:r>
              <a:rPr lang="en-US" sz="2400" b="1" dirty="0">
                <a:solidFill>
                  <a:schemeClr val="tx2">
                    <a:lumMod val="75000"/>
                  </a:schemeClr>
                </a:solidFill>
              </a:rPr>
              <a:t> </a:t>
            </a:r>
            <a:r>
              <a:rPr lang="en-US" sz="2400" b="1" dirty="0" err="1">
                <a:solidFill>
                  <a:schemeClr val="tx2">
                    <a:lumMod val="75000"/>
                  </a:schemeClr>
                </a:solidFill>
              </a:rPr>
              <a:t>khỏi</a:t>
            </a:r>
            <a:r>
              <a:rPr lang="en-US" sz="2400" b="1" dirty="0">
                <a:solidFill>
                  <a:schemeClr val="tx2">
                    <a:lumMod val="75000"/>
                  </a:schemeClr>
                </a:solidFill>
              </a:rPr>
              <a:t> </a:t>
            </a:r>
            <a:r>
              <a:rPr lang="en-US" sz="2400" b="1" dirty="0" err="1">
                <a:solidFill>
                  <a:schemeClr val="tx2">
                    <a:lumMod val="75000"/>
                  </a:schemeClr>
                </a:solidFill>
              </a:rPr>
              <a:t>phòng</a:t>
            </a:r>
            <a:r>
              <a:rPr lang="en-US" sz="2400" b="1" dirty="0">
                <a:solidFill>
                  <a:schemeClr val="tx2">
                    <a:lumMod val="75000"/>
                  </a:schemeClr>
                </a:solidFill>
              </a:rPr>
              <a:t> .</a:t>
            </a:r>
          </a:p>
        </p:txBody>
      </p:sp>
      <p:cxnSp>
        <p:nvCxnSpPr>
          <p:cNvPr id="13" name="Straight Connector 12"/>
          <p:cNvCxnSpPr/>
          <p:nvPr/>
        </p:nvCxnSpPr>
        <p:spPr>
          <a:xfrm>
            <a:off x="4724400" y="0"/>
            <a:ext cx="38100" cy="6934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5"/>
          <p:cNvSpPr txBox="1">
            <a:spLocks noChangeArrowheads="1"/>
          </p:cNvSpPr>
          <p:nvPr/>
        </p:nvSpPr>
        <p:spPr bwMode="auto">
          <a:xfrm>
            <a:off x="4743450" y="114624"/>
            <a:ext cx="4495800" cy="461665"/>
          </a:xfrm>
          <a:prstGeom prst="rect">
            <a:avLst/>
          </a:prstGeom>
          <a:noFill/>
          <a:ln w="9525">
            <a:solidFill>
              <a:schemeClr val="tx2">
                <a:lumMod val="75000"/>
              </a:schemeClr>
            </a:solidFill>
            <a:miter lim="800000"/>
            <a:headEnd/>
            <a:tailEnd/>
          </a:ln>
        </p:spPr>
        <p:txBody>
          <a:bodyPr wrap="square">
            <a:spAutoFit/>
          </a:bodyPr>
          <a:lstStyle/>
          <a:p>
            <a:pPr algn="ctr">
              <a:defRPr/>
            </a:pPr>
            <a:r>
              <a:rPr lang="en-US" sz="2400" b="1" dirty="0" err="1">
                <a:solidFill>
                  <a:srgbClr val="FF0000"/>
                </a:solidFill>
              </a:rPr>
              <a:t>Những</a:t>
            </a:r>
            <a:r>
              <a:rPr lang="en-US" sz="2400" b="1" dirty="0">
                <a:solidFill>
                  <a:srgbClr val="FF0000"/>
                </a:solidFill>
              </a:rPr>
              <a:t> </a:t>
            </a:r>
            <a:r>
              <a:rPr lang="en-US" sz="2400" b="1" dirty="0" err="1">
                <a:solidFill>
                  <a:srgbClr val="FF0000"/>
                </a:solidFill>
              </a:rPr>
              <a:t>việc</a:t>
            </a:r>
            <a:r>
              <a:rPr lang="en-US" sz="2400" b="1" dirty="0">
                <a:solidFill>
                  <a:srgbClr val="FF0000"/>
                </a:solidFill>
              </a:rPr>
              <a:t> </a:t>
            </a:r>
            <a:r>
              <a:rPr lang="en-US" sz="2400" b="1" err="1">
                <a:solidFill>
                  <a:srgbClr val="FF0000"/>
                </a:solidFill>
              </a:rPr>
              <a:t>tiết</a:t>
            </a:r>
            <a:r>
              <a:rPr lang="en-US" sz="2400" b="1">
                <a:solidFill>
                  <a:srgbClr val="FF0000"/>
                </a:solidFill>
              </a:rPr>
              <a:t> </a:t>
            </a:r>
            <a:r>
              <a:rPr lang="en-US" sz="2400" b="1" smtClean="0">
                <a:solidFill>
                  <a:srgbClr val="FF0000"/>
                </a:solidFill>
              </a:rPr>
              <a:t>kiệm</a:t>
            </a:r>
            <a:r>
              <a:rPr lang="en-US" sz="2400" b="1" dirty="0">
                <a:solidFill>
                  <a:srgbClr val="FF0000"/>
                </a:solidFill>
              </a:rPr>
              <a:t> </a:t>
            </a:r>
            <a:r>
              <a:rPr lang="en-US" sz="2400" b="1" smtClean="0">
                <a:solidFill>
                  <a:srgbClr val="FF0000"/>
                </a:solidFill>
              </a:rPr>
              <a:t>tiền </a:t>
            </a:r>
            <a:r>
              <a:rPr lang="en-US" sz="2400" b="1" dirty="0" err="1">
                <a:solidFill>
                  <a:srgbClr val="FF0000"/>
                </a:solidFill>
              </a:rPr>
              <a:t>của</a:t>
            </a:r>
            <a:endParaRPr lang="en-US" sz="2400" b="1" dirty="0">
              <a:solidFill>
                <a:srgbClr val="FF0000"/>
              </a:solidFill>
            </a:endParaRPr>
          </a:p>
        </p:txBody>
      </p:sp>
    </p:spTree>
    <p:extLst>
      <p:ext uri="{BB962C8B-B14F-4D97-AF65-F5344CB8AC3E}">
        <p14:creationId xmlns:p14="http://schemas.microsoft.com/office/powerpoint/2010/main" val="36447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00521 0.0717 L 0.13403 0.1161 C 0.1632 0.12604 0.20695 0.13159 0.25244 0.13159 C 0.30435 0.13159 0.34601 0.12604 0.37518 0.1161 L 0.51459 0.0717 " pathEditMode="relative" rAng="0" ptsTypes="FffFF">
                                      <p:cBhvr>
                                        <p:cTn id="14" dur="2000" fill="hold"/>
                                        <p:tgtEl>
                                          <p:spTgt spid="3"/>
                                        </p:tgtEl>
                                        <p:attrNameLst>
                                          <p:attrName>ppt_x</p:attrName>
                                          <p:attrName>ppt_y</p:attrName>
                                        </p:attrNameLst>
                                      </p:cBhvr>
                                      <p:rCtr x="25990" y="2983"/>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0.00017 0.10269 L 0.1408 0.15704 C 0.17048 0.16929 0.21458 0.176 0.26041 0.176 C 0.31302 0.176 0.35486 0.16929 0.38455 0.15704 L 0.52534 0.10269 " pathEditMode="relative" rAng="0" ptsTypes="FffFF">
                                      <p:cBhvr>
                                        <p:cTn id="18" dur="2000" fill="hold"/>
                                        <p:tgtEl>
                                          <p:spTgt spid="4"/>
                                        </p:tgtEl>
                                        <p:attrNameLst>
                                          <p:attrName>ppt_x</p:attrName>
                                          <p:attrName>ppt_y</p:attrName>
                                        </p:attrNameLst>
                                      </p:cBhvr>
                                      <p:rCtr x="26250" y="3654"/>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0" nodeType="clickEffect">
                                  <p:stCondLst>
                                    <p:cond delay="0"/>
                                  </p:stCondLst>
                                  <p:childTnLst>
                                    <p:animMotion origin="layout" path="M 0.01268 -0.22641 L 0.14879 -0.16674 C 0.17743 -0.15333 0.22014 -0.14593 0.26441 -0.14593 C 0.31545 -0.14593 0.35591 -0.15333 0.38455 -0.16674 L 0.52101 -0.22641 " pathEditMode="relative" rAng="0" ptsTypes="FffFF">
                                      <p:cBhvr>
                                        <p:cTn id="22" dur="2000" fill="hold"/>
                                        <p:tgtEl>
                                          <p:spTgt spid="9"/>
                                        </p:tgtEl>
                                        <p:attrNameLst>
                                          <p:attrName>ppt_x</p:attrName>
                                          <p:attrName>ppt_y</p:attrName>
                                        </p:attrNameLst>
                                      </p:cBhvr>
                                      <p:rCtr x="25417" y="4024"/>
                                    </p:animMotion>
                                  </p:childTnLst>
                                </p:cTn>
                              </p:par>
                            </p:childTnLst>
                          </p:cTn>
                        </p:par>
                      </p:childTnLst>
                    </p:cTn>
                  </p:par>
                  <p:par>
                    <p:cTn id="23" fill="hold">
                      <p:stCondLst>
                        <p:cond delay="indefinite"/>
                      </p:stCondLst>
                      <p:childTnLst>
                        <p:par>
                          <p:cTn id="24" fill="hold">
                            <p:stCondLst>
                              <p:cond delay="0"/>
                            </p:stCondLst>
                            <p:childTnLst>
                              <p:par>
                                <p:cTn id="25" presetID="37" presetClass="path" presetSubtype="0" accel="50000" decel="50000" fill="hold" grpId="0" nodeType="clickEffect">
                                  <p:stCondLst>
                                    <p:cond delay="0"/>
                                  </p:stCondLst>
                                  <p:childTnLst>
                                    <p:animMotion origin="layout" path="M -0.01753 -0.16212 L 0.12292 -0.00231 C 0.15243 0.03376 0.19653 0.05388 0.24254 0.05388 C 0.29497 0.05388 0.33698 0.03376 0.36649 -0.00231 L 0.50747 -0.16212 " pathEditMode="relative" rAng="0" ptsTypes="FffFF">
                                      <p:cBhvr>
                                        <p:cTn id="26" dur="2000" fill="hold"/>
                                        <p:tgtEl>
                                          <p:spTgt spid="10"/>
                                        </p:tgtEl>
                                        <p:attrNameLst>
                                          <p:attrName>ppt_x</p:attrName>
                                          <p:attrName>ppt_y</p:attrName>
                                        </p:attrNameLst>
                                      </p:cBhvr>
                                      <p:rCtr x="26250" y="108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02292 -0.01481 L 0.11441 0.06498 C 0.11372 0.14338 0.23542 0.11494 0.33108 0.01711 L 0.4934 -0.14755 " pathEditMode="relative" rAng="3154338" ptsTypes="FfFF">
                                      <p:cBhvr>
                                        <p:cTn id="30" dur="2000" fill="hold"/>
                                        <p:tgtEl>
                                          <p:spTgt spid="12"/>
                                        </p:tgtEl>
                                        <p:attrNameLst>
                                          <p:attrName>ppt_x</p:attrName>
                                          <p:attrName>ppt_y</p:attrName>
                                        </p:attrNameLst>
                                      </p:cBhvr>
                                      <p:rCtr x="23507" y="-6637"/>
                                    </p:animMotion>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8197"/>
                                        </p:tgtEl>
                                        <p:attrNameLst>
                                          <p:attrName>r</p:attrName>
                                        </p:attrNameLst>
                                      </p:cBhvr>
                                    </p:animRot>
                                    <p:animRot by="-240000">
                                      <p:cBhvr>
                                        <p:cTn id="35" dur="200" fill="hold">
                                          <p:stCondLst>
                                            <p:cond delay="200"/>
                                          </p:stCondLst>
                                        </p:cTn>
                                        <p:tgtEl>
                                          <p:spTgt spid="8197"/>
                                        </p:tgtEl>
                                        <p:attrNameLst>
                                          <p:attrName>r</p:attrName>
                                        </p:attrNameLst>
                                      </p:cBhvr>
                                    </p:animRot>
                                    <p:animRot by="240000">
                                      <p:cBhvr>
                                        <p:cTn id="36" dur="200" fill="hold">
                                          <p:stCondLst>
                                            <p:cond delay="400"/>
                                          </p:stCondLst>
                                        </p:cTn>
                                        <p:tgtEl>
                                          <p:spTgt spid="8197"/>
                                        </p:tgtEl>
                                        <p:attrNameLst>
                                          <p:attrName>r</p:attrName>
                                        </p:attrNameLst>
                                      </p:cBhvr>
                                    </p:animRot>
                                    <p:animRot by="-240000">
                                      <p:cBhvr>
                                        <p:cTn id="37" dur="200" fill="hold">
                                          <p:stCondLst>
                                            <p:cond delay="600"/>
                                          </p:stCondLst>
                                        </p:cTn>
                                        <p:tgtEl>
                                          <p:spTgt spid="8197"/>
                                        </p:tgtEl>
                                        <p:attrNameLst>
                                          <p:attrName>r</p:attrName>
                                        </p:attrNameLst>
                                      </p:cBhvr>
                                    </p:animRot>
                                    <p:animRot by="120000">
                                      <p:cBhvr>
                                        <p:cTn id="38" dur="200" fill="hold">
                                          <p:stCondLst>
                                            <p:cond delay="800"/>
                                          </p:stCondLst>
                                        </p:cTn>
                                        <p:tgtEl>
                                          <p:spTgt spid="8197"/>
                                        </p:tgtEl>
                                        <p:attrNameLst>
                                          <p:attrName>r</p:attrName>
                                        </p:attrNameLst>
                                      </p:cBhvr>
                                    </p:animRot>
                                  </p:childTnLst>
                                </p:cTn>
                              </p:par>
                              <p:par>
                                <p:cTn id="39" presetID="32" presetClass="emph" presetSubtype="0" fill="hold" grpId="0" nodeType="withEffect">
                                  <p:stCondLst>
                                    <p:cond delay="0"/>
                                  </p:stCondLst>
                                  <p:childTnLst>
                                    <p:animRot by="120000">
                                      <p:cBhvr>
                                        <p:cTn id="40" dur="100" fill="hold">
                                          <p:stCondLst>
                                            <p:cond delay="0"/>
                                          </p:stCondLst>
                                        </p:cTn>
                                        <p:tgtEl>
                                          <p:spTgt spid="8198"/>
                                        </p:tgtEl>
                                        <p:attrNameLst>
                                          <p:attrName>r</p:attrName>
                                        </p:attrNameLst>
                                      </p:cBhvr>
                                    </p:animRot>
                                    <p:animRot by="-240000">
                                      <p:cBhvr>
                                        <p:cTn id="41" dur="200" fill="hold">
                                          <p:stCondLst>
                                            <p:cond delay="200"/>
                                          </p:stCondLst>
                                        </p:cTn>
                                        <p:tgtEl>
                                          <p:spTgt spid="8198"/>
                                        </p:tgtEl>
                                        <p:attrNameLst>
                                          <p:attrName>r</p:attrName>
                                        </p:attrNameLst>
                                      </p:cBhvr>
                                    </p:animRot>
                                    <p:animRot by="240000">
                                      <p:cBhvr>
                                        <p:cTn id="42" dur="200" fill="hold">
                                          <p:stCondLst>
                                            <p:cond delay="400"/>
                                          </p:stCondLst>
                                        </p:cTn>
                                        <p:tgtEl>
                                          <p:spTgt spid="8198"/>
                                        </p:tgtEl>
                                        <p:attrNameLst>
                                          <p:attrName>r</p:attrName>
                                        </p:attrNameLst>
                                      </p:cBhvr>
                                    </p:animRot>
                                    <p:animRot by="-240000">
                                      <p:cBhvr>
                                        <p:cTn id="43" dur="200" fill="hold">
                                          <p:stCondLst>
                                            <p:cond delay="600"/>
                                          </p:stCondLst>
                                        </p:cTn>
                                        <p:tgtEl>
                                          <p:spTgt spid="8198"/>
                                        </p:tgtEl>
                                        <p:attrNameLst>
                                          <p:attrName>r</p:attrName>
                                        </p:attrNameLst>
                                      </p:cBhvr>
                                    </p:animRot>
                                    <p:animRot by="120000">
                                      <p:cBhvr>
                                        <p:cTn id="44" dur="200" fill="hold">
                                          <p:stCondLst>
                                            <p:cond delay="800"/>
                                          </p:stCondLst>
                                        </p:cTn>
                                        <p:tgtEl>
                                          <p:spTgt spid="8198"/>
                                        </p:tgtEl>
                                        <p:attrNameLst>
                                          <p:attrName>r</p:attrName>
                                        </p:attrNameLst>
                                      </p:cBhvr>
                                    </p:animRot>
                                  </p:childTnLst>
                                </p:cTn>
                              </p:par>
                              <p:par>
                                <p:cTn id="45" presetID="32" presetClass="emph" presetSubtype="0" fill="hold" grpId="0" nodeType="withEffect">
                                  <p:stCondLst>
                                    <p:cond delay="0"/>
                                  </p:stCondLst>
                                  <p:childTnLst>
                                    <p:animRot by="120000">
                                      <p:cBhvr>
                                        <p:cTn id="46" dur="100" fill="hold">
                                          <p:stCondLst>
                                            <p:cond delay="0"/>
                                          </p:stCondLst>
                                        </p:cTn>
                                        <p:tgtEl>
                                          <p:spTgt spid="7"/>
                                        </p:tgtEl>
                                        <p:attrNameLst>
                                          <p:attrName>r</p:attrName>
                                        </p:attrNameLst>
                                      </p:cBhvr>
                                    </p:animRot>
                                    <p:animRot by="-240000">
                                      <p:cBhvr>
                                        <p:cTn id="47" dur="200" fill="hold">
                                          <p:stCondLst>
                                            <p:cond delay="200"/>
                                          </p:stCondLst>
                                        </p:cTn>
                                        <p:tgtEl>
                                          <p:spTgt spid="7"/>
                                        </p:tgtEl>
                                        <p:attrNameLst>
                                          <p:attrName>r</p:attrName>
                                        </p:attrNameLst>
                                      </p:cBhvr>
                                    </p:animRot>
                                    <p:animRot by="240000">
                                      <p:cBhvr>
                                        <p:cTn id="48" dur="200" fill="hold">
                                          <p:stCondLst>
                                            <p:cond delay="400"/>
                                          </p:stCondLst>
                                        </p:cTn>
                                        <p:tgtEl>
                                          <p:spTgt spid="7"/>
                                        </p:tgtEl>
                                        <p:attrNameLst>
                                          <p:attrName>r</p:attrName>
                                        </p:attrNameLst>
                                      </p:cBhvr>
                                    </p:animRot>
                                    <p:animRot by="-240000">
                                      <p:cBhvr>
                                        <p:cTn id="49" dur="200" fill="hold">
                                          <p:stCondLst>
                                            <p:cond delay="600"/>
                                          </p:stCondLst>
                                        </p:cTn>
                                        <p:tgtEl>
                                          <p:spTgt spid="7"/>
                                        </p:tgtEl>
                                        <p:attrNameLst>
                                          <p:attrName>r</p:attrName>
                                        </p:attrNameLst>
                                      </p:cBhvr>
                                    </p:animRot>
                                    <p:animRot by="120000">
                                      <p:cBhvr>
                                        <p:cTn id="50" dur="200" fill="hold">
                                          <p:stCondLst>
                                            <p:cond delay="800"/>
                                          </p:stCondLst>
                                        </p:cTn>
                                        <p:tgtEl>
                                          <p:spTgt spid="7"/>
                                        </p:tgtEl>
                                        <p:attrNameLst>
                                          <p:attrName>r</p:attrName>
                                        </p:attrNameLst>
                                      </p:cBhvr>
                                    </p:animRot>
                                  </p:childTnLst>
                                </p:cTn>
                              </p:par>
                              <p:par>
                                <p:cTn id="51" presetID="32" presetClass="emph" presetSubtype="0" fill="hold" grpId="0" nodeType="withEffect">
                                  <p:stCondLst>
                                    <p:cond delay="0"/>
                                  </p:stCondLst>
                                  <p:childTnLst>
                                    <p:animRot by="120000">
                                      <p:cBhvr>
                                        <p:cTn id="52" dur="100" fill="hold">
                                          <p:stCondLst>
                                            <p:cond delay="0"/>
                                          </p:stCondLst>
                                        </p:cTn>
                                        <p:tgtEl>
                                          <p:spTgt spid="8"/>
                                        </p:tgtEl>
                                        <p:attrNameLst>
                                          <p:attrName>r</p:attrName>
                                        </p:attrNameLst>
                                      </p:cBhvr>
                                    </p:animRot>
                                    <p:animRot by="-240000">
                                      <p:cBhvr>
                                        <p:cTn id="53" dur="200" fill="hold">
                                          <p:stCondLst>
                                            <p:cond delay="200"/>
                                          </p:stCondLst>
                                        </p:cTn>
                                        <p:tgtEl>
                                          <p:spTgt spid="8"/>
                                        </p:tgtEl>
                                        <p:attrNameLst>
                                          <p:attrName>r</p:attrName>
                                        </p:attrNameLst>
                                      </p:cBhvr>
                                    </p:animRot>
                                    <p:animRot by="240000">
                                      <p:cBhvr>
                                        <p:cTn id="54" dur="200" fill="hold">
                                          <p:stCondLst>
                                            <p:cond delay="400"/>
                                          </p:stCondLst>
                                        </p:cTn>
                                        <p:tgtEl>
                                          <p:spTgt spid="8"/>
                                        </p:tgtEl>
                                        <p:attrNameLst>
                                          <p:attrName>r</p:attrName>
                                        </p:attrNameLst>
                                      </p:cBhvr>
                                    </p:animRot>
                                    <p:animRot by="-240000">
                                      <p:cBhvr>
                                        <p:cTn id="55" dur="200" fill="hold">
                                          <p:stCondLst>
                                            <p:cond delay="600"/>
                                          </p:stCondLst>
                                        </p:cTn>
                                        <p:tgtEl>
                                          <p:spTgt spid="8"/>
                                        </p:tgtEl>
                                        <p:attrNameLst>
                                          <p:attrName>r</p:attrName>
                                        </p:attrNameLst>
                                      </p:cBhvr>
                                    </p:animRot>
                                    <p:animRot by="120000">
                                      <p:cBhvr>
                                        <p:cTn id="56" dur="200" fill="hold">
                                          <p:stCondLst>
                                            <p:cond delay="800"/>
                                          </p:stCondLst>
                                        </p:cTn>
                                        <p:tgtEl>
                                          <p:spTgt spid="8"/>
                                        </p:tgtEl>
                                        <p:attrNameLst>
                                          <p:attrName>r</p:attrName>
                                        </p:attrNameLst>
                                      </p:cBhvr>
                                    </p:animRot>
                                  </p:childTnLst>
                                </p:cTn>
                              </p:par>
                              <p:par>
                                <p:cTn id="57" presetID="32" presetClass="emph" presetSubtype="0" fill="hold" grpId="0" nodeType="withEffect">
                                  <p:stCondLst>
                                    <p:cond delay="0"/>
                                  </p:stCondLst>
                                  <p:childTnLst>
                                    <p:animRot by="120000">
                                      <p:cBhvr>
                                        <p:cTn id="58" dur="100" fill="hold">
                                          <p:stCondLst>
                                            <p:cond delay="0"/>
                                          </p:stCondLst>
                                        </p:cTn>
                                        <p:tgtEl>
                                          <p:spTgt spid="11"/>
                                        </p:tgtEl>
                                        <p:attrNameLst>
                                          <p:attrName>r</p:attrName>
                                        </p:attrNameLst>
                                      </p:cBhvr>
                                    </p:animRot>
                                    <p:animRot by="-240000">
                                      <p:cBhvr>
                                        <p:cTn id="59" dur="200" fill="hold">
                                          <p:stCondLst>
                                            <p:cond delay="200"/>
                                          </p:stCondLst>
                                        </p:cTn>
                                        <p:tgtEl>
                                          <p:spTgt spid="11"/>
                                        </p:tgtEl>
                                        <p:attrNameLst>
                                          <p:attrName>r</p:attrName>
                                        </p:attrNameLst>
                                      </p:cBhvr>
                                    </p:animRot>
                                    <p:animRot by="240000">
                                      <p:cBhvr>
                                        <p:cTn id="60" dur="200" fill="hold">
                                          <p:stCondLst>
                                            <p:cond delay="400"/>
                                          </p:stCondLst>
                                        </p:cTn>
                                        <p:tgtEl>
                                          <p:spTgt spid="11"/>
                                        </p:tgtEl>
                                        <p:attrNameLst>
                                          <p:attrName>r</p:attrName>
                                        </p:attrNameLst>
                                      </p:cBhvr>
                                    </p:animRot>
                                    <p:animRot by="-240000">
                                      <p:cBhvr>
                                        <p:cTn id="61" dur="200" fill="hold">
                                          <p:stCondLst>
                                            <p:cond delay="600"/>
                                          </p:stCondLst>
                                        </p:cTn>
                                        <p:tgtEl>
                                          <p:spTgt spid="11"/>
                                        </p:tgtEl>
                                        <p:attrNameLst>
                                          <p:attrName>r</p:attrName>
                                        </p:attrNameLst>
                                      </p:cBhvr>
                                    </p:animRot>
                                    <p:animRot by="120000">
                                      <p:cBhvr>
                                        <p:cTn id="6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197" grpId="0"/>
      <p:bldP spid="8198" grpId="0"/>
      <p:bldP spid="7" grpId="0"/>
      <p:bldP spid="8" grpId="0"/>
      <p:bldP spid="9" grpId="0"/>
      <p:bldP spid="10" grpId="0"/>
      <p:bldP spid="11" grpId="0"/>
      <p:bldP spid="12"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37&quot;&gt;&lt;property id=&quot;20148&quot; value=&quot;5&quot;/&gt;&lt;property id=&quot;20300&quot; value=&quot;Slide 5&quot;/&gt;&lt;property id=&quot;20307&quot; value=&quot;263&quot;/&gt;&lt;/object&gt;&lt;object type=&quot;3&quot; unique_id=&quot;10038&quot;&gt;&lt;property id=&quot;20148&quot; value=&quot;5&quot;/&gt;&lt;property id=&quot;20300&quot; value=&quot;Slide 6&quot;/&gt;&lt;property id=&quot;20307&quot; value=&quot;265&quot;/&gt;&lt;/object&gt;&lt;object type=&quot;3&quot; unique_id=&quot;10273&quot;&gt;&lt;property id=&quot;20148&quot; value=&quot;5&quot;/&gt;&lt;property id=&quot;20300&quot; value=&quot;Slide 11&quot;/&gt;&lt;property id=&quot;20307&quot; value=&quot;273&quot;/&gt;&lt;/object&gt;&lt;object type=&quot;3&quot; unique_id=&quot;10274&quot;&gt;&lt;property id=&quot;20148&quot; value=&quot;5&quot;/&gt;&lt;property id=&quot;20300&quot; value=&quot;Slide 12&quot;/&gt;&lt;property id=&quot;20307&quot; value=&quot;274&quot;/&gt;&lt;/object&gt;&lt;object type=&quot;3&quot; unique_id=&quot;10275&quot;&gt;&lt;property id=&quot;20148&quot; value=&quot;5&quot;/&gt;&lt;property id=&quot;20300&quot; value=&quot;Slide 13&quot;/&gt;&lt;property id=&quot;20307&quot; value=&quot;275&quot;/&gt;&lt;/object&gt;&lt;object type=&quot;3&quot; unique_id=&quot;10276&quot;&gt;&lt;property id=&quot;20148&quot; value=&quot;5&quot;/&gt;&lt;property id=&quot;20300&quot; value=&quot;Slide 10&quot;/&gt;&lt;property id=&quot;20307&quot; value=&quot;276&quot;/&gt;&lt;/object&gt;&lt;object type=&quot;3&quot; unique_id=&quot;10277&quot;&gt;&lt;property id=&quot;20148&quot; value=&quot;5&quot;/&gt;&lt;property id=&quot;20300&quot; value=&quot;Slide 14&quot;/&gt;&lt;property id=&quot;20307&quot; value=&quot;267&quot;/&gt;&lt;/object&gt;&lt;object type=&quot;3&quot; unique_id=&quot;10278&quot;&gt;&lt;property id=&quot;20148&quot; value=&quot;5&quot;/&gt;&lt;property id=&quot;20300&quot; value=&quot;Slide 15&quot;/&gt;&lt;property id=&quot;20307&quot; value=&quot;268&quot;/&gt;&lt;/object&gt;&lt;object type=&quot;3&quot; unique_id=&quot;10279&quot;&gt;&lt;property id=&quot;20148&quot; value=&quot;5&quot;/&gt;&lt;property id=&quot;20300&quot; value=&quot;Slide 16&quot;/&gt;&lt;property id=&quot;20307&quot; value=&quot;269&quot;/&gt;&lt;/object&gt;&lt;object type=&quot;3&quot; unique_id=&quot;10282&quot;&gt;&lt;property id=&quot;20148&quot; value=&quot;5&quot;/&gt;&lt;property id=&quot;20300&quot; value=&quot;Slide 27&quot;/&gt;&lt;property id=&quot;20307&quot; value=&quot;283&quot;/&gt;&lt;/object&gt;&lt;object type=&quot;3&quot; unique_id=&quot;10286&quot;&gt;&lt;property id=&quot;20148&quot; value=&quot;5&quot;/&gt;&lt;property id=&quot;20300&quot; value=&quot;Slide 28&quot;/&gt;&lt;property id=&quot;20307&quot; value=&quot;286&quot;/&gt;&lt;/object&gt;&lt;object type=&quot;3&quot; unique_id=&quot;10370&quot;&gt;&lt;property id=&quot;20148&quot; value=&quot;5&quot;/&gt;&lt;property id=&quot;20300&quot; value=&quot;Slide 9&quot;/&gt;&lt;property id=&quot;20307&quot; value=&quot;291&quot;/&gt;&lt;/object&gt;&lt;object type=&quot;3&quot; unique_id=&quot;18875&quot;&gt;&lt;property id=&quot;20148&quot; value=&quot;5&quot;/&gt;&lt;property id=&quot;20300&quot; value=&quot;Slide 7&quot;/&gt;&lt;property id=&quot;20307&quot; value=&quot;311&quot;/&gt;&lt;/object&gt;&lt;object type=&quot;3&quot; unique_id=&quot;18876&quot;&gt;&lt;property id=&quot;20148&quot; value=&quot;5&quot;/&gt;&lt;property id=&quot;20300&quot; value=&quot;Slide 8&quot;/&gt;&lt;property id=&quot;20307&quot; value=&quot;304&quot;/&gt;&lt;/object&gt;&lt;object type=&quot;3&quot; unique_id=&quot;18878&quot;&gt;&lt;property id=&quot;20148&quot; value=&quot;5&quot;/&gt;&lt;property id=&quot;20300&quot; value=&quot;Slide 17&quot;/&gt;&lt;property id=&quot;20307&quot; value=&quot;313&quot;/&gt;&lt;/object&gt;&lt;object type=&quot;3&quot; unique_id=&quot;18879&quot;&gt;&lt;property id=&quot;20148&quot; value=&quot;5&quot;/&gt;&lt;property id=&quot;20300&quot; value=&quot;Slide 18&quot;/&gt;&lt;property id=&quot;20307&quot; value=&quot;320&quot;/&gt;&lt;/object&gt;&lt;object type=&quot;3&quot; unique_id=&quot;18880&quot;&gt;&lt;property id=&quot;20148&quot; value=&quot;5&quot;/&gt;&lt;property id=&quot;20300&quot; value=&quot;Slide 19&quot;/&gt;&lt;property id=&quot;20307&quot; value=&quot;321&quot;/&gt;&lt;/object&gt;&lt;object type=&quot;3&quot; unique_id=&quot;18881&quot;&gt;&lt;property id=&quot;20148&quot; value=&quot;5&quot;/&gt;&lt;property id=&quot;20300&quot; value=&quot;Slide 20&quot;/&gt;&lt;property id=&quot;20307&quot; value=&quot;326&quot;/&gt;&lt;/object&gt;&lt;object type=&quot;3&quot; unique_id=&quot;18882&quot;&gt;&lt;property id=&quot;20148&quot; value=&quot;5&quot;/&gt;&lt;property id=&quot;20300&quot; value=&quot;Slide 21&quot;/&gt;&lt;property id=&quot;20307&quot; value=&quot;322&quot;/&gt;&lt;/object&gt;&lt;object type=&quot;3&quot; unique_id=&quot;18883&quot;&gt;&lt;property id=&quot;20148&quot; value=&quot;5&quot;/&gt;&lt;property id=&quot;20300&quot; value=&quot;Slide 22&quot;/&gt;&lt;property id=&quot;20307&quot; value=&quot;323&quot;/&gt;&lt;/object&gt;&lt;object type=&quot;3&quot; unique_id=&quot;18884&quot;&gt;&lt;property id=&quot;20148&quot; value=&quot;5&quot;/&gt;&lt;property id=&quot;20300&quot; value=&quot;Slide 23&quot;/&gt;&lt;property id=&quot;20307&quot; value=&quot;324&quot;/&gt;&lt;/object&gt;&lt;object type=&quot;3&quot; unique_id=&quot;18885&quot;&gt;&lt;property id=&quot;20148&quot; value=&quot;5&quot;/&gt;&lt;property id=&quot;20300&quot; value=&quot;Slide 24&quot;/&gt;&lt;property id=&quot;20307&quot; value=&quot;300&quot;/&gt;&lt;/object&gt;&lt;object type=&quot;3&quot; unique_id=&quot;18886&quot;&gt;&lt;property id=&quot;20148&quot; value=&quot;5&quot;/&gt;&lt;property id=&quot;20300&quot; value=&quot;Slide 25&quot;/&gt;&lt;property id=&quot;20307&quot; value=&quot;314&quot;/&gt;&lt;/object&gt;&lt;object type=&quot;3&quot; unique_id=&quot;18887&quot;&gt;&lt;property id=&quot;20148&quot; value=&quot;5&quot;/&gt;&lt;property id=&quot;20300&quot; value=&quot;Slide 26&quot;/&gt;&lt;property id=&quot;20307&quot; value=&quot;325&quot;/&gt;&lt;/object&gt;&lt;object type=&quot;3&quot; unique_id=&quot;18888&quot;&gt;&lt;property id=&quot;20148&quot; value=&quot;5&quot;/&gt;&lt;property id=&quot;20300&quot; value=&quot;Slide 29&quot;/&gt;&lt;property id=&quot;20307&quot; value=&quot;317&quot;/&gt;&lt;/object&gt;&lt;object type=&quot;3&quot; unique_id=&quot;18889&quot;&gt;&lt;property id=&quot;20148&quot; value=&quot;5&quot;/&gt;&lt;property id=&quot;20300&quot; value=&quot;Slide 30&quot;/&gt;&lt;property id=&quot;20307&quot; value=&quot;318&quot;/&gt;&lt;/object&gt;&lt;object type=&quot;3&quot; unique_id=&quot;18890&quot;&gt;&lt;property id=&quot;20148&quot; value=&quot;5&quot;/&gt;&lt;property id=&quot;20300&quot; value=&quot;Slide 31&quot;/&gt;&lt;property id=&quot;20307&quot; value=&quot;319&quot;/&gt;&lt;/object&gt;&lt;object type=&quot;3&quot; unique_id=&quot;19097&quot;&gt;&lt;property id=&quot;20148&quot; value=&quot;5&quot;/&gt;&lt;property id=&quot;20300&quot; value=&quot;Slide 1&quot;/&gt;&lt;property id=&quot;20307&quot; value=&quot;327&quot;/&gt;&lt;/object&gt;&lt;object type=&quot;3&quot; unique_id=&quot;19098&quot;&gt;&lt;property id=&quot;20148&quot; value=&quot;5&quot;/&gt;&lt;property id=&quot;20300&quot; value=&quot;Slide 2&quot;/&gt;&lt;property id=&quot;20307&quot; value=&quot;328&quot;/&gt;&lt;/object&gt;&lt;object type=&quot;3&quot; unique_id=&quot;19099&quot;&gt;&lt;property id=&quot;20148&quot; value=&quot;5&quot;/&gt;&lt;property id=&quot;20300&quot; value=&quot;Slide 3&quot;/&gt;&lt;property id=&quot;20307&quot; value=&quot;329&quot;/&gt;&lt;/object&gt;&lt;object type=&quot;3&quot; unique_id=&quot;19100&quot;&gt;&lt;property id=&quot;20148&quot; value=&quot;5&quot;/&gt;&lt;property id=&quot;20300&quot; value=&quot;Slide 4&quot;/&gt;&lt;property id=&quot;20307&quot; value=&quot;330&quot;/&gt;&lt;/object&gt;&lt;/object&gt;&lt;/object&gt;&lt;/database&gt;"/>
  <p:tag name="SECTOMILLISECCONVERTED" val="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TotalTime>
  <Words>1048</Words>
  <Application>Microsoft Office PowerPoint</Application>
  <PresentationFormat>On-screen Show (4:3)</PresentationFormat>
  <Paragraphs>106</Paragraphs>
  <Slides>32</Slides>
  <Notes>0</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32</vt:i4>
      </vt:variant>
    </vt:vector>
  </HeadingPairs>
  <TitlesOfParts>
    <vt:vector size="46" baseType="lpstr">
      <vt:lpstr>.VnAristote</vt:lpstr>
      <vt:lpstr>.VnCentury Schoolbook</vt:lpstr>
      <vt:lpstr>Akronism</vt:lpstr>
      <vt:lpstr>Amazone</vt:lpstr>
      <vt:lpstr>Arial</vt:lpstr>
      <vt:lpstr>Calibri</vt:lpstr>
      <vt:lpstr>Tahoma</vt:lpstr>
      <vt:lpstr>Times New Roman</vt:lpstr>
      <vt:lpstr>Wingdings</vt:lpstr>
      <vt:lpstr>Chủ đề của Office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HP</cp:lastModifiedBy>
  <cp:revision>220</cp:revision>
  <dcterms:created xsi:type="dcterms:W3CDTF">2016-10-27T07:45:35Z</dcterms:created>
  <dcterms:modified xsi:type="dcterms:W3CDTF">2021-10-21T13:52:09Z</dcterms:modified>
</cp:coreProperties>
</file>