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342" r:id="rId4"/>
    <p:sldId id="268" r:id="rId5"/>
    <p:sldId id="269" r:id="rId6"/>
    <p:sldId id="333" r:id="rId7"/>
    <p:sldId id="334" r:id="rId8"/>
    <p:sldId id="335" r:id="rId9"/>
    <p:sldId id="260" r:id="rId10"/>
    <p:sldId id="324" r:id="rId11"/>
    <p:sldId id="337" r:id="rId12"/>
    <p:sldId id="336" r:id="rId13"/>
    <p:sldId id="338" r:id="rId14"/>
    <p:sldId id="330" r:id="rId15"/>
    <p:sldId id="340" r:id="rId16"/>
    <p:sldId id="341" r:id="rId17"/>
    <p:sldId id="343" r:id="rId18"/>
    <p:sldId id="344" r:id="rId19"/>
    <p:sldId id="276" r:id="rId20"/>
    <p:sldId id="275"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9219D8-B946-4AD3-B5ED-0E1B472A9A35}">
          <p14:sldIdLst>
            <p14:sldId id="258"/>
          </p14:sldIdLst>
        </p14:section>
        <p14:section name="Hoạt động khởi động" id="{FFA82476-3458-49B5-BC48-CA7B1A5DC5AA}">
          <p14:sldIdLst>
            <p14:sldId id="267"/>
          </p14:sldIdLst>
        </p14:section>
        <p14:section name="Khám phá" id="{D8314FA7-A56C-4889-B615-49B0A4A1ADDA}">
          <p14:sldIdLst>
            <p14:sldId id="342"/>
            <p14:sldId id="268"/>
            <p14:sldId id="269"/>
            <p14:sldId id="333"/>
            <p14:sldId id="334"/>
            <p14:sldId id="335"/>
          </p14:sldIdLst>
        </p14:section>
        <p14:section name="Hoạt động thực hành" id="{DDB7B53C-A1AF-42C1-83FE-52B7C2CA8F4B}">
          <p14:sldIdLst>
            <p14:sldId id="260"/>
            <p14:sldId id="324"/>
            <p14:sldId id="337"/>
            <p14:sldId id="336"/>
            <p14:sldId id="338"/>
            <p14:sldId id="330"/>
            <p14:sldId id="340"/>
            <p14:sldId id="341"/>
            <p14:sldId id="343"/>
            <p14:sldId id="344"/>
          </p14:sldIdLst>
        </p14:section>
        <p14:section name="HĐ ứng dụng, sáng tạo" id="{95F6D8ED-9D5A-4E63-9799-CD74F9E1D4CF}">
          <p14:sldIdLst>
            <p14:sldId id="276"/>
            <p14:sldId id="275"/>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6AAC"/>
    <a:srgbClr val="404040"/>
    <a:srgbClr val="FFFFFF"/>
    <a:srgbClr val="2D7570"/>
    <a:srgbClr val="95DAC1"/>
    <a:srgbClr val="FFBF86"/>
    <a:srgbClr val="82B7B3"/>
    <a:srgbClr val="EA4D5F"/>
    <a:srgbClr val="FFEBA1"/>
    <a:srgbClr val="C2F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9" autoAdjust="0"/>
    <p:restoredTop sz="94660"/>
  </p:normalViewPr>
  <p:slideViewPr>
    <p:cSldViewPr snapToGrid="0" showGuides="1">
      <p:cViewPr varScale="1">
        <p:scale>
          <a:sx n="67" d="100"/>
          <a:sy n="67" d="100"/>
        </p:scale>
        <p:origin x="10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B090-143B-4E4A-BAD4-D714F7666E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800A1B-0C55-4FB6-89AE-97B0B2D64EF4}"/>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B5A24-F53C-4F68-BA02-0DF1028625BE}"/>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5" name="Footer Placeholder 4">
            <a:extLst>
              <a:ext uri="{FF2B5EF4-FFF2-40B4-BE49-F238E27FC236}">
                <a16:creationId xmlns:a16="http://schemas.microsoft.com/office/drawing/2014/main" id="{19C119BE-EE56-4070-97AC-2143642E2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B7CF3-1CE1-4096-BB7F-04ACC9B0A442}"/>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27823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484E-4F78-4ABA-9344-5CA1CC6E98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047A4B-57E5-4E00-BE3F-28006B040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06781-7211-4DAC-B3E2-2A84BED4E0D3}"/>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5" name="Footer Placeholder 4">
            <a:extLst>
              <a:ext uri="{FF2B5EF4-FFF2-40B4-BE49-F238E27FC236}">
                <a16:creationId xmlns:a16="http://schemas.microsoft.com/office/drawing/2014/main" id="{D2BCEDB6-F475-4253-9897-0B384BEC2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C98B7-0760-42E0-A82D-8B454981CD6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7680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11836-E959-4191-956E-8371982EE257}"/>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31E88-0D50-4805-9085-D69F273827E2}"/>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98963-5216-468E-BECD-81B808501B33}"/>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5" name="Footer Placeholder 4">
            <a:extLst>
              <a:ext uri="{FF2B5EF4-FFF2-40B4-BE49-F238E27FC236}">
                <a16:creationId xmlns:a16="http://schemas.microsoft.com/office/drawing/2014/main" id="{D9546298-607B-47B9-88C3-DE8220FC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8FA67-AE86-48A1-BF32-CBD117C0FA37}"/>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67431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B119-3722-498C-BFBB-BD904B622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0980F-D870-4EB6-89ED-2731EC477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8E20-1965-4E57-AB79-B8844E91CBF2}"/>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5" name="Footer Placeholder 4">
            <a:extLst>
              <a:ext uri="{FF2B5EF4-FFF2-40B4-BE49-F238E27FC236}">
                <a16:creationId xmlns:a16="http://schemas.microsoft.com/office/drawing/2014/main" id="{5C324BFC-A226-4213-A8B1-215789DBA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CFF3F-6A5C-4A0F-80AE-8DF6634E89E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93989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1C96-9CBF-4022-9D24-CAE3BAA8A6E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BDC59-1348-4B53-9C3B-83C26059582B}"/>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72A076-B291-4405-9857-4137D1897651}"/>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5" name="Footer Placeholder 4">
            <a:extLst>
              <a:ext uri="{FF2B5EF4-FFF2-40B4-BE49-F238E27FC236}">
                <a16:creationId xmlns:a16="http://schemas.microsoft.com/office/drawing/2014/main" id="{BF1F8E67-1A7C-4093-B3F5-08E8BEDC5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3B094-A45C-4F21-AD75-ED6C1E6652FB}"/>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59555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F9C8-42EA-4960-9F44-16598F26D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8E0CA-3881-4AE3-B3E5-73FA4300A2DA}"/>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094C1-9E56-4C71-BD2D-872D35D71D33}"/>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D9B55B-D7BB-4A42-8A55-34B7A083A4CE}"/>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6" name="Footer Placeholder 5">
            <a:extLst>
              <a:ext uri="{FF2B5EF4-FFF2-40B4-BE49-F238E27FC236}">
                <a16:creationId xmlns:a16="http://schemas.microsoft.com/office/drawing/2014/main" id="{7AAD785A-758D-45DD-8877-15CD5F041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98BB-896B-489C-AFF3-7651B3032530}"/>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180012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6694-36AC-4ADB-8AF9-9A3FFFF46A42}"/>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7AD0E-5B8B-459D-877B-0BD448B5EAF4}"/>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ADC7D-1B7A-4E62-A65C-8DE703CF5C5A}"/>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1D03C-0DAB-40A9-82D2-6BFD9CB8EAA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49F92-2A81-4F40-B2F6-38179C674C91}"/>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789338-54C8-4F37-A683-35E8C7369352}"/>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8" name="Footer Placeholder 7">
            <a:extLst>
              <a:ext uri="{FF2B5EF4-FFF2-40B4-BE49-F238E27FC236}">
                <a16:creationId xmlns:a16="http://schemas.microsoft.com/office/drawing/2014/main" id="{E11DC8DA-5846-496D-BB03-2FE48BD457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5B7DED-38F7-4DA0-96F0-6ECD8D19A199}"/>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79486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C641-D55A-4447-9BB8-7FE74B49EA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EFF596-3983-492A-B58D-5242AE08B386}"/>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4" name="Footer Placeholder 3">
            <a:extLst>
              <a:ext uri="{FF2B5EF4-FFF2-40B4-BE49-F238E27FC236}">
                <a16:creationId xmlns:a16="http://schemas.microsoft.com/office/drawing/2014/main" id="{81DB3FFE-7840-4020-90F4-1BD9C9434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D61FCA-7947-461A-9CA0-14A256B7955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32577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D5942-FD1D-49E7-BC6F-2FC0441DFFF0}"/>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3" name="Footer Placeholder 2">
            <a:extLst>
              <a:ext uri="{FF2B5EF4-FFF2-40B4-BE49-F238E27FC236}">
                <a16:creationId xmlns:a16="http://schemas.microsoft.com/office/drawing/2014/main" id="{AAA32575-D84D-4CE9-9C5A-776530AFBD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922CB-6A8D-43AC-B403-40453A4D633B}"/>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390868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CF52-C594-49DD-8D5B-55A96B1E148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9B52B3-45EF-4130-83AF-3D5F64720CEF}"/>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ECF833-12FE-4FBF-8F05-9A8D0B05792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57B50-03F6-429B-9C32-E8C6147B28DB}"/>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6" name="Footer Placeholder 5">
            <a:extLst>
              <a:ext uri="{FF2B5EF4-FFF2-40B4-BE49-F238E27FC236}">
                <a16:creationId xmlns:a16="http://schemas.microsoft.com/office/drawing/2014/main" id="{E3CFE3B2-F6A7-4B58-B902-3B5D0B886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F479B-2999-4C66-8706-285A012BA005}"/>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13477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ADCC-90E2-463F-8E4E-74DF080280B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F873F-A2F7-4F6C-B8E3-FA524C93B14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F94D9F99-5F18-4A7A-932F-7912BC2B0B4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9CE14-E7BE-4D6B-9D33-5E47E6C24635}"/>
              </a:ext>
            </a:extLst>
          </p:cNvPr>
          <p:cNvSpPr>
            <a:spLocks noGrp="1"/>
          </p:cNvSpPr>
          <p:nvPr>
            <p:ph type="dt" sz="half" idx="10"/>
          </p:nvPr>
        </p:nvSpPr>
        <p:spPr/>
        <p:txBody>
          <a:bodyPr/>
          <a:lstStyle/>
          <a:p>
            <a:fld id="{8EA74DAC-DEBA-409E-B689-FA117DE27209}" type="datetimeFigureOut">
              <a:rPr lang="en-US" smtClean="0"/>
              <a:t>9/17/2021</a:t>
            </a:fld>
            <a:endParaRPr lang="en-US"/>
          </a:p>
        </p:txBody>
      </p:sp>
      <p:sp>
        <p:nvSpPr>
          <p:cNvPr id="6" name="Footer Placeholder 5">
            <a:extLst>
              <a:ext uri="{FF2B5EF4-FFF2-40B4-BE49-F238E27FC236}">
                <a16:creationId xmlns:a16="http://schemas.microsoft.com/office/drawing/2014/main" id="{27C4569D-CA82-4AAF-A0DD-32BA2BEE8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05C6C-11F5-45F6-A3CB-9D3E822BB0F6}"/>
              </a:ext>
            </a:extLst>
          </p:cNvPr>
          <p:cNvSpPr>
            <a:spLocks noGrp="1"/>
          </p:cNvSpPr>
          <p:nvPr>
            <p:ph type="sldNum" sz="quarter" idx="12"/>
          </p:nvPr>
        </p:nvSpPr>
        <p:spPr/>
        <p:txBody>
          <a:bodyPr/>
          <a:lstStyle/>
          <a:p>
            <a:fld id="{74DCC103-3D45-4599-AAAB-27CF2D3541A2}" type="slidenum">
              <a:rPr lang="en-US" smtClean="0"/>
              <a:t>‹#›</a:t>
            </a:fld>
            <a:endParaRPr lang="en-US"/>
          </a:p>
        </p:txBody>
      </p:sp>
    </p:spTree>
    <p:extLst>
      <p:ext uri="{BB962C8B-B14F-4D97-AF65-F5344CB8AC3E}">
        <p14:creationId xmlns:p14="http://schemas.microsoft.com/office/powerpoint/2010/main" val="27988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A4B85-9B73-4DDD-B280-5995255ADD5A}"/>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49229C-40E5-4EA5-AA62-FA90EAF205E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BA198-D9E9-4E9C-A74D-F5BD1D04CE82}"/>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74DAC-DEBA-409E-B689-FA117DE27209}" type="datetimeFigureOut">
              <a:rPr lang="en-US" smtClean="0"/>
              <a:t>9/17/2021</a:t>
            </a:fld>
            <a:endParaRPr lang="en-US"/>
          </a:p>
        </p:txBody>
      </p:sp>
      <p:sp>
        <p:nvSpPr>
          <p:cNvPr id="5" name="Footer Placeholder 4">
            <a:extLst>
              <a:ext uri="{FF2B5EF4-FFF2-40B4-BE49-F238E27FC236}">
                <a16:creationId xmlns:a16="http://schemas.microsoft.com/office/drawing/2014/main" id="{0DB56EA3-13A9-4304-B61F-91E882AD4643}"/>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33ABC-3E52-4CB7-BBE3-BF8118A2D4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CC103-3D45-4599-AAAB-27CF2D3541A2}" type="slidenum">
              <a:rPr lang="en-US" smtClean="0"/>
              <a:t>‹#›</a:t>
            </a:fld>
            <a:endParaRPr lang="en-US"/>
          </a:p>
        </p:txBody>
      </p:sp>
    </p:spTree>
    <p:extLst>
      <p:ext uri="{BB962C8B-B14F-4D97-AF65-F5344CB8AC3E}">
        <p14:creationId xmlns:p14="http://schemas.microsoft.com/office/powerpoint/2010/main" val="441462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0.svg"/></Relationships>
</file>

<file path=ppt/slides/_rels/slide11.xml.rels><?xml version="1.0" encoding="UTF-8" standalone="yes"?>
<Relationships xmlns="http://schemas.openxmlformats.org/package/2006/relationships"><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0.svg"/></Relationships>
</file>

<file path=ppt/slides/_rels/slide12.xml.rels><?xml version="1.0" encoding="UTF-8" standalone="yes"?>
<Relationships xmlns="http://schemas.openxmlformats.org/package/2006/relationships"><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0.svg"/></Relationships>
</file>

<file path=ppt/slides/_rels/slide13.xml.rels><?xml version="1.0" encoding="UTF-8" standalone="yes"?>
<Relationships xmlns="http://schemas.openxmlformats.org/package/2006/relationships"><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0.sv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15.png"/><Relationship Id="rId18" Type="http://schemas.openxmlformats.org/officeDocument/2006/relationships/image" Target="../media/image140.svg"/><Relationship Id="rId3" Type="http://schemas.openxmlformats.org/officeDocument/2006/relationships/image" Target="../media/image10.jpeg"/><Relationship Id="rId7" Type="http://schemas.openxmlformats.org/officeDocument/2006/relationships/image" Target="../media/image4.png"/><Relationship Id="rId12" Type="http://schemas.openxmlformats.org/officeDocument/2006/relationships/image" Target="../media/image100.svg"/><Relationship Id="rId17" Type="http://schemas.openxmlformats.org/officeDocument/2006/relationships/image" Target="../media/image16.png"/><Relationship Id="rId2" Type="http://schemas.openxmlformats.org/officeDocument/2006/relationships/image" Target="../media/image9.jpeg"/><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14.png"/><Relationship Id="rId5" Type="http://schemas.openxmlformats.org/officeDocument/2006/relationships/image" Target="../media/image12.jpeg"/><Relationship Id="rId15" Type="http://schemas.openxmlformats.org/officeDocument/2006/relationships/image" Target="../media/image1.png"/><Relationship Id="rId10" Type="http://schemas.openxmlformats.org/officeDocument/2006/relationships/image" Target="../media/image80.svg"/><Relationship Id="rId4" Type="http://schemas.openxmlformats.org/officeDocument/2006/relationships/image" Target="../media/image11.jpeg"/><Relationship Id="rId9" Type="http://schemas.openxmlformats.org/officeDocument/2006/relationships/image" Target="../media/image13.png"/><Relationship Id="rId14" Type="http://schemas.openxmlformats.org/officeDocument/2006/relationships/image" Target="../media/image120.svg"/></Relationships>
</file>

<file path=ppt/slides/_rels/slide15.xml.rels><?xml version="1.0" encoding="UTF-8" standalone="yes"?>
<Relationships xmlns="http://schemas.openxmlformats.org/package/2006/relationships"><Relationship Id="rId18" Type="http://schemas.openxmlformats.org/officeDocument/2006/relationships/image" Target="../media/image140.sv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0.sv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0.svg"/></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15.png"/><Relationship Id="rId18" Type="http://schemas.openxmlformats.org/officeDocument/2006/relationships/image" Target="../media/image140.svg"/><Relationship Id="rId3" Type="http://schemas.openxmlformats.org/officeDocument/2006/relationships/image" Target="../media/image10.jpeg"/><Relationship Id="rId7" Type="http://schemas.openxmlformats.org/officeDocument/2006/relationships/image" Target="../media/image4.png"/><Relationship Id="rId12" Type="http://schemas.openxmlformats.org/officeDocument/2006/relationships/image" Target="../media/image100.svg"/><Relationship Id="rId17" Type="http://schemas.openxmlformats.org/officeDocument/2006/relationships/image" Target="../media/image16.png"/><Relationship Id="rId2" Type="http://schemas.openxmlformats.org/officeDocument/2006/relationships/image" Target="../media/image9.jpeg"/><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14.png"/><Relationship Id="rId5" Type="http://schemas.openxmlformats.org/officeDocument/2006/relationships/image" Target="../media/image12.jpeg"/><Relationship Id="rId15" Type="http://schemas.openxmlformats.org/officeDocument/2006/relationships/image" Target="../media/image1.png"/><Relationship Id="rId10" Type="http://schemas.openxmlformats.org/officeDocument/2006/relationships/image" Target="../media/image80.svg"/><Relationship Id="rId4" Type="http://schemas.openxmlformats.org/officeDocument/2006/relationships/image" Target="../media/image11.jpeg"/><Relationship Id="rId9" Type="http://schemas.openxmlformats.org/officeDocument/2006/relationships/image" Target="../media/image13.png"/><Relationship Id="rId14" Type="http://schemas.openxmlformats.org/officeDocument/2006/relationships/image" Target="../media/image120.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15.png"/><Relationship Id="rId18" Type="http://schemas.openxmlformats.org/officeDocument/2006/relationships/image" Target="../media/image23.svg"/><Relationship Id="rId3" Type="http://schemas.openxmlformats.org/officeDocument/2006/relationships/image" Target="../media/image10.jpeg"/><Relationship Id="rId7" Type="http://schemas.openxmlformats.org/officeDocument/2006/relationships/image" Target="../media/image4.png"/><Relationship Id="rId12" Type="http://schemas.openxmlformats.org/officeDocument/2006/relationships/image" Target="../media/image100.svg"/><Relationship Id="rId17" Type="http://schemas.openxmlformats.org/officeDocument/2006/relationships/image" Target="../media/image19.png"/><Relationship Id="rId2" Type="http://schemas.openxmlformats.org/officeDocument/2006/relationships/image" Target="../media/image9.jpeg"/><Relationship Id="rId16"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14.png"/><Relationship Id="rId5" Type="http://schemas.openxmlformats.org/officeDocument/2006/relationships/image" Target="../media/image12.jpeg"/><Relationship Id="rId15" Type="http://schemas.openxmlformats.org/officeDocument/2006/relationships/image" Target="../media/image16.png"/><Relationship Id="rId10" Type="http://schemas.openxmlformats.org/officeDocument/2006/relationships/image" Target="../media/image80.svg"/><Relationship Id="rId4" Type="http://schemas.openxmlformats.org/officeDocument/2006/relationships/image" Target="../media/image11.jpeg"/><Relationship Id="rId9" Type="http://schemas.openxmlformats.org/officeDocument/2006/relationships/image" Target="../media/image13.png"/><Relationship Id="rId14" Type="http://schemas.openxmlformats.org/officeDocument/2006/relationships/image" Target="../media/image120.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0.sv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60.sv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0.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60.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0.svg"/></Relationships>
</file>

<file path=ppt/slides/_rels/slide9.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15.png"/><Relationship Id="rId18" Type="http://schemas.openxmlformats.org/officeDocument/2006/relationships/image" Target="../media/image140.svg"/><Relationship Id="rId3" Type="http://schemas.openxmlformats.org/officeDocument/2006/relationships/image" Target="../media/image10.jpeg"/><Relationship Id="rId7" Type="http://schemas.openxmlformats.org/officeDocument/2006/relationships/image" Target="../media/image4.png"/><Relationship Id="rId12" Type="http://schemas.openxmlformats.org/officeDocument/2006/relationships/image" Target="../media/image100.svg"/><Relationship Id="rId17" Type="http://schemas.openxmlformats.org/officeDocument/2006/relationships/image" Target="../media/image16.png"/><Relationship Id="rId2" Type="http://schemas.openxmlformats.org/officeDocument/2006/relationships/image" Target="../media/image9.jpeg"/><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14.png"/><Relationship Id="rId5" Type="http://schemas.openxmlformats.org/officeDocument/2006/relationships/image" Target="../media/image12.jpeg"/><Relationship Id="rId15" Type="http://schemas.openxmlformats.org/officeDocument/2006/relationships/image" Target="../media/image1.png"/><Relationship Id="rId10" Type="http://schemas.openxmlformats.org/officeDocument/2006/relationships/image" Target="../media/image80.svg"/><Relationship Id="rId4" Type="http://schemas.openxmlformats.org/officeDocument/2006/relationships/image" Target="../media/image11.jpeg"/><Relationship Id="rId9" Type="http://schemas.openxmlformats.org/officeDocument/2006/relationships/image" Target="../media/image13.png"/><Relationship Id="rId14" Type="http://schemas.openxmlformats.org/officeDocument/2006/relationships/image" Target="../media/image1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663DA-B091-4DC1-882F-1434D35F94D0}"/>
              </a:ext>
            </a:extLst>
          </p:cNvPr>
          <p:cNvSpPr txBox="1"/>
          <p:nvPr/>
        </p:nvSpPr>
        <p:spPr>
          <a:xfrm>
            <a:off x="5814675" y="415588"/>
            <a:ext cx="5628464" cy="1200329"/>
          </a:xfrm>
          <a:prstGeom prst="rect">
            <a:avLst/>
          </a:prstGeom>
          <a:noFill/>
        </p:spPr>
        <p:txBody>
          <a:bodyPr wrap="none" rtlCol="0">
            <a:spAutoFit/>
          </a:bodyPr>
          <a:lstStyle/>
          <a:p>
            <a:pPr algn="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Chào</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mừng</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con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đến</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với</a:t>
            </a:r>
            <a:endPar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a:p>
            <a:pPr algn="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môn</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Đạo</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đức</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lớp</a:t>
            </a:r>
            <a:r>
              <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3</a:t>
            </a:r>
          </a:p>
        </p:txBody>
      </p:sp>
      <p:sp>
        <p:nvSpPr>
          <p:cNvPr id="7" name="TextBox 6">
            <a:extLst>
              <a:ext uri="{FF2B5EF4-FFF2-40B4-BE49-F238E27FC236}">
                <a16:creationId xmlns:a16="http://schemas.microsoft.com/office/drawing/2014/main" id="{3A47952A-5C82-426D-B8A1-28367B209435}"/>
              </a:ext>
            </a:extLst>
          </p:cNvPr>
          <p:cNvSpPr txBox="1"/>
          <p:nvPr/>
        </p:nvSpPr>
        <p:spPr>
          <a:xfrm>
            <a:off x="300037" y="2659350"/>
            <a:ext cx="3134191" cy="523220"/>
          </a:xfrm>
          <a:prstGeom prst="rect">
            <a:avLst/>
          </a:prstGeom>
          <a:noFill/>
        </p:spPr>
        <p:txBody>
          <a:bodyPr wrap="square" rtlCol="0">
            <a:spAutoFit/>
          </a:bodyPr>
          <a:lstStyle/>
          <a:p>
            <a:r>
              <a:rPr lang="en-US" sz="2800" b="1" dirty="0" err="1">
                <a:solidFill>
                  <a:srgbClr val="EA4D5F"/>
                </a:solidFill>
                <a:latin typeface="Times New Roman" panose="02020603050405020304" pitchFamily="18" charset="0"/>
                <a:ea typeface="Tahoma" panose="020B0604030504040204" pitchFamily="34" charset="0"/>
                <a:cs typeface="Times New Roman" panose="02020603050405020304" pitchFamily="18" charset="0"/>
              </a:rPr>
              <a:t>Tuần</a:t>
            </a:r>
            <a:r>
              <a:rPr lang="en-US" sz="28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3</a:t>
            </a:r>
            <a:r>
              <a:rPr lang="en-US" sz="28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1EFFA6D-34D5-4299-B3D5-A7800AC7A7C0}"/>
              </a:ext>
            </a:extLst>
          </p:cNvPr>
          <p:cNvSpPr/>
          <p:nvPr/>
        </p:nvSpPr>
        <p:spPr>
          <a:xfrm>
            <a:off x="412254" y="3383281"/>
            <a:ext cx="1292482" cy="81330"/>
          </a:xfrm>
          <a:prstGeom prst="rect">
            <a:avLst/>
          </a:prstGeom>
          <a:solidFill>
            <a:srgbClr val="368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060B954-6EF8-426A-ACFE-0D54D1A7F7CC}"/>
              </a:ext>
            </a:extLst>
          </p:cNvPr>
          <p:cNvSpPr txBox="1"/>
          <p:nvPr/>
        </p:nvSpPr>
        <p:spPr>
          <a:xfrm>
            <a:off x="412254" y="4147113"/>
            <a:ext cx="6391049" cy="923330"/>
          </a:xfrm>
          <a:prstGeom prst="rect">
            <a:avLst/>
          </a:prstGeom>
          <a:noFill/>
        </p:spPr>
        <p:txBody>
          <a:bodyPr wrap="square" rtlCol="0">
            <a:spAutoFit/>
          </a:bodyPr>
          <a:lstStyle/>
          <a:p>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Giữ</a:t>
            </a:r>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lời</a:t>
            </a:r>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hứa</a:t>
            </a:r>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tiết</a:t>
            </a:r>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1)</a:t>
            </a:r>
            <a:endPar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Graphic 7">
            <a:extLst>
              <a:ext uri="{FF2B5EF4-FFF2-40B4-BE49-F238E27FC236}">
                <a16:creationId xmlns:a16="http://schemas.microsoft.com/office/drawing/2014/main" id="{CF3A14ED-0B5D-4A6F-ADF3-72BEAE93924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866300" y="7240358"/>
            <a:ext cx="2278554" cy="2871787"/>
          </a:xfrm>
          <a:prstGeom prst="rect">
            <a:avLst/>
          </a:prstGeom>
        </p:spPr>
      </p:pic>
      <p:sp>
        <p:nvSpPr>
          <p:cNvPr id="3" name="Oval 2">
            <a:extLst>
              <a:ext uri="{FF2B5EF4-FFF2-40B4-BE49-F238E27FC236}">
                <a16:creationId xmlns:a16="http://schemas.microsoft.com/office/drawing/2014/main" id="{E7ACBC11-E11D-451F-B031-07353D9A4B1B}"/>
              </a:ext>
            </a:extLst>
          </p:cNvPr>
          <p:cNvSpPr/>
          <p:nvPr/>
        </p:nvSpPr>
        <p:spPr>
          <a:xfrm>
            <a:off x="12524509" y="1856509"/>
            <a:ext cx="858982" cy="567604"/>
          </a:xfrm>
          <a:prstGeom prst="ellipse">
            <a:avLst/>
          </a:prstGeom>
          <a:solidFill>
            <a:srgbClr val="FFD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8" name="Picture 4" descr="Top 99+] Hình ảnh Bác Hồ đẹp sống mãi trong lòng dân tộ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266" y="1833777"/>
            <a:ext cx="3847873" cy="502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883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94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94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 xmlns:asvg="http://schemas.microsoft.com/office/drawing/2016/SVG/main" r:embed="rId6"/>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p:cNvSpPr txBox="1"/>
          <p:nvPr/>
        </p:nvSpPr>
        <p:spPr>
          <a:xfrm>
            <a:off x="6622251" y="1136915"/>
            <a:ext cx="5043491" cy="1015663"/>
          </a:xfrm>
          <a:prstGeom prst="rect">
            <a:avLst/>
          </a:prstGeom>
          <a:noFill/>
        </p:spPr>
        <p:txBody>
          <a:bodyPr wrap="square" rtlCol="0">
            <a:spAutoFit/>
          </a:bodyPr>
          <a:lstStyle/>
          <a:p>
            <a:r>
              <a:rPr lang="vi-VN" sz="2000" dirty="0">
                <a:latin typeface="+mj-lt"/>
              </a:rPr>
              <a:t/>
            </a:r>
            <a:br>
              <a:rPr lang="vi-VN" sz="2000" dirty="0">
                <a:latin typeface="+mj-lt"/>
              </a:rPr>
            </a:br>
            <a:r>
              <a:rPr lang="vi-VN" sz="2000" dirty="0">
                <a:latin typeface="+mj-lt"/>
              </a:rPr>
              <a:t/>
            </a:r>
            <a:br>
              <a:rPr lang="vi-VN" sz="2000" dirty="0">
                <a:latin typeface="+mj-lt"/>
              </a:rPr>
            </a:br>
            <a:endParaRPr lang="en-US" sz="2000" dirty="0">
              <a:latin typeface="+mj-lt"/>
            </a:endParaRPr>
          </a:p>
        </p:txBody>
      </p:sp>
      <p:sp>
        <p:nvSpPr>
          <p:cNvPr id="13" name="TextBox 12">
            <a:extLst>
              <a:ext uri="{FF2B5EF4-FFF2-40B4-BE49-F238E27FC236}">
                <a16:creationId xmlns:a16="http://schemas.microsoft.com/office/drawing/2014/main" id="{FF134C4C-938F-4C59-93EC-B8AC6B9DAEE1}"/>
              </a:ext>
            </a:extLst>
          </p:cNvPr>
          <p:cNvSpPr txBox="1"/>
          <p:nvPr/>
        </p:nvSpPr>
        <p:spPr>
          <a:xfrm>
            <a:off x="637589" y="901759"/>
            <a:ext cx="2719014" cy="553998"/>
          </a:xfrm>
          <a:prstGeom prst="rect">
            <a:avLst/>
          </a:prstGeom>
          <a:noFill/>
        </p:spPr>
        <p:txBody>
          <a:bodyPr wrap="none" rtlCol="0">
            <a:spAutoFit/>
          </a:bodyPr>
          <a:lstStyle/>
          <a:p>
            <a:pPr algn="r"/>
            <a:r>
              <a:rPr lang="en-US" sz="3000" b="1" dirty="0" err="1" smtClean="0">
                <a:solidFill>
                  <a:srgbClr val="368B85"/>
                </a:solidFill>
                <a:latin typeface="Tahoma" panose="020B0604030504040204" pitchFamily="34" charset="0"/>
                <a:ea typeface="Tahoma" panose="020B0604030504040204" pitchFamily="34" charset="0"/>
                <a:cs typeface="Tahoma" panose="020B0604030504040204" pitchFamily="34" charset="0"/>
              </a:rPr>
              <a:t>Tình</a:t>
            </a:r>
            <a:r>
              <a:rPr lang="en-US" sz="3000" b="1" dirty="0" smtClean="0">
                <a:solidFill>
                  <a:srgbClr val="368B85"/>
                </a:solidFill>
                <a:latin typeface="Tahoma" panose="020B0604030504040204" pitchFamily="34" charset="0"/>
                <a:ea typeface="Tahoma" panose="020B0604030504040204" pitchFamily="34" charset="0"/>
                <a:cs typeface="Tahoma" panose="020B0604030504040204" pitchFamily="34" charset="0"/>
              </a:rPr>
              <a:t> </a:t>
            </a:r>
            <a:r>
              <a:rPr lang="en-US" sz="3000" b="1" dirty="0" err="1" smtClean="0">
                <a:solidFill>
                  <a:srgbClr val="368B85"/>
                </a:solidFill>
                <a:latin typeface="Tahoma" panose="020B0604030504040204" pitchFamily="34" charset="0"/>
                <a:ea typeface="Tahoma" panose="020B0604030504040204" pitchFamily="34" charset="0"/>
                <a:cs typeface="Tahoma" panose="020B0604030504040204" pitchFamily="34" charset="0"/>
              </a:rPr>
              <a:t>huống</a:t>
            </a:r>
            <a:r>
              <a:rPr lang="en-US" sz="3000" b="1" dirty="0" smtClean="0">
                <a:solidFill>
                  <a:srgbClr val="368B85"/>
                </a:solidFill>
                <a:latin typeface="Tahoma" panose="020B0604030504040204" pitchFamily="34" charset="0"/>
                <a:ea typeface="Tahoma" panose="020B0604030504040204" pitchFamily="34" charset="0"/>
                <a:cs typeface="Tahoma" panose="020B0604030504040204" pitchFamily="34" charset="0"/>
              </a:rPr>
              <a:t> 1</a:t>
            </a:r>
            <a:endPar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E6451341-D80B-4914-9DF2-EC99C78AF70D}"/>
              </a:ext>
            </a:extLst>
          </p:cNvPr>
          <p:cNvSpPr txBox="1"/>
          <p:nvPr/>
        </p:nvSpPr>
        <p:spPr>
          <a:xfrm>
            <a:off x="5356140" y="2335163"/>
            <a:ext cx="6576780" cy="1820948"/>
          </a:xfrm>
          <a:prstGeom prst="rect">
            <a:avLst/>
          </a:prstGeom>
          <a:noFill/>
        </p:spPr>
        <p:txBody>
          <a:bodyPr wrap="square" rtlCol="0">
            <a:spAutoFit/>
          </a:bodyPr>
          <a:lstStyle/>
          <a:p>
            <a:pPr>
              <a:lnSpc>
                <a:spcPct val="150000"/>
              </a:lnSpc>
            </a:pP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hẹn</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chiều</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chủ</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nhật</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sang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nhà</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Tiến</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giúp</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bạn</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học</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Toán</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Nhưng</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khi</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vừa</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chuẩn</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bị</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đi</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thì</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trên</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ti</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vi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lại</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chiếu</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phim</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hoạt</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hình</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rất</a:t>
            </a:r>
            <a:r>
              <a:rPr lang="en-US" sz="26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hay …</a:t>
            </a:r>
            <a:endParaRPr lang="en-US" sz="26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6451341-D80B-4914-9DF2-EC99C78AF70D}"/>
              </a:ext>
            </a:extLst>
          </p:cNvPr>
          <p:cNvSpPr txBox="1"/>
          <p:nvPr/>
        </p:nvSpPr>
        <p:spPr>
          <a:xfrm>
            <a:off x="5151896" y="4338697"/>
            <a:ext cx="7984199" cy="492443"/>
          </a:xfrm>
          <a:prstGeom prst="rect">
            <a:avLst/>
          </a:prstGeom>
          <a:noFill/>
        </p:spPr>
        <p:txBody>
          <a:bodyPr wrap="square" rtlCol="0">
            <a:spAutoFit/>
          </a:bodyPr>
          <a:lstStyle/>
          <a:p>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Nếu</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bạn</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sẽ</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làm</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gì</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khi</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đó</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Vì</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sao</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507979" y="2152578"/>
            <a:ext cx="4239217" cy="3372321"/>
          </a:xfrm>
          <a:prstGeom prst="rect">
            <a:avLst/>
          </a:prstGeom>
        </p:spPr>
      </p:pic>
    </p:spTree>
    <p:extLst>
      <p:ext uri="{BB962C8B-B14F-4D97-AF65-F5344CB8AC3E}">
        <p14:creationId xmlns:p14="http://schemas.microsoft.com/office/powerpoint/2010/main" val="10362163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decel="78667"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decel="78667"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ppt_x"/>
                                          </p:val>
                                        </p:tav>
                                        <p:tav tm="100000">
                                          <p:val>
                                            <p:strVal val="#ppt_x"/>
                                          </p:val>
                                        </p:tav>
                                      </p:tavLst>
                                    </p:anim>
                                    <p:anim calcmode="lin" valueType="num">
                                      <p:cBhvr additive="base">
                                        <p:cTn id="21"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 xmlns:asvg="http://schemas.microsoft.com/office/drawing/2016/SVG/main" r:embed="rId6"/>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p:cNvSpPr txBox="1"/>
          <p:nvPr/>
        </p:nvSpPr>
        <p:spPr>
          <a:xfrm>
            <a:off x="6622251" y="1136915"/>
            <a:ext cx="5043491" cy="1015663"/>
          </a:xfrm>
          <a:prstGeom prst="rect">
            <a:avLst/>
          </a:prstGeom>
          <a:noFill/>
        </p:spPr>
        <p:txBody>
          <a:bodyPr wrap="square" rtlCol="0">
            <a:spAutoFit/>
          </a:bodyPr>
          <a:lstStyle/>
          <a:p>
            <a:r>
              <a:rPr lang="vi-VN" sz="2000" dirty="0">
                <a:latin typeface="+mj-lt"/>
              </a:rPr>
              <a:t/>
            </a:r>
            <a:br>
              <a:rPr lang="vi-VN" sz="2000" dirty="0">
                <a:latin typeface="+mj-lt"/>
              </a:rPr>
            </a:br>
            <a:r>
              <a:rPr lang="vi-VN" sz="2000" dirty="0">
                <a:latin typeface="+mj-lt"/>
              </a:rPr>
              <a:t/>
            </a:r>
            <a:br>
              <a:rPr lang="vi-VN" sz="2000" dirty="0">
                <a:latin typeface="+mj-lt"/>
              </a:rPr>
            </a:br>
            <a:endParaRPr lang="en-US" sz="2000" dirty="0">
              <a:latin typeface="+mj-lt"/>
            </a:endParaRPr>
          </a:p>
        </p:txBody>
      </p:sp>
      <p:sp>
        <p:nvSpPr>
          <p:cNvPr id="13" name="TextBox 12">
            <a:extLst>
              <a:ext uri="{FF2B5EF4-FFF2-40B4-BE49-F238E27FC236}">
                <a16:creationId xmlns:a16="http://schemas.microsoft.com/office/drawing/2014/main" id="{FF134C4C-938F-4C59-93EC-B8AC6B9DAEE1}"/>
              </a:ext>
            </a:extLst>
          </p:cNvPr>
          <p:cNvSpPr txBox="1"/>
          <p:nvPr/>
        </p:nvSpPr>
        <p:spPr>
          <a:xfrm>
            <a:off x="637589" y="901759"/>
            <a:ext cx="2719014" cy="553998"/>
          </a:xfrm>
          <a:prstGeom prst="rect">
            <a:avLst/>
          </a:prstGeom>
          <a:noFill/>
        </p:spPr>
        <p:txBody>
          <a:bodyPr wrap="none" rtlCol="0">
            <a:spAutoFit/>
          </a:bodyPr>
          <a:lstStyle/>
          <a:p>
            <a:pPr algn="r"/>
            <a:r>
              <a:rPr lang="en-US" sz="3000" b="1" dirty="0" err="1" smtClean="0">
                <a:solidFill>
                  <a:srgbClr val="368B85"/>
                </a:solidFill>
                <a:latin typeface="Tahoma" panose="020B0604030504040204" pitchFamily="34" charset="0"/>
                <a:ea typeface="Tahoma" panose="020B0604030504040204" pitchFamily="34" charset="0"/>
                <a:cs typeface="Tahoma" panose="020B0604030504040204" pitchFamily="34" charset="0"/>
              </a:rPr>
              <a:t>Tình</a:t>
            </a:r>
            <a:r>
              <a:rPr lang="en-US" sz="3000" b="1" dirty="0" smtClean="0">
                <a:solidFill>
                  <a:srgbClr val="368B85"/>
                </a:solidFill>
                <a:latin typeface="Tahoma" panose="020B0604030504040204" pitchFamily="34" charset="0"/>
                <a:ea typeface="Tahoma" panose="020B0604030504040204" pitchFamily="34" charset="0"/>
                <a:cs typeface="Tahoma" panose="020B0604030504040204" pitchFamily="34" charset="0"/>
              </a:rPr>
              <a:t> </a:t>
            </a:r>
            <a:r>
              <a:rPr lang="en-US" sz="3000" b="1" dirty="0" err="1" smtClean="0">
                <a:solidFill>
                  <a:srgbClr val="368B85"/>
                </a:solidFill>
                <a:latin typeface="Tahoma" panose="020B0604030504040204" pitchFamily="34" charset="0"/>
                <a:ea typeface="Tahoma" panose="020B0604030504040204" pitchFamily="34" charset="0"/>
                <a:cs typeface="Tahoma" panose="020B0604030504040204" pitchFamily="34" charset="0"/>
              </a:rPr>
              <a:t>huống</a:t>
            </a:r>
            <a:r>
              <a:rPr lang="en-US" sz="3000" b="1" dirty="0" smtClean="0">
                <a:solidFill>
                  <a:srgbClr val="368B85"/>
                </a:solidFill>
                <a:latin typeface="Tahoma" panose="020B0604030504040204" pitchFamily="34" charset="0"/>
                <a:ea typeface="Tahoma" panose="020B0604030504040204" pitchFamily="34" charset="0"/>
                <a:cs typeface="Tahoma" panose="020B0604030504040204" pitchFamily="34" charset="0"/>
              </a:rPr>
              <a:t> 1</a:t>
            </a:r>
            <a:endPar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E6451341-D80B-4914-9DF2-EC99C78AF70D}"/>
              </a:ext>
            </a:extLst>
          </p:cNvPr>
          <p:cNvSpPr txBox="1"/>
          <p:nvPr/>
        </p:nvSpPr>
        <p:spPr>
          <a:xfrm>
            <a:off x="5088962" y="2643809"/>
            <a:ext cx="6576780" cy="2492990"/>
          </a:xfrm>
          <a:prstGeom prst="rect">
            <a:avLst/>
          </a:prstGeom>
          <a:noFill/>
        </p:spPr>
        <p:txBody>
          <a:bodyPr wrap="square" rtlCol="0">
            <a:spAutoFit/>
          </a:bodyPr>
          <a:lstStyle/>
          <a:p>
            <a:pPr>
              <a:lnSpc>
                <a:spcPct val="150000"/>
              </a:lnSpc>
            </a:pPr>
            <a:r>
              <a:rPr lang="en-US" sz="2600"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Nếu</a:t>
            </a:r>
            <a:r>
              <a:rPr lang="en-US" sz="26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sẽ</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tắt</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vi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sang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Tiến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để</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giúp</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bạn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học</a:t>
            </a:r>
            <a:r>
              <a:rPr lang="en-US" sz="26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Toán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Sang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đấy</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vừa</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có</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trọn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giúp</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Tân</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vừa</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có</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cùng</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nhau</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học</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bài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xem</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vi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trong</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giờ</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giải</a:t>
            </a:r>
            <a:r>
              <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lao</a:t>
            </a:r>
            <a:r>
              <a:rPr lang="en-US" sz="26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26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507979" y="2152578"/>
            <a:ext cx="4239217" cy="3372321"/>
          </a:xfrm>
          <a:prstGeom prst="rect">
            <a:avLst/>
          </a:prstGeom>
        </p:spPr>
      </p:pic>
    </p:spTree>
    <p:extLst>
      <p:ext uri="{BB962C8B-B14F-4D97-AF65-F5344CB8AC3E}">
        <p14:creationId xmlns:p14="http://schemas.microsoft.com/office/powerpoint/2010/main" val="3152531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decel="78667"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 xmlns:asvg="http://schemas.microsoft.com/office/drawing/2016/SVG/main" r:embed="rId6"/>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p:cNvSpPr txBox="1"/>
          <p:nvPr/>
        </p:nvSpPr>
        <p:spPr>
          <a:xfrm>
            <a:off x="6622251" y="1136915"/>
            <a:ext cx="5043491" cy="1015663"/>
          </a:xfrm>
          <a:prstGeom prst="rect">
            <a:avLst/>
          </a:prstGeom>
          <a:noFill/>
        </p:spPr>
        <p:txBody>
          <a:bodyPr wrap="square" rtlCol="0">
            <a:spAutoFit/>
          </a:bodyPr>
          <a:lstStyle/>
          <a:p>
            <a:r>
              <a:rPr lang="vi-VN" sz="2000" dirty="0">
                <a:latin typeface="+mj-lt"/>
              </a:rPr>
              <a:t/>
            </a:r>
            <a:br>
              <a:rPr lang="vi-VN" sz="2000" dirty="0">
                <a:latin typeface="+mj-lt"/>
              </a:rPr>
            </a:br>
            <a:r>
              <a:rPr lang="vi-VN" sz="2000" dirty="0">
                <a:latin typeface="+mj-lt"/>
              </a:rPr>
              <a:t/>
            </a:r>
            <a:br>
              <a:rPr lang="vi-VN" sz="2000" dirty="0">
                <a:latin typeface="+mj-lt"/>
              </a:rPr>
            </a:br>
            <a:endParaRPr lang="en-US" sz="2000" dirty="0">
              <a:latin typeface="+mj-lt"/>
            </a:endParaRPr>
          </a:p>
        </p:txBody>
      </p:sp>
      <p:sp>
        <p:nvSpPr>
          <p:cNvPr id="13" name="TextBox 12">
            <a:extLst>
              <a:ext uri="{FF2B5EF4-FFF2-40B4-BE49-F238E27FC236}">
                <a16:creationId xmlns:a16="http://schemas.microsoft.com/office/drawing/2014/main" id="{FF134C4C-938F-4C59-93EC-B8AC6B9DAEE1}"/>
              </a:ext>
            </a:extLst>
          </p:cNvPr>
          <p:cNvSpPr txBox="1"/>
          <p:nvPr/>
        </p:nvSpPr>
        <p:spPr>
          <a:xfrm>
            <a:off x="585771" y="556028"/>
            <a:ext cx="2719014" cy="553998"/>
          </a:xfrm>
          <a:prstGeom prst="rect">
            <a:avLst/>
          </a:prstGeom>
          <a:noFill/>
        </p:spPr>
        <p:txBody>
          <a:bodyPr wrap="none" rtlCol="0">
            <a:spAutoFit/>
          </a:bodyPr>
          <a:lstStyle/>
          <a:p>
            <a:pPr algn="r"/>
            <a:r>
              <a:rPr lang="en-US" sz="3000" b="1" dirty="0" err="1" smtClean="0">
                <a:solidFill>
                  <a:srgbClr val="368B85"/>
                </a:solidFill>
                <a:latin typeface="Tahoma" panose="020B0604030504040204" pitchFamily="34" charset="0"/>
                <a:ea typeface="Tahoma" panose="020B0604030504040204" pitchFamily="34" charset="0"/>
                <a:cs typeface="Tahoma" panose="020B0604030504040204" pitchFamily="34" charset="0"/>
              </a:rPr>
              <a:t>Tình</a:t>
            </a:r>
            <a:r>
              <a:rPr lang="en-US" sz="3000" b="1" dirty="0" smtClean="0">
                <a:solidFill>
                  <a:srgbClr val="368B85"/>
                </a:solidFill>
                <a:latin typeface="Tahoma" panose="020B0604030504040204" pitchFamily="34" charset="0"/>
                <a:ea typeface="Tahoma" panose="020B0604030504040204" pitchFamily="34" charset="0"/>
                <a:cs typeface="Tahoma" panose="020B0604030504040204" pitchFamily="34" charset="0"/>
              </a:rPr>
              <a:t> </a:t>
            </a:r>
            <a:r>
              <a:rPr lang="en-US" sz="3000" b="1" dirty="0" err="1" smtClean="0">
                <a:solidFill>
                  <a:srgbClr val="368B85"/>
                </a:solidFill>
                <a:latin typeface="Tahoma" panose="020B0604030504040204" pitchFamily="34" charset="0"/>
                <a:ea typeface="Tahoma" panose="020B0604030504040204" pitchFamily="34" charset="0"/>
                <a:cs typeface="Tahoma" panose="020B0604030504040204" pitchFamily="34" charset="0"/>
              </a:rPr>
              <a:t>huống</a:t>
            </a:r>
            <a:r>
              <a:rPr lang="en-US" sz="3000" b="1" dirty="0" smtClean="0">
                <a:solidFill>
                  <a:srgbClr val="368B85"/>
                </a:solidFill>
                <a:latin typeface="Tahoma" panose="020B0604030504040204" pitchFamily="34" charset="0"/>
                <a:ea typeface="Tahoma" panose="020B0604030504040204" pitchFamily="34" charset="0"/>
                <a:cs typeface="Tahoma" panose="020B0604030504040204" pitchFamily="34" charset="0"/>
              </a:rPr>
              <a:t> 2</a:t>
            </a:r>
            <a:endPar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E6451341-D80B-4914-9DF2-EC99C78AF70D}"/>
              </a:ext>
            </a:extLst>
          </p:cNvPr>
          <p:cNvSpPr txBox="1"/>
          <p:nvPr/>
        </p:nvSpPr>
        <p:spPr>
          <a:xfrm>
            <a:off x="585771" y="4710238"/>
            <a:ext cx="11370009" cy="954107"/>
          </a:xfrm>
          <a:prstGeom prst="rect">
            <a:avLst/>
          </a:prstGeom>
          <a:noFill/>
        </p:spPr>
        <p:txBody>
          <a:bodyPr wrap="square" rtlCol="0">
            <a:spAutoFit/>
          </a:bodyPr>
          <a:lstStyle/>
          <a:p>
            <a:r>
              <a:rPr lang="vi-VN" sz="2800" dirty="0" smtClean="0">
                <a:solidFill>
                  <a:srgbClr val="000000"/>
                </a:solidFill>
                <a:latin typeface="+mj-lt"/>
              </a:rPr>
              <a:t>Hằng </a:t>
            </a:r>
            <a:r>
              <a:rPr lang="vi-VN" sz="2800" dirty="0">
                <a:solidFill>
                  <a:srgbClr val="000000"/>
                </a:solidFill>
                <a:latin typeface="+mj-lt"/>
              </a:rPr>
              <a:t>có quyển truyện tranh mới. Thanh mượn bạn đem về nhà xem và hứa sẽ giữ gìn cẩn thận. Nhưng về nhà, Thanh sơ ý để em bé nghịch làm rách truyện. </a:t>
            </a:r>
            <a:endParaRPr lang="en-US" sz="2600" b="1" dirty="0">
              <a:solidFill>
                <a:schemeClr val="tx1">
                  <a:lumMod val="75000"/>
                  <a:lumOff val="25000"/>
                </a:schemeClr>
              </a:solidFill>
              <a:latin typeface="+mj-lt"/>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6451341-D80B-4914-9DF2-EC99C78AF70D}"/>
              </a:ext>
            </a:extLst>
          </p:cNvPr>
          <p:cNvSpPr txBox="1"/>
          <p:nvPr/>
        </p:nvSpPr>
        <p:spPr>
          <a:xfrm>
            <a:off x="5356140" y="5936389"/>
            <a:ext cx="7984199" cy="492443"/>
          </a:xfrm>
          <a:prstGeom prst="rect">
            <a:avLst/>
          </a:prstGeom>
          <a:noFill/>
        </p:spPr>
        <p:txBody>
          <a:bodyPr wrap="square" rtlCol="0">
            <a:spAutoFit/>
          </a:bodyPr>
          <a:lstStyle/>
          <a:p>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Theo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em</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Thanh</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nên</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làm</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gì</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Vì</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sao</a:t>
            </a:r>
            <a:r>
              <a:rPr lang="en-US" sz="2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a:blip r:embed="rId7"/>
          <a:stretch>
            <a:fillRect/>
          </a:stretch>
        </p:blipFill>
        <p:spPr>
          <a:xfrm>
            <a:off x="2856317" y="1327185"/>
            <a:ext cx="6904903" cy="3028259"/>
          </a:xfrm>
          <a:prstGeom prst="rect">
            <a:avLst/>
          </a:prstGeom>
        </p:spPr>
      </p:pic>
    </p:spTree>
    <p:extLst>
      <p:ext uri="{BB962C8B-B14F-4D97-AF65-F5344CB8AC3E}">
        <p14:creationId xmlns:p14="http://schemas.microsoft.com/office/powerpoint/2010/main" val="32176185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decel="78667"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decel="78667"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ppt_x"/>
                                          </p:val>
                                        </p:tav>
                                        <p:tav tm="100000">
                                          <p:val>
                                            <p:strVal val="#ppt_x"/>
                                          </p:val>
                                        </p:tav>
                                      </p:tavLst>
                                    </p:anim>
                                    <p:anim calcmode="lin" valueType="num">
                                      <p:cBhvr additive="base">
                                        <p:cTn id="21"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 xmlns:asvg="http://schemas.microsoft.com/office/drawing/2016/SVG/main" r:embed="rId6"/>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p:cNvSpPr txBox="1"/>
          <p:nvPr/>
        </p:nvSpPr>
        <p:spPr>
          <a:xfrm>
            <a:off x="6622251" y="1136915"/>
            <a:ext cx="5043491" cy="1015663"/>
          </a:xfrm>
          <a:prstGeom prst="rect">
            <a:avLst/>
          </a:prstGeom>
          <a:noFill/>
        </p:spPr>
        <p:txBody>
          <a:bodyPr wrap="square" rtlCol="0">
            <a:spAutoFit/>
          </a:bodyPr>
          <a:lstStyle/>
          <a:p>
            <a:r>
              <a:rPr lang="vi-VN" sz="2000" dirty="0">
                <a:latin typeface="+mj-lt"/>
              </a:rPr>
              <a:t/>
            </a:r>
            <a:br>
              <a:rPr lang="vi-VN" sz="2000" dirty="0">
                <a:latin typeface="+mj-lt"/>
              </a:rPr>
            </a:br>
            <a:r>
              <a:rPr lang="vi-VN" sz="2000" dirty="0">
                <a:latin typeface="+mj-lt"/>
              </a:rPr>
              <a:t/>
            </a:r>
            <a:br>
              <a:rPr lang="vi-VN" sz="2000" dirty="0">
                <a:latin typeface="+mj-lt"/>
              </a:rPr>
            </a:br>
            <a:endParaRPr lang="en-US" sz="2000" dirty="0">
              <a:latin typeface="+mj-lt"/>
            </a:endParaRPr>
          </a:p>
        </p:txBody>
      </p:sp>
      <p:sp>
        <p:nvSpPr>
          <p:cNvPr id="13" name="TextBox 12">
            <a:extLst>
              <a:ext uri="{FF2B5EF4-FFF2-40B4-BE49-F238E27FC236}">
                <a16:creationId xmlns:a16="http://schemas.microsoft.com/office/drawing/2014/main" id="{FF134C4C-938F-4C59-93EC-B8AC6B9DAEE1}"/>
              </a:ext>
            </a:extLst>
          </p:cNvPr>
          <p:cNvSpPr txBox="1"/>
          <p:nvPr/>
        </p:nvSpPr>
        <p:spPr>
          <a:xfrm>
            <a:off x="585771" y="556028"/>
            <a:ext cx="2719014" cy="553998"/>
          </a:xfrm>
          <a:prstGeom prst="rect">
            <a:avLst/>
          </a:prstGeom>
          <a:noFill/>
        </p:spPr>
        <p:txBody>
          <a:bodyPr wrap="none" rtlCol="0">
            <a:spAutoFit/>
          </a:bodyPr>
          <a:lstStyle/>
          <a:p>
            <a:pPr algn="r"/>
            <a:r>
              <a:rPr lang="en-US" sz="3000" b="1" dirty="0" err="1" smtClean="0">
                <a:solidFill>
                  <a:srgbClr val="368B85"/>
                </a:solidFill>
                <a:latin typeface="Tahoma" panose="020B0604030504040204" pitchFamily="34" charset="0"/>
                <a:ea typeface="Tahoma" panose="020B0604030504040204" pitchFamily="34" charset="0"/>
                <a:cs typeface="Tahoma" panose="020B0604030504040204" pitchFamily="34" charset="0"/>
              </a:rPr>
              <a:t>Tình</a:t>
            </a:r>
            <a:r>
              <a:rPr lang="en-US" sz="3000" b="1" dirty="0" smtClean="0">
                <a:solidFill>
                  <a:srgbClr val="368B85"/>
                </a:solidFill>
                <a:latin typeface="Tahoma" panose="020B0604030504040204" pitchFamily="34" charset="0"/>
                <a:ea typeface="Tahoma" panose="020B0604030504040204" pitchFamily="34" charset="0"/>
                <a:cs typeface="Tahoma" panose="020B0604030504040204" pitchFamily="34" charset="0"/>
              </a:rPr>
              <a:t> </a:t>
            </a:r>
            <a:r>
              <a:rPr lang="en-US" sz="3000" b="1" dirty="0" err="1" smtClean="0">
                <a:solidFill>
                  <a:srgbClr val="368B85"/>
                </a:solidFill>
                <a:latin typeface="Tahoma" panose="020B0604030504040204" pitchFamily="34" charset="0"/>
                <a:ea typeface="Tahoma" panose="020B0604030504040204" pitchFamily="34" charset="0"/>
                <a:cs typeface="Tahoma" panose="020B0604030504040204" pitchFamily="34" charset="0"/>
              </a:rPr>
              <a:t>huống</a:t>
            </a:r>
            <a:r>
              <a:rPr lang="en-US" sz="3000" b="1" dirty="0" smtClean="0">
                <a:solidFill>
                  <a:srgbClr val="368B85"/>
                </a:solidFill>
                <a:latin typeface="Tahoma" panose="020B0604030504040204" pitchFamily="34" charset="0"/>
                <a:ea typeface="Tahoma" panose="020B0604030504040204" pitchFamily="34" charset="0"/>
                <a:cs typeface="Tahoma" panose="020B0604030504040204" pitchFamily="34" charset="0"/>
              </a:rPr>
              <a:t> 2</a:t>
            </a:r>
            <a:endParaRPr lang="en-US" sz="3000" b="1" dirty="0">
              <a:solidFill>
                <a:srgbClr val="368B85"/>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E6451341-D80B-4914-9DF2-EC99C78AF70D}"/>
              </a:ext>
            </a:extLst>
          </p:cNvPr>
          <p:cNvSpPr txBox="1"/>
          <p:nvPr/>
        </p:nvSpPr>
        <p:spPr>
          <a:xfrm>
            <a:off x="585771" y="4911402"/>
            <a:ext cx="11370009" cy="954107"/>
          </a:xfrm>
          <a:prstGeom prst="rect">
            <a:avLst/>
          </a:prstGeom>
          <a:noFill/>
        </p:spPr>
        <p:txBody>
          <a:bodyPr wrap="square" rtlCol="0">
            <a:spAutoFit/>
          </a:bodyPr>
          <a:lstStyle/>
          <a:p>
            <a:pPr algn="ctr"/>
            <a:r>
              <a:rPr lang="vi-VN" sz="2800" dirty="0">
                <a:solidFill>
                  <a:srgbClr val="0070C0"/>
                </a:solidFill>
                <a:latin typeface="+mj-lt"/>
              </a:rPr>
              <a:t>Thanh nên </a:t>
            </a:r>
            <a:r>
              <a:rPr lang="en-US" sz="2800" dirty="0" err="1" smtClean="0">
                <a:solidFill>
                  <a:srgbClr val="0070C0"/>
                </a:solidFill>
                <a:latin typeface="Times New Roman" panose="02020603050405020304" pitchFamily="18" charset="0"/>
                <a:cs typeface="Times New Roman" panose="02020603050405020304" pitchFamily="18" charset="0"/>
              </a:rPr>
              <a:t>nói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thật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mj-lt"/>
              </a:rPr>
              <a:t>với Hằng, giải thích mình không cố ý làm rách, xin lỗi Hằng. Và hứa sẽ đền cho Hằng quyển truyện tranh khác</a:t>
            </a:r>
            <a:r>
              <a:rPr lang="vi-VN" sz="2800" dirty="0" smtClean="0">
                <a:solidFill>
                  <a:srgbClr val="0070C0"/>
                </a:solidFill>
                <a:latin typeface="+mj-lt"/>
              </a:rPr>
              <a:t>.</a:t>
            </a:r>
            <a:endParaRPr lang="vi-VN" sz="2800" dirty="0">
              <a:solidFill>
                <a:srgbClr val="0070C0"/>
              </a:solidFill>
              <a:latin typeface="+mj-lt"/>
            </a:endParaRPr>
          </a:p>
        </p:txBody>
      </p:sp>
      <p:pic>
        <p:nvPicPr>
          <p:cNvPr id="3" name="Picture 2"/>
          <p:cNvPicPr>
            <a:picLocks noChangeAspect="1"/>
          </p:cNvPicPr>
          <p:nvPr/>
        </p:nvPicPr>
        <p:blipFill>
          <a:blip r:embed="rId7"/>
          <a:stretch>
            <a:fillRect/>
          </a:stretch>
        </p:blipFill>
        <p:spPr>
          <a:xfrm>
            <a:off x="2818323" y="1575603"/>
            <a:ext cx="6904903" cy="3028259"/>
          </a:xfrm>
          <a:prstGeom prst="rect">
            <a:avLst/>
          </a:prstGeom>
        </p:spPr>
      </p:pic>
    </p:spTree>
    <p:extLst>
      <p:ext uri="{BB962C8B-B14F-4D97-AF65-F5344CB8AC3E}">
        <p14:creationId xmlns:p14="http://schemas.microsoft.com/office/powerpoint/2010/main" val="28493453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decel="78667"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7856" y="5853721"/>
            <a:ext cx="296350" cy="40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28053" y="5846040"/>
            <a:ext cx="328048" cy="409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4495507" y="5846800"/>
            <a:ext cx="337444" cy="407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4528053" y="5830435"/>
            <a:ext cx="328048" cy="4037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 xmlns:asvg="http://schemas.microsoft.com/office/drawing/2016/SVG/main" r:embed="rId8"/>
              </a:ext>
            </a:extLst>
          </a:blip>
          <a:srcRect t="17292" r="18351"/>
          <a:stretch>
            <a:fillRect/>
          </a:stretch>
        </p:blipFill>
        <p:spPr>
          <a:xfrm>
            <a:off x="3200400"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 xmlns:asvg="http://schemas.microsoft.com/office/drawing/2016/SVG/main" r:embed="rId10"/>
              </a:ext>
            </a:extLst>
          </a:blip>
          <a:srcRect b="22762"/>
          <a:stretch/>
        </p:blipFill>
        <p:spPr>
          <a:xfrm>
            <a:off x="195600" y="3489499"/>
            <a:ext cx="11101257" cy="3368501"/>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rot="19851967">
            <a:off x="4118221" y="5403549"/>
            <a:ext cx="1002513" cy="1227567"/>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6204192" y="996088"/>
            <a:ext cx="524185" cy="832529"/>
          </a:xfrm>
          <a:prstGeom prst="rect">
            <a:avLst/>
          </a:prstGeom>
        </p:spPr>
      </p:pic>
      <p:pic>
        <p:nvPicPr>
          <p:cNvPr id="7" name="Graphic 6">
            <a:extLst>
              <a:ext uri="{FF2B5EF4-FFF2-40B4-BE49-F238E27FC236}">
                <a16:creationId xmlns:a16="http://schemas.microsoft.com/office/drawing/2014/main" id="{F70A4743-7C31-4B8F-A2FB-89A6DC35924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785397" y="2266121"/>
            <a:ext cx="4070704" cy="5130533"/>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285358" y="1968863"/>
            <a:ext cx="657225" cy="476250"/>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5208880" y="1769814"/>
            <a:ext cx="6630341" cy="1107996"/>
          </a:xfrm>
          <a:prstGeom prst="rect">
            <a:avLst/>
          </a:prstGeom>
          <a:noFill/>
        </p:spPr>
        <p:txBody>
          <a:bodyPr wrap="none" rtlCol="0">
            <a:spAutoFit/>
          </a:bodyPr>
          <a:lstStyle/>
          <a:p>
            <a:pPr algn="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Suy</a:t>
            </a:r>
            <a:r>
              <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nghĩ</a:t>
            </a:r>
            <a:r>
              <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 chia </a:t>
            </a: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sẻ</a:t>
            </a:r>
            <a:endParaRPr lang="en-US" sz="6600" b="1" i="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64270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 xmlns:asvg="http://schemas.microsoft.com/office/drawing/2016/SVG/main" r:embed="rId6"/>
              </a:ext>
            </a:extLst>
          </a:blip>
          <a:srcRect t="17292" r="18351"/>
          <a:stretch>
            <a:fillRect/>
          </a:stretch>
        </p:blipFill>
        <p:spPr>
          <a:xfrm flipH="1">
            <a:off x="-2" y="0"/>
            <a:ext cx="5356142" cy="2643809"/>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8" name="Graphic 117">
            <a:extLst>
              <a:ext uri="{FF2B5EF4-FFF2-40B4-BE49-F238E27FC236}">
                <a16:creationId xmlns:a16="http://schemas.microsoft.com/office/drawing/2014/main" id="{13CDCB68-75EF-4827-9410-A1C5DD1156E4}"/>
              </a:ext>
            </a:extLst>
          </p:cNvPr>
          <p:cNvPicPr>
            <a:picLocks noChangeAspect="1"/>
          </p:cNvPicPr>
          <p:nvPr/>
        </p:nvPicPr>
        <p:blipFill>
          <a:blip r:embed="rId7">
            <a:extLst>
              <a:ext uri="{96DAC541-7B7A-43D3-8B79-37D633B846F1}">
                <asvg:svgBlip xmlns="" xmlns:asvg="http://schemas.microsoft.com/office/drawing/2016/SVG/main" r:embed="rId18"/>
              </a:ext>
            </a:extLst>
          </a:blip>
          <a:stretch>
            <a:fillRect/>
          </a:stretch>
        </p:blipFill>
        <p:spPr>
          <a:xfrm>
            <a:off x="285358" y="1968863"/>
            <a:ext cx="657225" cy="476250"/>
          </a:xfrm>
          <a:prstGeom prst="rect">
            <a:avLst/>
          </a:prstGeom>
        </p:spPr>
      </p:pic>
      <p:sp>
        <p:nvSpPr>
          <p:cNvPr id="19" name="TextBox 18">
            <a:extLst>
              <a:ext uri="{FF2B5EF4-FFF2-40B4-BE49-F238E27FC236}">
                <a16:creationId xmlns:a16="http://schemas.microsoft.com/office/drawing/2014/main" id="{FF134C4C-938F-4C59-93EC-B8AC6B9DAEE1}"/>
              </a:ext>
            </a:extLst>
          </p:cNvPr>
          <p:cNvSpPr txBox="1"/>
          <p:nvPr/>
        </p:nvSpPr>
        <p:spPr>
          <a:xfrm>
            <a:off x="928198" y="268449"/>
            <a:ext cx="10684682" cy="954107"/>
          </a:xfrm>
          <a:prstGeom prst="rect">
            <a:avLst/>
          </a:prstGeom>
          <a:noFill/>
        </p:spPr>
        <p:txBody>
          <a:bodyPr wrap="square" rtlCol="0">
            <a:spAutoFit/>
          </a:bodyPr>
          <a:lstStyle/>
          <a:p>
            <a:pPr algn="just"/>
            <a:r>
              <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Hãy </a:t>
            </a:r>
            <a:r>
              <a:rPr lang="en-US" sz="28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chọn</a:t>
            </a:r>
            <a:r>
              <a:rPr lang="vi-VN" sz="28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chữ Đ vào ô trống trước những hành vi biết giữ lời hứa, chữ S trước những hành vi không biết giữ lời hứa.</a:t>
            </a:r>
            <a:endPar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F134C4C-938F-4C59-93EC-B8AC6B9DAEE1}"/>
              </a:ext>
            </a:extLst>
          </p:cNvPr>
          <p:cNvSpPr txBox="1"/>
          <p:nvPr/>
        </p:nvSpPr>
        <p:spPr>
          <a:xfrm>
            <a:off x="942583" y="1026817"/>
            <a:ext cx="10128722" cy="5262979"/>
          </a:xfrm>
          <a:prstGeom prst="rect">
            <a:avLst/>
          </a:prstGeom>
          <a:noFill/>
        </p:spPr>
        <p:txBody>
          <a:bodyPr wrap="square" rtlCol="0">
            <a:spAutoFit/>
          </a:bodyPr>
          <a:lstStyle/>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a) Vân xin phép mẹ sang nhà bạn chơi đến 9 giờ sẽ về. Đến giờ hẹn, Vân vội tạm biệt bạn ra về, mặc dù đang chơi vui.</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b) Giờ sinh hoạt lớp tuần trước, Cường bị phê bình vì hay làm mất trật tự trong giờ học. Cường tỏ ra rất hối hận, hứa với cô giáo và cả lớp sẽ sửa chữa. Nhưng chỉ được vài hôm, cậu ta lại nói chuyện riêng và đùa nghịch trong lớp học.</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c) Quy hứa với em bé sau khi học xong sẽ cùng chơi đồ hàng với em. Nhưng khi Quy học xong thì trên ti vi có phim hoạt hình. Thế là Quy ngồi xem phim, bỏ mặc em bé chơi một mình</a:t>
            </a:r>
            <a:r>
              <a:rPr lang="vi-VN" sz="2800"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2"/>
          <p:cNvSpPr/>
          <p:nvPr/>
        </p:nvSpPr>
        <p:spPr>
          <a:xfrm>
            <a:off x="11292840" y="1491005"/>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292840" y="3184676"/>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292840" y="5152667"/>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315700" y="1491005"/>
            <a:ext cx="61722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23" name="TextBox 22"/>
          <p:cNvSpPr txBox="1"/>
          <p:nvPr/>
        </p:nvSpPr>
        <p:spPr>
          <a:xfrm>
            <a:off x="11396670" y="3197386"/>
            <a:ext cx="61722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1419920" y="5131384"/>
            <a:ext cx="61722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3330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decel="94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5A34A2-6AD4-4E10-B05E-BD19F5016D49}"/>
              </a:ext>
            </a:extLst>
          </p:cNvPr>
          <p:cNvPicPr>
            <a:picLocks noChangeAspect="1"/>
          </p:cNvPicPr>
          <p:nvPr/>
        </p:nvPicPr>
        <p:blipFill>
          <a:blip r:embed="rId2">
            <a:extLst>
              <a:ext uri="{96DAC541-7B7A-43D3-8B79-37D633B846F1}">
                <asvg:svgBlip xmlns="" xmlns:asvg="http://schemas.microsoft.com/office/drawing/2016/SVG/main" r:embed="rId6"/>
              </a:ext>
            </a:extLst>
          </a:blip>
          <a:srcRect t="17292" r="18351"/>
          <a:stretch>
            <a:fillRect/>
          </a:stretch>
        </p:blipFill>
        <p:spPr>
          <a:xfrm flipH="1">
            <a:off x="-2" y="0"/>
            <a:ext cx="2971802" cy="1466891"/>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6" name="TextBox 5">
            <a:extLst>
              <a:ext uri="{FF2B5EF4-FFF2-40B4-BE49-F238E27FC236}">
                <a16:creationId xmlns:a16="http://schemas.microsoft.com/office/drawing/2014/main" id="{FF134C4C-938F-4C59-93EC-B8AC6B9DAEE1}"/>
              </a:ext>
            </a:extLst>
          </p:cNvPr>
          <p:cNvSpPr txBox="1"/>
          <p:nvPr/>
        </p:nvSpPr>
        <p:spPr>
          <a:xfrm>
            <a:off x="928198" y="142265"/>
            <a:ext cx="10684682" cy="954107"/>
          </a:xfrm>
          <a:prstGeom prst="rect">
            <a:avLst/>
          </a:prstGeom>
          <a:noFill/>
        </p:spPr>
        <p:txBody>
          <a:bodyPr wrap="square" rtlCol="0">
            <a:spAutoFit/>
          </a:bodyPr>
          <a:lstStyle/>
          <a:p>
            <a:pPr algn="just"/>
            <a:r>
              <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Hãy </a:t>
            </a:r>
            <a:r>
              <a:rPr lang="en-US" sz="28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chọn</a:t>
            </a:r>
            <a:r>
              <a:rPr lang="vi-VN" sz="28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chữ Đ vào ô trống trước những hành vi biết giữ lời hứa, chữ S trước những hành vi không biết giữ lời hứa.</a:t>
            </a:r>
            <a:endParaRPr lang="vi-VN" sz="28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F134C4C-938F-4C59-93EC-B8AC6B9DAEE1}"/>
              </a:ext>
            </a:extLst>
          </p:cNvPr>
          <p:cNvSpPr txBox="1"/>
          <p:nvPr/>
        </p:nvSpPr>
        <p:spPr>
          <a:xfrm>
            <a:off x="279008" y="1096372"/>
            <a:ext cx="10556632" cy="6124754"/>
          </a:xfrm>
          <a:prstGeom prst="rect">
            <a:avLst/>
          </a:prstGeom>
          <a:noFill/>
        </p:spPr>
        <p:txBody>
          <a:bodyPr wrap="square" rtlCol="0">
            <a:spAutoFit/>
          </a:bodyPr>
          <a:lstStyle/>
          <a:p>
            <a:pPr algn="just"/>
            <a:r>
              <a:rPr lang="vi-VN" sz="2800"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d</a:t>
            </a:r>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Tú hứa sẽ làm một chiêc diều cho bé Dung, con chú hàng xóm. Em đã dành cả buổi sáng chủ nhật để hoàn thành chiếc diều. Đến chiều, Tú mang diều sang cho bé Dung. Bé mừng rỡ cảm ơn anh Tú.</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đ) Thanh mượn đồ chơi của bạn và hứa sẽ giữ gìn cẩn thận. Nhưng trong khi chơi, Thanh lỡ tay làm hỏng đồ chơi. Khi bạn hỏi, Thanh đưa đồ chơi trả bạn nhưng không hề nói lại với bạn.</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e) Nhân ngày 8-3, lớp Tuấn tổ chức liên hoan chúc mừng cô giáo và các bạn gái. Tuấn nhận sẽ chuẩn bị một món quà chung của các bạn nam trong lớp để tặng các bạn gái. Nhưng không may đúng hôm đó Tuấn bị sốt. Tuấn bèn gọi điện thoại nhờ bạn Hùng qua nhà lấy quà mang đến lớp hộ.</a:t>
            </a:r>
          </a:p>
          <a:p>
            <a:pPr algn="just"/>
            <a:endParaRPr lang="vi-VN" sz="2800"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p:cNvSpPr/>
          <p:nvPr/>
        </p:nvSpPr>
        <p:spPr>
          <a:xfrm>
            <a:off x="11292840" y="5152667"/>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292840" y="1307274"/>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292840" y="2954490"/>
            <a:ext cx="640080" cy="5715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19920" y="5131384"/>
            <a:ext cx="61722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1328480" y="1375849"/>
            <a:ext cx="61722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1419920" y="2971566"/>
            <a:ext cx="61722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2937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94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7856" y="5853721"/>
            <a:ext cx="296350" cy="40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28053" y="5846040"/>
            <a:ext cx="328048" cy="409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4495507" y="5846800"/>
            <a:ext cx="337444" cy="407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4528053" y="5830435"/>
            <a:ext cx="328048" cy="4037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 xmlns:asvg="http://schemas.microsoft.com/office/drawing/2016/SVG/main" r:embed="rId8"/>
              </a:ext>
            </a:extLst>
          </a:blip>
          <a:srcRect t="17292" r="18351"/>
          <a:stretch>
            <a:fillRect/>
          </a:stretch>
        </p:blipFill>
        <p:spPr>
          <a:xfrm>
            <a:off x="3200400"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 xmlns:asvg="http://schemas.microsoft.com/office/drawing/2016/SVG/main" r:embed="rId10"/>
              </a:ext>
            </a:extLst>
          </a:blip>
          <a:srcRect b="22762"/>
          <a:stretch/>
        </p:blipFill>
        <p:spPr>
          <a:xfrm>
            <a:off x="195600" y="3489499"/>
            <a:ext cx="11101257" cy="3368501"/>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rot="19851967">
            <a:off x="4118221" y="5403549"/>
            <a:ext cx="1002513" cy="1227567"/>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6204192" y="996088"/>
            <a:ext cx="524185" cy="832529"/>
          </a:xfrm>
          <a:prstGeom prst="rect">
            <a:avLst/>
          </a:prstGeom>
        </p:spPr>
      </p:pic>
      <p:pic>
        <p:nvPicPr>
          <p:cNvPr id="7" name="Graphic 6">
            <a:extLst>
              <a:ext uri="{FF2B5EF4-FFF2-40B4-BE49-F238E27FC236}">
                <a16:creationId xmlns:a16="http://schemas.microsoft.com/office/drawing/2014/main" id="{F70A4743-7C31-4B8F-A2FB-89A6DC35924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785397" y="2266121"/>
            <a:ext cx="4070704" cy="5130533"/>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285358" y="1968863"/>
            <a:ext cx="657225" cy="476250"/>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7994899" y="1769814"/>
            <a:ext cx="3844322" cy="1107996"/>
          </a:xfrm>
          <a:prstGeom prst="rect">
            <a:avLst/>
          </a:prstGeom>
          <a:noFill/>
        </p:spPr>
        <p:txBody>
          <a:bodyPr wrap="none" rtlCol="0">
            <a:spAutoFit/>
          </a:bodyPr>
          <a:lstStyle/>
          <a:p>
            <a:pPr algn="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Tự</a:t>
            </a:r>
            <a:r>
              <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hệ</a:t>
            </a:r>
            <a:endParaRPr lang="en-US" sz="6600" b="1" i="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499659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6" name="TextBox 5">
            <a:extLst>
              <a:ext uri="{FF2B5EF4-FFF2-40B4-BE49-F238E27FC236}">
                <a16:creationId xmlns:a16="http://schemas.microsoft.com/office/drawing/2014/main" id="{7C708A50-B64C-423B-B474-2586DCE28479}"/>
              </a:ext>
            </a:extLst>
          </p:cNvPr>
          <p:cNvSpPr txBox="1"/>
          <p:nvPr/>
        </p:nvSpPr>
        <p:spPr>
          <a:xfrm>
            <a:off x="1313609" y="1079808"/>
            <a:ext cx="6778832" cy="646331"/>
          </a:xfrm>
          <a:prstGeom prst="rect">
            <a:avLst/>
          </a:prstGeom>
          <a:noFill/>
        </p:spPr>
        <p:txBody>
          <a:bodyPr wrap="square" rtlCol="0">
            <a:spAutoFit/>
          </a:bodyPr>
          <a:lstStyle/>
          <a:p>
            <a:pPr marL="42546">
              <a:lnSpc>
                <a:spcPct val="150000"/>
              </a:lnSpc>
            </a:pPr>
            <a:r>
              <a:rPr lang="pt-BR"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Thời gian qua em có hứa với ai điều gì không?</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7DC3E7B-7A27-4973-A103-D0226AC96ACB}"/>
              </a:ext>
            </a:extLst>
          </p:cNvPr>
          <p:cNvSpPr txBox="1"/>
          <p:nvPr/>
        </p:nvSpPr>
        <p:spPr>
          <a:xfrm>
            <a:off x="348959" y="1051910"/>
            <a:ext cx="964651" cy="646331"/>
          </a:xfrm>
          <a:prstGeom prst="rect">
            <a:avLst/>
          </a:prstGeom>
          <a:noFill/>
        </p:spPr>
        <p:txBody>
          <a:bodyPr wrap="square" rtlCol="0">
            <a:spAutoFit/>
          </a:bodyPr>
          <a:lstStyle/>
          <a:p>
            <a:r>
              <a:rPr lang="en-US" sz="3600" b="1" dirty="0" smtClean="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01.</a:t>
            </a:r>
            <a:endPar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C708A50-B64C-423B-B474-2586DCE28479}"/>
              </a:ext>
            </a:extLst>
          </p:cNvPr>
          <p:cNvSpPr txBox="1"/>
          <p:nvPr/>
        </p:nvSpPr>
        <p:spPr>
          <a:xfrm>
            <a:off x="331838" y="1709677"/>
            <a:ext cx="11843042" cy="1133965"/>
          </a:xfrm>
          <a:prstGeom prst="rect">
            <a:avLst/>
          </a:prstGeom>
          <a:noFill/>
        </p:spPr>
        <p:txBody>
          <a:bodyPr wrap="square" rtlCol="0">
            <a:spAutoFit/>
          </a:bodyPr>
          <a:lstStyle/>
          <a:p>
            <a:pPr marL="42546">
              <a:lnSpc>
                <a:spcPct val="150000"/>
              </a:lnSpc>
            </a:pP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Thời gian qua em không hứa với ai điều gì. Nhưng khi hứa với ai em sẽ cố gắng hết sức có thể để thực hiện điều đó, bởi nếu không thì lòng tin của người đó với chúng ta sẽ giảm</a:t>
            </a:r>
            <a:r>
              <a:rPr lang="vi-VN"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a:t>
            </a:r>
            <a:endPar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7F091EC-DACC-40ED-9842-385F5EF68B70}"/>
              </a:ext>
            </a:extLst>
          </p:cNvPr>
          <p:cNvSpPr txBox="1"/>
          <p:nvPr/>
        </p:nvSpPr>
        <p:spPr>
          <a:xfrm>
            <a:off x="348958" y="288779"/>
            <a:ext cx="10552839" cy="584775"/>
          </a:xfrm>
          <a:prstGeom prst="rect">
            <a:avLst/>
          </a:prstGeom>
          <a:noFill/>
        </p:spPr>
        <p:txBody>
          <a:bodyPr wrap="square" rtlCol="0">
            <a:spAutoFit/>
          </a:bodyPr>
          <a:lstStyle/>
          <a:p>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Trả</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lời</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hỏi</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sau</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C708A50-B64C-423B-B474-2586DCE28479}"/>
              </a:ext>
            </a:extLst>
          </p:cNvPr>
          <p:cNvSpPr txBox="1"/>
          <p:nvPr/>
        </p:nvSpPr>
        <p:spPr>
          <a:xfrm>
            <a:off x="1313608" y="3144191"/>
            <a:ext cx="6618811" cy="646331"/>
          </a:xfrm>
          <a:prstGeom prst="rect">
            <a:avLst/>
          </a:prstGeom>
          <a:noFill/>
        </p:spPr>
        <p:txBody>
          <a:bodyPr wrap="square" rtlCol="0">
            <a:spAutoFit/>
          </a:bodyPr>
          <a:lstStyle/>
          <a:p>
            <a:pPr marL="42546">
              <a:lnSpc>
                <a:spcPct val="150000"/>
              </a:lnSpc>
            </a:pPr>
            <a:r>
              <a:rPr lang="vi-VN"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Em có thực hiện được điều đã hứa không</a:t>
            </a:r>
            <a:r>
              <a:rPr lang="vi-VN" sz="2400" b="1" dirty="0" smtClean="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a:t>
            </a:r>
            <a:r>
              <a:rPr lang="en-US" sz="2400" b="1" dirty="0" smtClean="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 </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7DC3E7B-7A27-4973-A103-D0226AC96ACB}"/>
              </a:ext>
            </a:extLst>
          </p:cNvPr>
          <p:cNvSpPr txBox="1"/>
          <p:nvPr/>
        </p:nvSpPr>
        <p:spPr>
          <a:xfrm>
            <a:off x="348959" y="3116293"/>
            <a:ext cx="1169757" cy="646331"/>
          </a:xfrm>
          <a:prstGeom prst="rect">
            <a:avLst/>
          </a:prstGeom>
          <a:noFill/>
        </p:spPr>
        <p:txBody>
          <a:bodyPr wrap="square" rtlCol="0">
            <a:spAutoFit/>
          </a:bodyPr>
          <a:lstStyle/>
          <a:p>
            <a:r>
              <a:rPr lang="en-US" sz="3600" b="1" dirty="0" smtClean="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02.</a:t>
            </a:r>
            <a:endPar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C708A50-B64C-423B-B474-2586DCE28479}"/>
              </a:ext>
            </a:extLst>
          </p:cNvPr>
          <p:cNvSpPr txBox="1"/>
          <p:nvPr/>
        </p:nvSpPr>
        <p:spPr>
          <a:xfrm>
            <a:off x="484238" y="5765847"/>
            <a:ext cx="11538242" cy="579967"/>
          </a:xfrm>
          <a:prstGeom prst="rect">
            <a:avLst/>
          </a:prstGeom>
          <a:noFill/>
        </p:spPr>
        <p:txBody>
          <a:bodyPr wrap="square" rtlCol="0">
            <a:spAutoFit/>
          </a:bodyPr>
          <a:lstStyle/>
          <a:p>
            <a:pPr marL="42546">
              <a:lnSpc>
                <a:spcPct val="150000"/>
              </a:lnSpc>
            </a:pP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Em </a:t>
            </a:r>
            <a:r>
              <a:rPr lang="vi-VN"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cảm </a:t>
            </a: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thấy rất xấu hổ khi không thực hiện được lời hứa với người khác</a:t>
            </a:r>
            <a:r>
              <a:rPr lang="vi-VN"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a:t>
            </a:r>
            <a:endPar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C708A50-B64C-423B-B474-2586DCE28479}"/>
              </a:ext>
            </a:extLst>
          </p:cNvPr>
          <p:cNvSpPr txBox="1"/>
          <p:nvPr/>
        </p:nvSpPr>
        <p:spPr>
          <a:xfrm>
            <a:off x="1276633" y="4959281"/>
            <a:ext cx="8744792" cy="646331"/>
          </a:xfrm>
          <a:prstGeom prst="rect">
            <a:avLst/>
          </a:prstGeom>
          <a:noFill/>
        </p:spPr>
        <p:txBody>
          <a:bodyPr wrap="square" rtlCol="0">
            <a:spAutoFit/>
          </a:bodyPr>
          <a:lstStyle/>
          <a:p>
            <a:pPr marL="42546">
              <a:lnSpc>
                <a:spcPct val="150000"/>
              </a:lnSpc>
            </a:pPr>
            <a:r>
              <a:rPr lang="vi-VN" sz="2400" b="1"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Em cảm thấy thế nào khi không thực hiện được điều đã hứa?</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C708A50-B64C-423B-B474-2586DCE28479}"/>
              </a:ext>
            </a:extLst>
          </p:cNvPr>
          <p:cNvSpPr txBox="1"/>
          <p:nvPr/>
        </p:nvSpPr>
        <p:spPr>
          <a:xfrm>
            <a:off x="484238" y="3737762"/>
            <a:ext cx="11538242" cy="1133965"/>
          </a:xfrm>
          <a:prstGeom prst="rect">
            <a:avLst/>
          </a:prstGeom>
          <a:noFill/>
        </p:spPr>
        <p:txBody>
          <a:bodyPr wrap="square" rtlCol="0">
            <a:spAutoFit/>
          </a:bodyPr>
          <a:lstStyle/>
          <a:p>
            <a:pPr marL="42546">
              <a:lnSpc>
                <a:spcPct val="150000"/>
              </a:lnSpc>
            </a:pP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vi-VN"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Em</a:t>
            </a:r>
            <a:r>
              <a:rPr lang="en-US"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thực</a:t>
            </a:r>
            <a:r>
              <a:rPr lang="en-US"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điều</a:t>
            </a:r>
            <a:r>
              <a:rPr lang="en-US"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hứa</a:t>
            </a:r>
            <a:r>
              <a:rPr lang="en-US"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và</a:t>
            </a:r>
            <a:r>
              <a:rPr lang="vi-VN"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 </a:t>
            </a:r>
            <a:r>
              <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rPr>
              <a:t>cảm thấy rất vui khi thực hiện được lời hứa với người </a:t>
            </a:r>
            <a:r>
              <a:rPr lang="vi-VN"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smtClean="0">
                <a:solidFill>
                  <a:srgbClr val="706AAC"/>
                </a:solidFill>
                <a:latin typeface="Times New Roman" panose="02020603050405020304" pitchFamily="18" charset="0"/>
                <a:ea typeface="Tahoma" panose="020B0604030504040204" pitchFamily="34" charset="0"/>
                <a:cs typeface="Times New Roman" panose="02020603050405020304" pitchFamily="18" charset="0"/>
              </a:rPr>
              <a:t>.</a:t>
            </a:r>
            <a:endParaRPr lang="vi-VN" sz="2400" b="1" dirty="0">
              <a:solidFill>
                <a:srgbClr val="706AA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7DC3E7B-7A27-4973-A103-D0226AC96ACB}"/>
              </a:ext>
            </a:extLst>
          </p:cNvPr>
          <p:cNvSpPr txBox="1"/>
          <p:nvPr/>
        </p:nvSpPr>
        <p:spPr>
          <a:xfrm>
            <a:off x="294863" y="4966580"/>
            <a:ext cx="1169757" cy="646331"/>
          </a:xfrm>
          <a:prstGeom prst="rect">
            <a:avLst/>
          </a:prstGeom>
          <a:noFill/>
        </p:spPr>
        <p:txBody>
          <a:bodyPr wrap="square" rtlCol="0">
            <a:spAutoFit/>
          </a:bodyPr>
          <a:lstStyle/>
          <a:p>
            <a:r>
              <a:rPr lang="en-US" sz="3600" b="1" dirty="0" smtClean="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03.</a:t>
            </a:r>
            <a:endPar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3590488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9" presetClass="entr" presetSubtype="0" decel="100000"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1800"/>
                            </p:stCondLst>
                            <p:childTnLst>
                              <p:par>
                                <p:cTn id="17" presetID="2" presetClass="entr" presetSubtype="2" decel="8600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2800"/>
                            </p:stCondLst>
                            <p:childTnLst>
                              <p:par>
                                <p:cTn id="22" presetID="2" presetClass="entr" presetSubtype="4" decel="8600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ppt_x"/>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3800"/>
                            </p:stCondLst>
                            <p:childTnLst>
                              <p:par>
                                <p:cTn id="27" presetID="49" presetClass="entr" presetSubtype="0" decel="100000" fill="hold" grpId="0" nodeType="afterEffect">
                                  <p:stCondLst>
                                    <p:cond delay="0"/>
                                  </p:stCondLst>
                                  <p:iterate type="lt">
                                    <p:tmPct val="3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4600"/>
                            </p:stCondLst>
                            <p:childTnLst>
                              <p:par>
                                <p:cTn id="34" presetID="2" presetClass="entr" presetSubtype="2" decel="86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1+#ppt_w/2"/>
                                          </p:val>
                                        </p:tav>
                                        <p:tav tm="100000">
                                          <p:val>
                                            <p:strVal val="#ppt_x"/>
                                          </p:val>
                                        </p:tav>
                                      </p:tavLst>
                                    </p:anim>
                                    <p:anim calcmode="lin" valueType="num">
                                      <p:cBhvr additive="base">
                                        <p:cTn id="37" dur="10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5600"/>
                            </p:stCondLst>
                            <p:childTnLst>
                              <p:par>
                                <p:cTn id="39" presetID="2" presetClass="entr" presetSubtype="4" decel="86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000" fill="hold"/>
                                        <p:tgtEl>
                                          <p:spTgt spid="15"/>
                                        </p:tgtEl>
                                        <p:attrNameLst>
                                          <p:attrName>ppt_x</p:attrName>
                                        </p:attrNameLst>
                                      </p:cBhvr>
                                      <p:tavLst>
                                        <p:tav tm="0">
                                          <p:val>
                                            <p:strVal val="#ppt_x"/>
                                          </p:val>
                                        </p:tav>
                                        <p:tav tm="100000">
                                          <p:val>
                                            <p:strVal val="#ppt_x"/>
                                          </p:val>
                                        </p:tav>
                                      </p:tavLst>
                                    </p:anim>
                                    <p:anim calcmode="lin" valueType="num">
                                      <p:cBhvr additive="base">
                                        <p:cTn id="42" dur="10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6600"/>
                            </p:stCondLst>
                            <p:childTnLst>
                              <p:par>
                                <p:cTn id="44" presetID="49" presetClass="entr" presetSubtype="0" decel="100000" fill="hold" grpId="0" nodeType="afterEffect">
                                  <p:stCondLst>
                                    <p:cond delay="0"/>
                                  </p:stCondLst>
                                  <p:iterate type="lt">
                                    <p:tmPct val="30000"/>
                                  </p:iterate>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style.rotation</p:attrName>
                                        </p:attrNameLst>
                                      </p:cBhvr>
                                      <p:tavLst>
                                        <p:tav tm="0">
                                          <p:val>
                                            <p:fltVal val="360"/>
                                          </p:val>
                                        </p:tav>
                                        <p:tav tm="100000">
                                          <p:val>
                                            <p:fltVal val="0"/>
                                          </p:val>
                                        </p:tav>
                                      </p:tavLst>
                                    </p:anim>
                                    <p:animEffect transition="in" filter="fade">
                                      <p:cBhvr>
                                        <p:cTn id="49" dur="500"/>
                                        <p:tgtEl>
                                          <p:spTgt spid="16"/>
                                        </p:tgtEl>
                                      </p:cBhvr>
                                    </p:animEffect>
                                  </p:childTnLst>
                                </p:cTn>
                              </p:par>
                            </p:childTnLst>
                          </p:cTn>
                        </p:par>
                        <p:par>
                          <p:cTn id="50" fill="hold">
                            <p:stCondLst>
                              <p:cond delay="7400"/>
                            </p:stCondLst>
                            <p:childTnLst>
                              <p:par>
                                <p:cTn id="51" presetID="2" presetClass="entr" presetSubtype="2" decel="8600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000" fill="hold"/>
                                        <p:tgtEl>
                                          <p:spTgt spid="14"/>
                                        </p:tgtEl>
                                        <p:attrNameLst>
                                          <p:attrName>ppt_x</p:attrName>
                                        </p:attrNameLst>
                                      </p:cBhvr>
                                      <p:tavLst>
                                        <p:tav tm="0">
                                          <p:val>
                                            <p:strVal val="1+#ppt_w/2"/>
                                          </p:val>
                                        </p:tav>
                                        <p:tav tm="100000">
                                          <p:val>
                                            <p:strVal val="#ppt_x"/>
                                          </p:val>
                                        </p:tav>
                                      </p:tavLst>
                                    </p:anim>
                                    <p:anim calcmode="lin" valueType="num">
                                      <p:cBhvr additive="base">
                                        <p:cTn id="54" dur="10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8400"/>
                            </p:stCondLst>
                            <p:childTnLst>
                              <p:par>
                                <p:cTn id="56" presetID="2" presetClass="entr" presetSubtype="4" decel="8600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fill="hold"/>
                                        <p:tgtEl>
                                          <p:spTgt spid="13"/>
                                        </p:tgtEl>
                                        <p:attrNameLst>
                                          <p:attrName>ppt_x</p:attrName>
                                        </p:attrNameLst>
                                      </p:cBhvr>
                                      <p:tavLst>
                                        <p:tav tm="0">
                                          <p:val>
                                            <p:strVal val="#ppt_x"/>
                                          </p:val>
                                        </p:tav>
                                        <p:tav tm="100000">
                                          <p:val>
                                            <p:strVal val="#ppt_x"/>
                                          </p:val>
                                        </p:tav>
                                      </p:tavLst>
                                    </p:anim>
                                    <p:anim calcmode="lin" valueType="num">
                                      <p:cBhvr additive="base">
                                        <p:cTn id="5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7856" y="5853721"/>
            <a:ext cx="296350" cy="40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28053" y="5846040"/>
            <a:ext cx="328048" cy="409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4495507" y="5846800"/>
            <a:ext cx="337444" cy="407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4528053" y="5830435"/>
            <a:ext cx="328048" cy="4037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 xmlns:asvg="http://schemas.microsoft.com/office/drawing/2016/SVG/main" r:embed="rId8"/>
              </a:ext>
            </a:extLst>
          </a:blip>
          <a:srcRect t="17292" r="18351"/>
          <a:stretch>
            <a:fillRect/>
          </a:stretch>
        </p:blipFill>
        <p:spPr>
          <a:xfrm>
            <a:off x="3200400"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 xmlns:asvg="http://schemas.microsoft.com/office/drawing/2016/SVG/main" r:embed="rId10"/>
              </a:ext>
            </a:extLst>
          </a:blip>
          <a:srcRect b="22762"/>
          <a:stretch/>
        </p:blipFill>
        <p:spPr>
          <a:xfrm>
            <a:off x="195600" y="3489499"/>
            <a:ext cx="11101257" cy="3368501"/>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rot="19851967">
            <a:off x="4118221" y="5403549"/>
            <a:ext cx="1002513" cy="1227567"/>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6096000" y="458773"/>
            <a:ext cx="524185" cy="832529"/>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285358" y="1968863"/>
            <a:ext cx="657225" cy="476250"/>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6288312" y="1305342"/>
            <a:ext cx="5418471" cy="2123658"/>
          </a:xfrm>
          <a:prstGeom prst="rect">
            <a:avLst/>
          </a:prstGeom>
          <a:noFill/>
        </p:spPr>
        <p:txBody>
          <a:bodyPr wrap="none" rtlCol="0">
            <a:spAutoFit/>
          </a:bodyPr>
          <a:lstStyle/>
          <a:p>
            <a:pPr algn="r"/>
            <a:r>
              <a:rPr lang="en-US" sz="6600" b="1" dirty="0" err="1">
                <a:solidFill>
                  <a:srgbClr val="368B85"/>
                </a:solidFill>
                <a:latin typeface="Times New Roman" panose="02020603050405020304" pitchFamily="18" charset="0"/>
                <a:ea typeface="Tahoma" panose="020B0604030504040204" pitchFamily="34" charset="0"/>
                <a:cs typeface="Times New Roman" panose="02020603050405020304" pitchFamily="18" charset="0"/>
              </a:rPr>
              <a:t>HOẠT</a:t>
            </a:r>
            <a:r>
              <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ĐỘNG</a:t>
            </a:r>
            <a:endPar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a:p>
            <a:pPr algn="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VẬN</a:t>
            </a:r>
            <a:r>
              <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DỤNG</a:t>
            </a:r>
            <a:endPar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Graphic 15">
            <a:extLst>
              <a:ext uri="{FF2B5EF4-FFF2-40B4-BE49-F238E27FC236}">
                <a16:creationId xmlns:a16="http://schemas.microsoft.com/office/drawing/2014/main" id="{ED2E42E0-64BA-4ABE-9F0B-2D9822B90DE4}"/>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824616" y="2452256"/>
            <a:ext cx="3205879" cy="4924231"/>
          </a:xfrm>
          <a:prstGeom prst="rect">
            <a:avLst/>
          </a:prstGeom>
        </p:spPr>
      </p:pic>
    </p:spTree>
    <p:extLst>
      <p:ext uri="{BB962C8B-B14F-4D97-AF65-F5344CB8AC3E}">
        <p14:creationId xmlns:p14="http://schemas.microsoft.com/office/powerpoint/2010/main" val="9268667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t="6205" b="3808"/>
          <a:stretch>
            <a:fillRect/>
          </a:stretch>
        </p:blipFill>
        <p:spPr bwMode="auto">
          <a:xfrm>
            <a:off x="-1100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5">
            <a:extLst>
              <a:ext uri="{96DAC541-7B7A-43D3-8B79-37D633B846F1}">
                <asvg:svgBlip xmlns="" xmlns:asvg="http://schemas.microsoft.com/office/drawing/2016/SVG/main" r:embed="rId6"/>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5" name="TextBox 4">
            <a:extLst>
              <a:ext uri="{FF2B5EF4-FFF2-40B4-BE49-F238E27FC236}">
                <a16:creationId xmlns:a16="http://schemas.microsoft.com/office/drawing/2014/main" id="{FAF57F11-C135-47DE-97C0-5242DDE7FD33}"/>
              </a:ext>
            </a:extLst>
          </p:cNvPr>
          <p:cNvSpPr txBox="1"/>
          <p:nvPr/>
        </p:nvSpPr>
        <p:spPr>
          <a:xfrm>
            <a:off x="472667" y="1160324"/>
            <a:ext cx="5163638" cy="1754326"/>
          </a:xfrm>
          <a:prstGeom prst="rect">
            <a:avLst/>
          </a:prstGeom>
          <a:noFill/>
        </p:spPr>
        <p:txBody>
          <a:bodyPr wrap="square" rtlCol="0">
            <a:spAutoFit/>
          </a:bodyPr>
          <a:lstStyle/>
          <a:p>
            <a:r>
              <a:rPr lang="en-US" sz="54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Hoạt</a:t>
            </a:r>
            <a:r>
              <a:rPr lang="en-US" sz="54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động</a:t>
            </a:r>
            <a:r>
              <a:rPr lang="en-US" sz="54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p>
          <a:p>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k</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hởi</a:t>
            </a:r>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động</a:t>
            </a:r>
            <a:endPar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F091EC-DACC-40ED-9842-385F5EF68B70}"/>
              </a:ext>
            </a:extLst>
          </p:cNvPr>
          <p:cNvSpPr txBox="1"/>
          <p:nvPr/>
        </p:nvSpPr>
        <p:spPr>
          <a:xfrm>
            <a:off x="808580" y="3587145"/>
            <a:ext cx="10552839" cy="523220"/>
          </a:xfrm>
          <a:prstGeom prst="rect">
            <a:avLst/>
          </a:prstGeom>
          <a:noFill/>
        </p:spPr>
        <p:txBody>
          <a:bodyPr wrap="square" rtlCol="0">
            <a:spAutoFit/>
          </a:bodyPr>
          <a:lstStyle/>
          <a:p>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Cùng</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hát</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Nhớ</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ơn</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Bác</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videoplayback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046095" y="1831837"/>
            <a:ext cx="5725114" cy="4293835"/>
          </a:xfrm>
          <a:prstGeom prst="rect">
            <a:avLst/>
          </a:prstGeom>
        </p:spPr>
      </p:pic>
    </p:spTree>
    <p:extLst>
      <p:ext uri="{BB962C8B-B14F-4D97-AF65-F5344CB8AC3E}">
        <p14:creationId xmlns:p14="http://schemas.microsoft.com/office/powerpoint/2010/main" val="34508105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94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0"/>
                                        </p:tgtEl>
                                      </p:cBhvr>
                                    </p:cmd>
                                  </p:childTnLst>
                                </p:cTn>
                              </p:par>
                            </p:childTnLst>
                          </p:cTn>
                        </p:par>
                      </p:childTnLst>
                    </p:cTn>
                  </p:par>
                </p:childTnLst>
              </p:cTn>
              <p:nextCondLst>
                <p:cond evt="onClick" delay="0">
                  <p:tgtEl>
                    <p:spTgt spid="10"/>
                  </p:tgtEl>
                </p:cond>
              </p:nextCondLst>
            </p:seq>
            <p:video>
              <p:cMediaNode vol="80000">
                <p:cTn id="18" fill="hold" display="0">
                  <p:stCondLst>
                    <p:cond delay="indefinite"/>
                  </p:stCondLst>
                </p:cTn>
                <p:tgtEl>
                  <p:spTgt spid="10"/>
                </p:tgtEl>
              </p:cMediaNode>
            </p:video>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742DBAA-BCC9-4626-BD88-A782D8369C3B}"/>
              </a:ext>
            </a:extLst>
          </p:cNvPr>
          <p:cNvSpPr/>
          <p:nvPr/>
        </p:nvSpPr>
        <p:spPr>
          <a:xfrm>
            <a:off x="852055" y="374073"/>
            <a:ext cx="10450026" cy="1034458"/>
          </a:xfrm>
          <a:prstGeom prst="roundRect">
            <a:avLst/>
          </a:prstGeom>
          <a:solidFill>
            <a:srgbClr val="368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id="{22F417DB-690A-4FD9-AFEE-B59FD35909E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75277" y="2452255"/>
            <a:ext cx="3205879" cy="4924231"/>
          </a:xfrm>
          <a:prstGeom prst="rect">
            <a:avLst/>
          </a:prstGeom>
        </p:spPr>
      </p:pic>
      <p:sp>
        <p:nvSpPr>
          <p:cNvPr id="7" name="TextBox 6">
            <a:extLst>
              <a:ext uri="{FF2B5EF4-FFF2-40B4-BE49-F238E27FC236}">
                <a16:creationId xmlns:a16="http://schemas.microsoft.com/office/drawing/2014/main" id="{23E1F0FF-920C-4D7E-8A23-8EF91439E758}"/>
              </a:ext>
            </a:extLst>
          </p:cNvPr>
          <p:cNvSpPr txBox="1"/>
          <p:nvPr/>
        </p:nvSpPr>
        <p:spPr>
          <a:xfrm>
            <a:off x="4990265" y="2254460"/>
            <a:ext cx="6218770" cy="692497"/>
          </a:xfrm>
          <a:prstGeom prst="rect">
            <a:avLst/>
          </a:prstGeom>
          <a:noFill/>
        </p:spPr>
        <p:txBody>
          <a:bodyPr wrap="square" rtlCol="0">
            <a:spAutoFit/>
          </a:bodyPr>
          <a:lstStyle/>
          <a:p>
            <a:pPr>
              <a:lnSpc>
                <a:spcPct val="150000"/>
              </a:lnSpc>
            </a:pP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Vì</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sao</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chúng</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ta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cần</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phải</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endParaRPr lang="en-US"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03A7E23-6E9F-45DA-BF12-DCC6B86DD04D}"/>
              </a:ext>
            </a:extLst>
          </p:cNvPr>
          <p:cNvSpPr txBox="1"/>
          <p:nvPr/>
        </p:nvSpPr>
        <p:spPr>
          <a:xfrm>
            <a:off x="4990265" y="4540623"/>
            <a:ext cx="6218770" cy="1892826"/>
          </a:xfrm>
          <a:prstGeom prst="rect">
            <a:avLst/>
          </a:prstGeom>
          <a:noFill/>
        </p:spPr>
        <p:txBody>
          <a:bodyPr wrap="square" rtlCol="0">
            <a:spAutoFit/>
          </a:bodyPr>
          <a:lstStyle/>
          <a:p>
            <a:pPr marL="42546">
              <a:lnSpc>
                <a:spcPct val="150000"/>
              </a:lnSpc>
            </a:pP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Thực</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hiện</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nội</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dung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bài</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học</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và</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tuyên</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sưu</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tầm</a:t>
            </a:r>
            <a:r>
              <a:rPr lang="en-US" sz="26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vi-VN"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các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mẩu</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truyện</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về</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tấm</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gương</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biết</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a:t>
            </a:r>
            <a:endParaRPr lang="pt-BR" sz="2600" dirty="0">
              <a:solidFill>
                <a:srgbClr val="EA4D5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0167328-C968-4E07-8780-E2B58CF3C6D6}"/>
              </a:ext>
            </a:extLst>
          </p:cNvPr>
          <p:cNvSpPr txBox="1"/>
          <p:nvPr/>
        </p:nvSpPr>
        <p:spPr>
          <a:xfrm>
            <a:off x="-1506176" y="539814"/>
            <a:ext cx="12808257" cy="769441"/>
          </a:xfrm>
          <a:prstGeom prst="rect">
            <a:avLst/>
          </a:prstGeom>
          <a:noFill/>
        </p:spPr>
        <p:txBody>
          <a:bodyPr wrap="square" rtlCol="0">
            <a:spAutoFit/>
          </a:bodyPr>
          <a:lstStyle/>
          <a:p>
            <a:pPr algn="r"/>
            <a:r>
              <a:rPr lang="en-US" sz="4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HOẠT</a:t>
            </a:r>
            <a:r>
              <a:rPr lang="en-US" sz="4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ĐỘNG</a:t>
            </a:r>
            <a:r>
              <a:rPr lang="en-US" sz="4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VẬN</a:t>
            </a:r>
            <a:r>
              <a:rPr lang="en-US" sz="4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endParaRPr lang="en-US" sz="4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3E1F0FF-920C-4D7E-8A23-8EF91439E758}"/>
              </a:ext>
            </a:extLst>
          </p:cNvPr>
          <p:cNvSpPr txBox="1"/>
          <p:nvPr/>
        </p:nvSpPr>
        <p:spPr>
          <a:xfrm>
            <a:off x="4990265" y="2970693"/>
            <a:ext cx="6218770" cy="1220783"/>
          </a:xfrm>
          <a:prstGeom prst="rect">
            <a:avLst/>
          </a:prstGeom>
          <a:noFill/>
        </p:spPr>
        <p:txBody>
          <a:bodyPr wrap="square" rtlCol="0">
            <a:spAutoFit/>
          </a:bodyPr>
          <a:lstStyle/>
          <a:p>
            <a:pPr>
              <a:lnSpc>
                <a:spcPct val="150000"/>
              </a:lnSpc>
            </a:pP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Chúng</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ta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cần</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phải</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vì</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giữ</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hứa</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là</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tự</a:t>
            </a:r>
            <a:r>
              <a:rPr lang="en-US" sz="2600" b="1"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trọng</a:t>
            </a:r>
            <a:r>
              <a:rPr lang="en-US" sz="2600" b="1"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và</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tôn</a:t>
            </a:r>
            <a:r>
              <a:rPr lang="en-US" sz="2600" b="1"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trọng</a:t>
            </a:r>
            <a:r>
              <a:rPr lang="en-US" sz="2600" b="1"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600" dirty="0" err="1"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khác</a:t>
            </a:r>
            <a:r>
              <a:rPr lang="en-US" sz="26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en-US" sz="2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525906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6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500"/>
                            </p:stCondLst>
                            <p:childTnLst>
                              <p:par>
                                <p:cTn id="15" presetID="2" presetClass="entr" presetSubtype="2" decel="86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decel="86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E17"/>
        </a:solidFill>
        <a:effectLst/>
      </p:bgPr>
    </p:bg>
    <p:spTree>
      <p:nvGrpSpPr>
        <p:cNvPr id="1" name=""/>
        <p:cNvGrpSpPr/>
        <p:nvPr/>
      </p:nvGrpSpPr>
      <p:grpSpPr>
        <a:xfrm>
          <a:off x="0" y="0"/>
          <a:ext cx="0" cy="0"/>
          <a:chOff x="0" y="0"/>
          <a:chExt cx="0" cy="0"/>
        </a:xfrm>
      </p:grpSpPr>
      <p:sp>
        <p:nvSpPr>
          <p:cNvPr id="10" name="12-Point Star 8"/>
          <p:cNvSpPr/>
          <p:nvPr/>
        </p:nvSpPr>
        <p:spPr>
          <a:xfrm>
            <a:off x="4889500" y="2349500"/>
            <a:ext cx="2413000" cy="2413000"/>
          </a:xfrm>
          <a:custGeom>
            <a:avLst/>
            <a:gdLst>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193968 w 2895600"/>
              <a:gd name="connsiteY22" fmla="*/ 2171700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27219 w 2895600"/>
              <a:gd name="connsiteY22" fmla="*/ 2160617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62143 w 2895600"/>
              <a:gd name="connsiteY11" fmla="*/ 683559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12267 w 2895600"/>
              <a:gd name="connsiteY11" fmla="*/ 733436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95600" h="2895600">
                <a:moveTo>
                  <a:pt x="0" y="1447800"/>
                </a:moveTo>
                <a:lnTo>
                  <a:pt x="1447800" y="1447800"/>
                </a:lnTo>
                <a:lnTo>
                  <a:pt x="368069" y="846345"/>
                </a:lnTo>
                <a:cubicBezTo>
                  <a:pt x="376115" y="851848"/>
                  <a:pt x="390883" y="877521"/>
                  <a:pt x="398929" y="883024"/>
                </a:cubicBezTo>
                <a:lnTo>
                  <a:pt x="1447800" y="1447800"/>
                </a:lnTo>
                <a:lnTo>
                  <a:pt x="818029" y="362056"/>
                </a:lnTo>
                <a:lnTo>
                  <a:pt x="1447800" y="1447800"/>
                </a:lnTo>
                <a:lnTo>
                  <a:pt x="1447800" y="0"/>
                </a:lnTo>
                <a:lnTo>
                  <a:pt x="1447800" y="1447800"/>
                </a:lnTo>
                <a:lnTo>
                  <a:pt x="2057400" y="402397"/>
                </a:lnTo>
                <a:lnTo>
                  <a:pt x="1447800" y="1447800"/>
                </a:lnTo>
                <a:lnTo>
                  <a:pt x="2712267" y="733436"/>
                </a:lnTo>
                <a:lnTo>
                  <a:pt x="1447800" y="1447800"/>
                </a:lnTo>
                <a:lnTo>
                  <a:pt x="2895600" y="1447800"/>
                </a:lnTo>
                <a:lnTo>
                  <a:pt x="1447800" y="1447800"/>
                </a:lnTo>
                <a:lnTo>
                  <a:pt x="2701632" y="2171700"/>
                </a:lnTo>
                <a:lnTo>
                  <a:pt x="1447800" y="1447800"/>
                </a:lnTo>
                <a:lnTo>
                  <a:pt x="2171700" y="2701632"/>
                </a:lnTo>
                <a:lnTo>
                  <a:pt x="1447800" y="1447800"/>
                </a:lnTo>
                <a:lnTo>
                  <a:pt x="1447800" y="2895600"/>
                </a:lnTo>
                <a:lnTo>
                  <a:pt x="1447800" y="1447800"/>
                </a:lnTo>
                <a:lnTo>
                  <a:pt x="723900" y="2701632"/>
                </a:lnTo>
                <a:lnTo>
                  <a:pt x="1447800" y="1447800"/>
                </a:lnTo>
                <a:lnTo>
                  <a:pt x="210594" y="2182784"/>
                </a:lnTo>
                <a:lnTo>
                  <a:pt x="1447800" y="1447800"/>
                </a:lnTo>
                <a:lnTo>
                  <a:pt x="0" y="144780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Oval 10"/>
          <p:cNvSpPr/>
          <p:nvPr/>
        </p:nvSpPr>
        <p:spPr>
          <a:xfrm>
            <a:off x="4889500" y="2041236"/>
            <a:ext cx="2721264" cy="2721264"/>
          </a:xfrm>
          <a:prstGeom prst="ellipse">
            <a:avLst/>
          </a:prstGeom>
          <a:solidFill>
            <a:srgbClr val="FFDE17"/>
          </a:solidFill>
          <a:ln>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9" name="Google Shape;380;p32" hidden="1">
            <a:extLst>
              <a:ext uri="{FF2B5EF4-FFF2-40B4-BE49-F238E27FC236}">
                <a16:creationId xmlns:a16="http://schemas.microsoft.com/office/drawing/2014/main" id="{AFC67C88-0432-4BC1-835C-6B12BA6CF784}"/>
              </a:ext>
            </a:extLst>
          </p:cNvPr>
          <p:cNvPicPr preferRelativeResize="0"/>
          <p:nvPr/>
        </p:nvPicPr>
        <p:blipFill>
          <a:blip r:embed="rId2">
            <a:alphaModFix amt="70000"/>
          </a:blip>
          <a:stretch>
            <a:fillRect/>
          </a:stretch>
        </p:blipFill>
        <p:spPr>
          <a:xfrm>
            <a:off x="1" y="4467"/>
            <a:ext cx="12205252" cy="6853535"/>
          </a:xfrm>
          <a:prstGeom prst="rect">
            <a:avLst/>
          </a:prstGeom>
          <a:noFill/>
          <a:ln>
            <a:noFill/>
          </a:ln>
        </p:spPr>
      </p:pic>
      <p:sp>
        <p:nvSpPr>
          <p:cNvPr id="13" name="12-Point Star 4"/>
          <p:cNvSpPr/>
          <p:nvPr/>
        </p:nvSpPr>
        <p:spPr>
          <a:xfrm>
            <a:off x="5651500" y="3111500"/>
            <a:ext cx="889000" cy="8890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Oval 13"/>
          <p:cNvSpPr/>
          <p:nvPr/>
        </p:nvSpPr>
        <p:spPr>
          <a:xfrm>
            <a:off x="5651500" y="3111500"/>
            <a:ext cx="889000" cy="889000"/>
          </a:xfrm>
          <a:prstGeom prst="ellipse">
            <a:avLst/>
          </a:prstGeom>
          <a:solidFill>
            <a:srgbClr val="FFDE17"/>
          </a:solidFill>
          <a:ln w="38100">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Oval 2"/>
          <p:cNvSpPr/>
          <p:nvPr/>
        </p:nvSpPr>
        <p:spPr>
          <a:xfrm>
            <a:off x="5461000" y="2921000"/>
            <a:ext cx="1270000" cy="12700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Oval 6"/>
          <p:cNvSpPr/>
          <p:nvPr/>
        </p:nvSpPr>
        <p:spPr>
          <a:xfrm>
            <a:off x="6478155" y="2730500"/>
            <a:ext cx="254000" cy="2540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Oval 7"/>
          <p:cNvSpPr/>
          <p:nvPr/>
        </p:nvSpPr>
        <p:spPr>
          <a:xfrm>
            <a:off x="5046519" y="3190011"/>
            <a:ext cx="477983" cy="477983"/>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Oval 8"/>
          <p:cNvSpPr/>
          <p:nvPr/>
        </p:nvSpPr>
        <p:spPr>
          <a:xfrm>
            <a:off x="6731000" y="3365500"/>
            <a:ext cx="127000" cy="1270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Oval 14"/>
          <p:cNvSpPr/>
          <p:nvPr/>
        </p:nvSpPr>
        <p:spPr>
          <a:xfrm>
            <a:off x="5405035" y="3492500"/>
            <a:ext cx="381000" cy="381000"/>
          </a:xfrm>
          <a:prstGeom prst="ellips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 name="Rectangle 16"/>
          <p:cNvSpPr/>
          <p:nvPr/>
        </p:nvSpPr>
        <p:spPr>
          <a:xfrm flipV="1">
            <a:off x="6250709" y="3703743"/>
            <a:ext cx="381000" cy="381000"/>
          </a:xfrm>
          <a:prstGeom prst="rect">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6" name="Isosceles Triangle 15"/>
          <p:cNvSpPr/>
          <p:nvPr/>
        </p:nvSpPr>
        <p:spPr>
          <a:xfrm flipV="1">
            <a:off x="5786037" y="1538404"/>
            <a:ext cx="206643" cy="206643"/>
          </a:xfrm>
          <a:prstGeom prst="triangl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Rectangle 1"/>
          <p:cNvSpPr/>
          <p:nvPr/>
        </p:nvSpPr>
        <p:spPr>
          <a:xfrm>
            <a:off x="3810000" y="3429000"/>
            <a:ext cx="4572000" cy="3429000"/>
          </a:xfrm>
          <a:prstGeom prst="rect">
            <a:avLst/>
          </a:prstGeom>
          <a:solidFill>
            <a:srgbClr val="FFD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8" name="TextBox 17"/>
          <p:cNvSpPr txBox="1"/>
          <p:nvPr/>
        </p:nvSpPr>
        <p:spPr>
          <a:xfrm>
            <a:off x="2461418" y="3232299"/>
            <a:ext cx="7269169" cy="1815753"/>
          </a:xfrm>
          <a:prstGeom prst="rect">
            <a:avLst/>
          </a:prstGeom>
          <a:noFill/>
        </p:spPr>
        <p:txBody>
          <a:bodyPr wrap="none" rtlCol="0">
            <a:spAutoFit/>
          </a:bodyPr>
          <a:lstStyle/>
          <a:p>
            <a:pPr algn="ctr">
              <a:lnSpc>
                <a:spcPct val="150000"/>
              </a:lnSpc>
            </a:pPr>
            <a:r>
              <a:rPr lang="en-US" sz="3733" b="1" spc="-251" dirty="0" err="1">
                <a:solidFill>
                  <a:srgbClr val="20124D"/>
                </a:solidFill>
                <a:latin typeface="Montserrat" panose="00000500000000000000" pitchFamily="50" charset="0"/>
              </a:rPr>
              <a:t>Chúc</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các</a:t>
            </a:r>
            <a:r>
              <a:rPr lang="en-US" sz="3733" b="1" spc="-251" dirty="0">
                <a:solidFill>
                  <a:srgbClr val="20124D"/>
                </a:solidFill>
                <a:latin typeface="Montserrat" panose="00000500000000000000" pitchFamily="50" charset="0"/>
              </a:rPr>
              <a:t> con </a:t>
            </a:r>
            <a:r>
              <a:rPr lang="en-US" sz="3733" b="1" spc="-251" dirty="0" err="1">
                <a:solidFill>
                  <a:srgbClr val="20124D"/>
                </a:solidFill>
                <a:latin typeface="Montserrat" panose="00000500000000000000" pitchFamily="50" charset="0"/>
              </a:rPr>
              <a:t>chăm</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chỉ</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học</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tập</a:t>
            </a:r>
            <a:r>
              <a:rPr lang="en-US" sz="3733" b="1" spc="-251" dirty="0">
                <a:solidFill>
                  <a:srgbClr val="20124D"/>
                </a:solidFill>
                <a:latin typeface="Montserrat" panose="00000500000000000000" pitchFamily="50" charset="0"/>
              </a:rPr>
              <a:t>, </a:t>
            </a:r>
          </a:p>
          <a:p>
            <a:pPr algn="ctr">
              <a:lnSpc>
                <a:spcPct val="150000"/>
              </a:lnSpc>
            </a:pPr>
            <a:r>
              <a:rPr lang="en-US" sz="3733" b="1" spc="-251" dirty="0" err="1">
                <a:solidFill>
                  <a:srgbClr val="20124D"/>
                </a:solidFill>
                <a:latin typeface="Montserrat" panose="00000500000000000000" pitchFamily="50" charset="0"/>
              </a:rPr>
              <a:t>và</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giữ</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gìn</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sức</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khỏe</a:t>
            </a:r>
            <a:r>
              <a:rPr lang="en-US" sz="3733" b="1" spc="-251" dirty="0">
                <a:solidFill>
                  <a:srgbClr val="20124D"/>
                </a:solidFill>
                <a:latin typeface="Montserrat" panose="00000500000000000000" pitchFamily="50" charset="0"/>
              </a:rPr>
              <a:t> </a:t>
            </a:r>
            <a:r>
              <a:rPr lang="en-US" sz="3733" b="1" spc="-251" dirty="0" err="1">
                <a:solidFill>
                  <a:srgbClr val="20124D"/>
                </a:solidFill>
                <a:latin typeface="Montserrat" panose="00000500000000000000" pitchFamily="50" charset="0"/>
              </a:rPr>
              <a:t>thật</a:t>
            </a:r>
            <a:r>
              <a:rPr lang="en-US" sz="3733" b="1" spc="-251" dirty="0">
                <a:solidFill>
                  <a:srgbClr val="20124D"/>
                </a:solidFill>
                <a:latin typeface="Montserrat" panose="00000500000000000000" pitchFamily="50" charset="0"/>
              </a:rPr>
              <a:t> </a:t>
            </a:r>
            <a:r>
              <a:rPr lang="en-US" sz="3733" b="1" spc="-251" dirty="0" err="1" smtClean="0">
                <a:solidFill>
                  <a:srgbClr val="20124D"/>
                </a:solidFill>
                <a:latin typeface="Montserrat" panose="00000500000000000000" pitchFamily="50" charset="0"/>
              </a:rPr>
              <a:t>tốt</a:t>
            </a:r>
            <a:r>
              <a:rPr lang="en-US" sz="3733" b="1" spc="-251" dirty="0" smtClean="0">
                <a:solidFill>
                  <a:srgbClr val="20124D"/>
                </a:solidFill>
                <a:latin typeface="Montserrat" panose="00000500000000000000" pitchFamily="50" charset="0"/>
              </a:rPr>
              <a:t>!</a:t>
            </a:r>
            <a:endParaRPr lang="en-US" sz="3733" b="1" spc="-251" dirty="0">
              <a:solidFill>
                <a:srgbClr val="20124D"/>
              </a:solidFill>
              <a:latin typeface="Montserrat" panose="00000500000000000000" pitchFamily="50" charset="0"/>
            </a:endParaRPr>
          </a:p>
        </p:txBody>
      </p:sp>
    </p:spTree>
    <p:extLst>
      <p:ext uri="{BB962C8B-B14F-4D97-AF65-F5344CB8AC3E}">
        <p14:creationId xmlns:p14="http://schemas.microsoft.com/office/powerpoint/2010/main" val="13050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
                                          </p:val>
                                        </p:tav>
                                        <p:tav tm="100000">
                                          <p:val>
                                            <p:strVal val="#ppt_w"/>
                                          </p:val>
                                        </p:tav>
                                      </p:tavLst>
                                    </p:anim>
                                    <p:anim calcmode="lin" valueType="num">
                                      <p:cBhvr>
                                        <p:cTn id="8" dur="200" fill="hold"/>
                                        <p:tgtEl>
                                          <p:spTgt spid="10"/>
                                        </p:tgtEl>
                                        <p:attrNameLst>
                                          <p:attrName>ppt_h</p:attrName>
                                        </p:attrNameLst>
                                      </p:cBhvr>
                                      <p:tavLst>
                                        <p:tav tm="0">
                                          <p:val>
                                            <p:fltVal val="0"/>
                                          </p:val>
                                        </p:tav>
                                        <p:tav tm="100000">
                                          <p:val>
                                            <p:strVal val="#ppt_h"/>
                                          </p:val>
                                        </p:tav>
                                      </p:tavLst>
                                    </p:anim>
                                  </p:childTnLst>
                                </p:cTn>
                              </p:par>
                              <p:par>
                                <p:cTn id="9" presetID="6" presetClass="emph" presetSubtype="0" decel="100000" fill="hold" grpId="1" nodeType="withEffect">
                                  <p:stCondLst>
                                    <p:cond delay="0"/>
                                  </p:stCondLst>
                                  <p:childTnLst>
                                    <p:animScale>
                                      <p:cBhvr>
                                        <p:cTn id="10" dur="1000" fill="hold"/>
                                        <p:tgtEl>
                                          <p:spTgt spid="10"/>
                                        </p:tgtEl>
                                      </p:cBhvr>
                                      <p:by x="150000" y="150000"/>
                                    </p:animScale>
                                  </p:childTnLst>
                                </p:cTn>
                              </p:par>
                              <p:par>
                                <p:cTn id="11" presetID="2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childTnLst>
                                </p:cTn>
                              </p:par>
                              <p:par>
                                <p:cTn id="15" presetID="6" presetClass="emph" presetSubtype="0" decel="100000" fill="hold" grpId="1" nodeType="withEffect">
                                  <p:stCondLst>
                                    <p:cond delay="200"/>
                                  </p:stCondLst>
                                  <p:childTnLst>
                                    <p:animScale>
                                      <p:cBhvr>
                                        <p:cTn id="16" dur="1000" fill="hold"/>
                                        <p:tgtEl>
                                          <p:spTgt spid="11"/>
                                        </p:tgtEl>
                                      </p:cBhvr>
                                      <p:by x="150000" y="150000"/>
                                    </p:animScale>
                                  </p:childTnLst>
                                </p:cTn>
                              </p:par>
                              <p:par>
                                <p:cTn id="17" presetID="2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400" fill="hold"/>
                                        <p:tgtEl>
                                          <p:spTgt spid="3"/>
                                        </p:tgtEl>
                                        <p:attrNameLst>
                                          <p:attrName>ppt_w</p:attrName>
                                        </p:attrNameLst>
                                      </p:cBhvr>
                                      <p:tavLst>
                                        <p:tav tm="0">
                                          <p:val>
                                            <p:fltVal val="0"/>
                                          </p:val>
                                        </p:tav>
                                        <p:tav tm="100000">
                                          <p:val>
                                            <p:strVal val="#ppt_w"/>
                                          </p:val>
                                        </p:tav>
                                      </p:tavLst>
                                    </p:anim>
                                    <p:anim calcmode="lin" valueType="num">
                                      <p:cBhvr>
                                        <p:cTn id="20" dur="400" fill="hold"/>
                                        <p:tgtEl>
                                          <p:spTgt spid="3"/>
                                        </p:tgtEl>
                                        <p:attrNameLst>
                                          <p:attrName>ppt_h</p:attrName>
                                        </p:attrNameLst>
                                      </p:cBhvr>
                                      <p:tavLst>
                                        <p:tav tm="0">
                                          <p:val>
                                            <p:fltVal val="0"/>
                                          </p:val>
                                        </p:tav>
                                        <p:tav tm="100000">
                                          <p:val>
                                            <p:strVal val="#ppt_h"/>
                                          </p:val>
                                        </p:tav>
                                      </p:tavLst>
                                    </p:anim>
                                  </p:childTnLst>
                                </p:cTn>
                              </p:par>
                              <p:par>
                                <p:cTn id="21" presetID="6" presetClass="emph" presetSubtype="0" decel="100000" fill="hold" grpId="1" nodeType="withEffect">
                                  <p:stCondLst>
                                    <p:cond delay="200"/>
                                  </p:stCondLst>
                                  <p:childTnLst>
                                    <p:animScale>
                                      <p:cBhvr>
                                        <p:cTn id="22" dur="700" fill="hold"/>
                                        <p:tgtEl>
                                          <p:spTgt spid="3"/>
                                        </p:tgtEl>
                                      </p:cBhvr>
                                      <p:by x="150000" y="150000"/>
                                    </p:animScale>
                                  </p:childTnLst>
                                </p:cTn>
                              </p:par>
                              <p:par>
                                <p:cTn id="23" presetID="10" presetClass="exit" presetSubtype="0" fill="hold" grpId="2" nodeType="withEffect">
                                  <p:stCondLst>
                                    <p:cond delay="200"/>
                                  </p:stCondLst>
                                  <p:childTnLst>
                                    <p:animEffect transition="out" filter="fade">
                                      <p:cBhvr>
                                        <p:cTn id="24" dur="700"/>
                                        <p:tgtEl>
                                          <p:spTgt spid="3"/>
                                        </p:tgtEl>
                                      </p:cBhvr>
                                    </p:animEffect>
                                    <p:set>
                                      <p:cBhvr>
                                        <p:cTn id="25" dur="1" fill="hold">
                                          <p:stCondLst>
                                            <p:cond delay="699"/>
                                          </p:stCondLst>
                                        </p:cTn>
                                        <p:tgtEl>
                                          <p:spTgt spid="3"/>
                                        </p:tgtEl>
                                        <p:attrNameLst>
                                          <p:attrName>style.visibility</p:attrName>
                                        </p:attrNameLst>
                                      </p:cBhvr>
                                      <p:to>
                                        <p:strVal val="hidden"/>
                                      </p:to>
                                    </p:set>
                                  </p:childTnLst>
                                </p:cTn>
                              </p:par>
                              <p:par>
                                <p:cTn id="26" presetID="23" presetClass="entr" presetSubtype="16" fill="hold" grpId="0" nodeType="withEffect">
                                  <p:stCondLst>
                                    <p:cond delay="100"/>
                                  </p:stCondLst>
                                  <p:childTnLst>
                                    <p:set>
                                      <p:cBhvr>
                                        <p:cTn id="27" dur="1" fill="hold">
                                          <p:stCondLst>
                                            <p:cond delay="0"/>
                                          </p:stCondLst>
                                        </p:cTn>
                                        <p:tgtEl>
                                          <p:spTgt spid="7"/>
                                        </p:tgtEl>
                                        <p:attrNameLst>
                                          <p:attrName>style.visibility</p:attrName>
                                        </p:attrNameLst>
                                      </p:cBhvr>
                                      <p:to>
                                        <p:strVal val="visible"/>
                                      </p:to>
                                    </p:set>
                                    <p:anim calcmode="lin" valueType="num">
                                      <p:cBhvr>
                                        <p:cTn id="28" dur="400" fill="hold"/>
                                        <p:tgtEl>
                                          <p:spTgt spid="7"/>
                                        </p:tgtEl>
                                        <p:attrNameLst>
                                          <p:attrName>ppt_w</p:attrName>
                                        </p:attrNameLst>
                                      </p:cBhvr>
                                      <p:tavLst>
                                        <p:tav tm="0">
                                          <p:val>
                                            <p:fltVal val="0"/>
                                          </p:val>
                                        </p:tav>
                                        <p:tav tm="100000">
                                          <p:val>
                                            <p:strVal val="#ppt_w"/>
                                          </p:val>
                                        </p:tav>
                                      </p:tavLst>
                                    </p:anim>
                                    <p:anim calcmode="lin" valueType="num">
                                      <p:cBhvr>
                                        <p:cTn id="29" dur="400" fill="hold"/>
                                        <p:tgtEl>
                                          <p:spTgt spid="7"/>
                                        </p:tgtEl>
                                        <p:attrNameLst>
                                          <p:attrName>ppt_h</p:attrName>
                                        </p:attrNameLst>
                                      </p:cBhvr>
                                      <p:tavLst>
                                        <p:tav tm="0">
                                          <p:val>
                                            <p:fltVal val="0"/>
                                          </p:val>
                                        </p:tav>
                                        <p:tav tm="100000">
                                          <p:val>
                                            <p:strVal val="#ppt_h"/>
                                          </p:val>
                                        </p:tav>
                                      </p:tavLst>
                                    </p:anim>
                                  </p:childTnLst>
                                </p:cTn>
                              </p:par>
                              <p:par>
                                <p:cTn id="30" presetID="6" presetClass="emph" presetSubtype="0" decel="100000" fill="hold" grpId="1" nodeType="withEffect">
                                  <p:stCondLst>
                                    <p:cond delay="300"/>
                                  </p:stCondLst>
                                  <p:childTnLst>
                                    <p:animScale>
                                      <p:cBhvr>
                                        <p:cTn id="31" dur="700" fill="hold"/>
                                        <p:tgtEl>
                                          <p:spTgt spid="7"/>
                                        </p:tgtEl>
                                      </p:cBhvr>
                                      <p:by x="150000" y="150000"/>
                                    </p:animScale>
                                  </p:childTnLst>
                                </p:cTn>
                              </p:par>
                              <p:par>
                                <p:cTn id="32" presetID="10" presetClass="exit" presetSubtype="0" fill="hold" grpId="2" nodeType="withEffect">
                                  <p:stCondLst>
                                    <p:cond delay="400"/>
                                  </p:stCondLst>
                                  <p:childTnLst>
                                    <p:animEffect transition="out" filter="fade">
                                      <p:cBhvr>
                                        <p:cTn id="33" dur="700"/>
                                        <p:tgtEl>
                                          <p:spTgt spid="7"/>
                                        </p:tgtEl>
                                      </p:cBhvr>
                                    </p:animEffect>
                                    <p:set>
                                      <p:cBhvr>
                                        <p:cTn id="34" dur="1" fill="hold">
                                          <p:stCondLst>
                                            <p:cond delay="699"/>
                                          </p:stCondLst>
                                        </p:cTn>
                                        <p:tgtEl>
                                          <p:spTgt spid="7"/>
                                        </p:tgtEl>
                                        <p:attrNameLst>
                                          <p:attrName>style.visibility</p:attrName>
                                        </p:attrNameLst>
                                      </p:cBhvr>
                                      <p:to>
                                        <p:strVal val="hidden"/>
                                      </p:to>
                                    </p:set>
                                  </p:childTnLst>
                                </p:cTn>
                              </p:par>
                              <p:par>
                                <p:cTn id="35" presetID="23" presetClass="entr" presetSubtype="16" fill="hold" grpId="0" nodeType="withEffect">
                                  <p:stCondLst>
                                    <p:cond delay="300"/>
                                  </p:stCondLst>
                                  <p:childTnLst>
                                    <p:set>
                                      <p:cBhvr>
                                        <p:cTn id="36" dur="1" fill="hold">
                                          <p:stCondLst>
                                            <p:cond delay="0"/>
                                          </p:stCondLst>
                                        </p:cTn>
                                        <p:tgtEl>
                                          <p:spTgt spid="8"/>
                                        </p:tgtEl>
                                        <p:attrNameLst>
                                          <p:attrName>style.visibility</p:attrName>
                                        </p:attrNameLst>
                                      </p:cBhvr>
                                      <p:to>
                                        <p:strVal val="visible"/>
                                      </p:to>
                                    </p:set>
                                    <p:anim calcmode="lin" valueType="num">
                                      <p:cBhvr>
                                        <p:cTn id="37" dur="400" fill="hold"/>
                                        <p:tgtEl>
                                          <p:spTgt spid="8"/>
                                        </p:tgtEl>
                                        <p:attrNameLst>
                                          <p:attrName>ppt_w</p:attrName>
                                        </p:attrNameLst>
                                      </p:cBhvr>
                                      <p:tavLst>
                                        <p:tav tm="0">
                                          <p:val>
                                            <p:fltVal val="0"/>
                                          </p:val>
                                        </p:tav>
                                        <p:tav tm="100000">
                                          <p:val>
                                            <p:strVal val="#ppt_w"/>
                                          </p:val>
                                        </p:tav>
                                      </p:tavLst>
                                    </p:anim>
                                    <p:anim calcmode="lin" valueType="num">
                                      <p:cBhvr>
                                        <p:cTn id="38" dur="400" fill="hold"/>
                                        <p:tgtEl>
                                          <p:spTgt spid="8"/>
                                        </p:tgtEl>
                                        <p:attrNameLst>
                                          <p:attrName>ppt_h</p:attrName>
                                        </p:attrNameLst>
                                      </p:cBhvr>
                                      <p:tavLst>
                                        <p:tav tm="0">
                                          <p:val>
                                            <p:fltVal val="0"/>
                                          </p:val>
                                        </p:tav>
                                        <p:tav tm="100000">
                                          <p:val>
                                            <p:strVal val="#ppt_h"/>
                                          </p:val>
                                        </p:tav>
                                      </p:tavLst>
                                    </p:anim>
                                  </p:childTnLst>
                                </p:cTn>
                              </p:par>
                              <p:par>
                                <p:cTn id="39" presetID="6" presetClass="emph" presetSubtype="0" decel="100000" fill="hold" grpId="1" nodeType="withEffect">
                                  <p:stCondLst>
                                    <p:cond delay="500"/>
                                  </p:stCondLst>
                                  <p:childTnLst>
                                    <p:animScale>
                                      <p:cBhvr>
                                        <p:cTn id="40" dur="700" fill="hold"/>
                                        <p:tgtEl>
                                          <p:spTgt spid="8"/>
                                        </p:tgtEl>
                                      </p:cBhvr>
                                      <p:by x="150000" y="150000"/>
                                    </p:animScale>
                                  </p:childTnLst>
                                </p:cTn>
                              </p:par>
                              <p:par>
                                <p:cTn id="41" presetID="10" presetClass="exit" presetSubtype="0" fill="hold" grpId="2" nodeType="withEffect">
                                  <p:stCondLst>
                                    <p:cond delay="70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2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400" fill="hold"/>
                                        <p:tgtEl>
                                          <p:spTgt spid="9"/>
                                        </p:tgtEl>
                                        <p:attrNameLst>
                                          <p:attrName>ppt_w</p:attrName>
                                        </p:attrNameLst>
                                      </p:cBhvr>
                                      <p:tavLst>
                                        <p:tav tm="0">
                                          <p:val>
                                            <p:fltVal val="0"/>
                                          </p:val>
                                        </p:tav>
                                        <p:tav tm="100000">
                                          <p:val>
                                            <p:strVal val="#ppt_w"/>
                                          </p:val>
                                        </p:tav>
                                      </p:tavLst>
                                    </p:anim>
                                    <p:anim calcmode="lin" valueType="num">
                                      <p:cBhvr>
                                        <p:cTn id="47" dur="400" fill="hold"/>
                                        <p:tgtEl>
                                          <p:spTgt spid="9"/>
                                        </p:tgtEl>
                                        <p:attrNameLst>
                                          <p:attrName>ppt_h</p:attrName>
                                        </p:attrNameLst>
                                      </p:cBhvr>
                                      <p:tavLst>
                                        <p:tav tm="0">
                                          <p:val>
                                            <p:fltVal val="0"/>
                                          </p:val>
                                        </p:tav>
                                        <p:tav tm="100000">
                                          <p:val>
                                            <p:strVal val="#ppt_h"/>
                                          </p:val>
                                        </p:tav>
                                      </p:tavLst>
                                    </p:anim>
                                  </p:childTnLst>
                                </p:cTn>
                              </p:par>
                              <p:par>
                                <p:cTn id="48" presetID="6" presetClass="emph" presetSubtype="0" decel="100000" fill="hold" grpId="1" nodeType="withEffect">
                                  <p:stCondLst>
                                    <p:cond delay="200"/>
                                  </p:stCondLst>
                                  <p:childTnLst>
                                    <p:animScale>
                                      <p:cBhvr>
                                        <p:cTn id="49" dur="700" fill="hold"/>
                                        <p:tgtEl>
                                          <p:spTgt spid="9"/>
                                        </p:tgtEl>
                                      </p:cBhvr>
                                      <p:by x="150000" y="150000"/>
                                    </p:animScale>
                                  </p:childTnLst>
                                </p:cTn>
                              </p:par>
                              <p:par>
                                <p:cTn id="50" presetID="10" presetClass="exit" presetSubtype="0" fill="hold" grpId="2" nodeType="withEffect">
                                  <p:stCondLst>
                                    <p:cond delay="200"/>
                                  </p:stCondLst>
                                  <p:childTnLst>
                                    <p:animEffect transition="out" filter="fade">
                                      <p:cBhvr>
                                        <p:cTn id="51" dur="700"/>
                                        <p:tgtEl>
                                          <p:spTgt spid="9"/>
                                        </p:tgtEl>
                                      </p:cBhvr>
                                    </p:animEffect>
                                    <p:set>
                                      <p:cBhvr>
                                        <p:cTn id="52" dur="1" fill="hold">
                                          <p:stCondLst>
                                            <p:cond delay="699"/>
                                          </p:stCondLst>
                                        </p:cTn>
                                        <p:tgtEl>
                                          <p:spTgt spid="9"/>
                                        </p:tgtEl>
                                        <p:attrNameLst>
                                          <p:attrName>style.visibility</p:attrName>
                                        </p:attrNameLst>
                                      </p:cBhvr>
                                      <p:to>
                                        <p:strVal val="hidden"/>
                                      </p:to>
                                    </p:set>
                                  </p:childTnLst>
                                </p:cTn>
                              </p:par>
                              <p:par>
                                <p:cTn id="53" presetID="23" presetClass="entr" presetSubtype="16" fill="hold" grpId="0" nodeType="withEffect">
                                  <p:stCondLst>
                                    <p:cond delay="4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00" fill="hold"/>
                                        <p:tgtEl>
                                          <p:spTgt spid="13"/>
                                        </p:tgtEl>
                                        <p:attrNameLst>
                                          <p:attrName>ppt_w</p:attrName>
                                        </p:attrNameLst>
                                      </p:cBhvr>
                                      <p:tavLst>
                                        <p:tav tm="0">
                                          <p:val>
                                            <p:fltVal val="0"/>
                                          </p:val>
                                        </p:tav>
                                        <p:tav tm="100000">
                                          <p:val>
                                            <p:strVal val="#ppt_w"/>
                                          </p:val>
                                        </p:tav>
                                      </p:tavLst>
                                    </p:anim>
                                    <p:anim calcmode="lin" valueType="num">
                                      <p:cBhvr>
                                        <p:cTn id="56" dur="200" fill="hold"/>
                                        <p:tgtEl>
                                          <p:spTgt spid="13"/>
                                        </p:tgtEl>
                                        <p:attrNameLst>
                                          <p:attrName>ppt_h</p:attrName>
                                        </p:attrNameLst>
                                      </p:cBhvr>
                                      <p:tavLst>
                                        <p:tav tm="0">
                                          <p:val>
                                            <p:fltVal val="0"/>
                                          </p:val>
                                        </p:tav>
                                        <p:tav tm="100000">
                                          <p:val>
                                            <p:strVal val="#ppt_h"/>
                                          </p:val>
                                        </p:tav>
                                      </p:tavLst>
                                    </p:anim>
                                  </p:childTnLst>
                                </p:cTn>
                              </p:par>
                              <p:par>
                                <p:cTn id="57" presetID="6" presetClass="emph" presetSubtype="0" decel="100000" fill="hold" grpId="1" nodeType="withEffect">
                                  <p:stCondLst>
                                    <p:cond delay="400"/>
                                  </p:stCondLst>
                                  <p:childTnLst>
                                    <p:animScale>
                                      <p:cBhvr>
                                        <p:cTn id="58" dur="600" fill="hold"/>
                                        <p:tgtEl>
                                          <p:spTgt spid="13"/>
                                        </p:tgtEl>
                                      </p:cBhvr>
                                      <p:by x="150000" y="150000"/>
                                    </p:animScale>
                                  </p:childTnLst>
                                </p:cTn>
                              </p:par>
                              <p:par>
                                <p:cTn id="59" presetID="23" presetClass="entr" presetSubtype="16" fill="hold" grpId="0" nodeType="withEffect">
                                  <p:stCondLst>
                                    <p:cond delay="6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00" fill="hold"/>
                                        <p:tgtEl>
                                          <p:spTgt spid="14"/>
                                        </p:tgtEl>
                                        <p:attrNameLst>
                                          <p:attrName>ppt_w</p:attrName>
                                        </p:attrNameLst>
                                      </p:cBhvr>
                                      <p:tavLst>
                                        <p:tav tm="0">
                                          <p:val>
                                            <p:fltVal val="0"/>
                                          </p:val>
                                        </p:tav>
                                        <p:tav tm="100000">
                                          <p:val>
                                            <p:strVal val="#ppt_w"/>
                                          </p:val>
                                        </p:tav>
                                      </p:tavLst>
                                    </p:anim>
                                    <p:anim calcmode="lin" valueType="num">
                                      <p:cBhvr>
                                        <p:cTn id="62" dur="200" fill="hold"/>
                                        <p:tgtEl>
                                          <p:spTgt spid="14"/>
                                        </p:tgtEl>
                                        <p:attrNameLst>
                                          <p:attrName>ppt_h</p:attrName>
                                        </p:attrNameLst>
                                      </p:cBhvr>
                                      <p:tavLst>
                                        <p:tav tm="0">
                                          <p:val>
                                            <p:fltVal val="0"/>
                                          </p:val>
                                        </p:tav>
                                        <p:tav tm="100000">
                                          <p:val>
                                            <p:strVal val="#ppt_h"/>
                                          </p:val>
                                        </p:tav>
                                      </p:tavLst>
                                    </p:anim>
                                  </p:childTnLst>
                                </p:cTn>
                              </p:par>
                              <p:par>
                                <p:cTn id="63" presetID="6" presetClass="emph" presetSubtype="0" decel="100000" fill="hold" grpId="1" nodeType="withEffect">
                                  <p:stCondLst>
                                    <p:cond delay="600"/>
                                  </p:stCondLst>
                                  <p:childTnLst>
                                    <p:animScale>
                                      <p:cBhvr>
                                        <p:cTn id="64" dur="600" fill="hold"/>
                                        <p:tgtEl>
                                          <p:spTgt spid="14"/>
                                        </p:tgtEl>
                                      </p:cBhvr>
                                      <p:by x="150000" y="150000"/>
                                    </p:animScale>
                                  </p:childTnLst>
                                </p:cTn>
                              </p:par>
                              <p:par>
                                <p:cTn id="65" presetID="2" presetClass="entr" presetSubtype="4" decel="10000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800" fill="hold"/>
                                        <p:tgtEl>
                                          <p:spTgt spid="16"/>
                                        </p:tgtEl>
                                        <p:attrNameLst>
                                          <p:attrName>ppt_x</p:attrName>
                                        </p:attrNameLst>
                                      </p:cBhvr>
                                      <p:tavLst>
                                        <p:tav tm="0">
                                          <p:val>
                                            <p:strVal val="#ppt_x"/>
                                          </p:val>
                                        </p:tav>
                                        <p:tav tm="100000">
                                          <p:val>
                                            <p:strVal val="#ppt_x"/>
                                          </p:val>
                                        </p:tav>
                                      </p:tavLst>
                                    </p:anim>
                                    <p:anim calcmode="lin" valueType="num">
                                      <p:cBhvr additive="base">
                                        <p:cTn id="68" dur="800" fill="hold"/>
                                        <p:tgtEl>
                                          <p:spTgt spid="16"/>
                                        </p:tgtEl>
                                        <p:attrNameLst>
                                          <p:attrName>ppt_y</p:attrName>
                                        </p:attrNameLst>
                                      </p:cBhvr>
                                      <p:tavLst>
                                        <p:tav tm="0">
                                          <p:val>
                                            <p:strVal val="1+#ppt_h/2"/>
                                          </p:val>
                                        </p:tav>
                                        <p:tav tm="100000">
                                          <p:val>
                                            <p:strVal val="#ppt_y"/>
                                          </p:val>
                                        </p:tav>
                                      </p:tavLst>
                                    </p:anim>
                                  </p:childTnLst>
                                </p:cTn>
                              </p:par>
                              <p:par>
                                <p:cTn id="69" presetID="10" presetClass="exit" presetSubtype="0" fill="hold" grpId="1" nodeType="withEffect">
                                  <p:stCondLst>
                                    <p:cond delay="700"/>
                                  </p:stCondLst>
                                  <p:childTnLst>
                                    <p:animEffect transition="out" filter="fade">
                                      <p:cBhvr>
                                        <p:cTn id="70" dur="400"/>
                                        <p:tgtEl>
                                          <p:spTgt spid="16"/>
                                        </p:tgtEl>
                                      </p:cBhvr>
                                    </p:animEffect>
                                    <p:set>
                                      <p:cBhvr>
                                        <p:cTn id="71" dur="1" fill="hold">
                                          <p:stCondLst>
                                            <p:cond delay="399"/>
                                          </p:stCondLst>
                                        </p:cTn>
                                        <p:tgtEl>
                                          <p:spTgt spid="16"/>
                                        </p:tgtEl>
                                        <p:attrNameLst>
                                          <p:attrName>style.visibility</p:attrName>
                                        </p:attrNameLst>
                                      </p:cBhvr>
                                      <p:to>
                                        <p:strVal val="hidden"/>
                                      </p:to>
                                    </p:set>
                                  </p:childTnLst>
                                </p:cTn>
                              </p:par>
                              <p:par>
                                <p:cTn id="72" presetID="0" presetClass="path" presetSubtype="0" decel="100000" fill="hold" grpId="0" nodeType="withEffect">
                                  <p:stCondLst>
                                    <p:cond delay="300"/>
                                  </p:stCondLst>
                                  <p:childTnLst>
                                    <p:animMotion origin="layout" path="M 1.49306E-6 -4.81481E-6 L -0.07953 -0.15355 " pathEditMode="relative" ptsTypes="AA">
                                      <p:cBhvr>
                                        <p:cTn id="73" dur="800" fill="hold"/>
                                        <p:tgtEl>
                                          <p:spTgt spid="15"/>
                                        </p:tgtEl>
                                        <p:attrNameLst>
                                          <p:attrName>ppt_x</p:attrName>
                                          <p:attrName>ppt_y</p:attrName>
                                        </p:attrNameLst>
                                      </p:cBhvr>
                                    </p:animMotion>
                                  </p:childTnLst>
                                </p:cTn>
                              </p:par>
                              <p:par>
                                <p:cTn id="74" presetID="10" presetClass="exit" presetSubtype="0" fill="hold" grpId="1" nodeType="withEffect">
                                  <p:stCondLst>
                                    <p:cond delay="800"/>
                                  </p:stCondLst>
                                  <p:childTnLst>
                                    <p:animEffect transition="out" filter="fade">
                                      <p:cBhvr>
                                        <p:cTn id="75" dur="300"/>
                                        <p:tgtEl>
                                          <p:spTgt spid="15"/>
                                        </p:tgtEl>
                                      </p:cBhvr>
                                    </p:animEffect>
                                    <p:set>
                                      <p:cBhvr>
                                        <p:cTn id="76" dur="1" fill="hold">
                                          <p:stCondLst>
                                            <p:cond delay="299"/>
                                          </p:stCondLst>
                                        </p:cTn>
                                        <p:tgtEl>
                                          <p:spTgt spid="15"/>
                                        </p:tgtEl>
                                        <p:attrNameLst>
                                          <p:attrName>style.visibility</p:attrName>
                                        </p:attrNameLst>
                                      </p:cBhvr>
                                      <p:to>
                                        <p:strVal val="hidden"/>
                                      </p:to>
                                    </p:set>
                                  </p:childTnLst>
                                </p:cTn>
                              </p:par>
                              <p:par>
                                <p:cTn id="77" presetID="0" presetClass="path" presetSubtype="0" decel="100000" fill="hold" grpId="0" nodeType="withEffect">
                                  <p:stCondLst>
                                    <p:cond delay="0"/>
                                  </p:stCondLst>
                                  <p:childTnLst>
                                    <p:animMotion origin="layout" path="M -3.125E-7 -1.23457E-6 L 0.07585 -0.2716 " pathEditMode="relative" rAng="0" ptsTypes="AA">
                                      <p:cBhvr>
                                        <p:cTn id="78" dur="700" fill="hold"/>
                                        <p:tgtEl>
                                          <p:spTgt spid="17"/>
                                        </p:tgtEl>
                                        <p:attrNameLst>
                                          <p:attrName>ppt_x</p:attrName>
                                          <p:attrName>ppt_y</p:attrName>
                                        </p:attrNameLst>
                                      </p:cBhvr>
                                      <p:rCtr x="3787" y="-13580"/>
                                    </p:animMotion>
                                  </p:childTnLst>
                                </p:cTn>
                              </p:par>
                              <p:par>
                                <p:cTn id="79" presetID="10" presetClass="exit" presetSubtype="0" fill="hold" grpId="1" nodeType="withEffect">
                                  <p:stCondLst>
                                    <p:cond delay="500"/>
                                  </p:stCondLst>
                                  <p:childTnLst>
                                    <p:animEffect transition="out" filter="fade">
                                      <p:cBhvr>
                                        <p:cTn id="80" dur="300"/>
                                        <p:tgtEl>
                                          <p:spTgt spid="17"/>
                                        </p:tgtEl>
                                      </p:cBhvr>
                                    </p:animEffect>
                                    <p:set>
                                      <p:cBhvr>
                                        <p:cTn id="81" dur="1" fill="hold">
                                          <p:stCondLst>
                                            <p:cond delay="299"/>
                                          </p:stCondLst>
                                        </p:cTn>
                                        <p:tgtEl>
                                          <p:spTgt spid="17"/>
                                        </p:tgtEl>
                                        <p:attrNameLst>
                                          <p:attrName>style.visibility</p:attrName>
                                        </p:attrNameLst>
                                      </p:cBhvr>
                                      <p:to>
                                        <p:strVal val="hidden"/>
                                      </p:to>
                                    </p:set>
                                  </p:childTnLst>
                                </p:cTn>
                              </p:par>
                              <p:par>
                                <p:cTn id="82" presetID="8" presetClass="emph" presetSubtype="0" decel="100000" fill="hold" grpId="2" nodeType="withEffect">
                                  <p:stCondLst>
                                    <p:cond delay="0"/>
                                  </p:stCondLst>
                                  <p:childTnLst>
                                    <p:animRot by="7200000">
                                      <p:cBhvr>
                                        <p:cTn id="83" dur="1100" fill="hold"/>
                                        <p:tgtEl>
                                          <p:spTgt spid="16"/>
                                        </p:tgtEl>
                                        <p:attrNameLst>
                                          <p:attrName>r</p:attrName>
                                        </p:attrNameLst>
                                      </p:cBhvr>
                                    </p:animRot>
                                  </p:childTnLst>
                                </p:cTn>
                              </p:par>
                              <p:par>
                                <p:cTn id="84" presetID="8" presetClass="emph" presetSubtype="0" decel="100000" fill="hold" grpId="2" nodeType="withEffect">
                                  <p:stCondLst>
                                    <p:cond delay="0"/>
                                  </p:stCondLst>
                                  <p:childTnLst>
                                    <p:animRot by="-7200000">
                                      <p:cBhvr>
                                        <p:cTn id="85" dur="1600" fill="hold"/>
                                        <p:tgtEl>
                                          <p:spTgt spid="17"/>
                                        </p:tgtEl>
                                        <p:attrNameLst>
                                          <p:attrName>r</p:attrName>
                                        </p:attrNameLst>
                                      </p:cBhvr>
                                    </p:animRot>
                                  </p:childTnLst>
                                </p:cTn>
                              </p:par>
                              <p:par>
                                <p:cTn id="86" presetID="1" presetClass="entr" presetSubtype="0" fill="hold" grpId="0" nodeType="withEffect">
                                  <p:stCondLst>
                                    <p:cond delay="1200"/>
                                  </p:stCondLst>
                                  <p:childTnLst>
                                    <p:set>
                                      <p:cBhvr>
                                        <p:cTn id="87" dur="1" fill="hold">
                                          <p:stCondLst>
                                            <p:cond delay="0"/>
                                          </p:stCondLst>
                                        </p:cTn>
                                        <p:tgtEl>
                                          <p:spTgt spid="18"/>
                                        </p:tgtEl>
                                        <p:attrNameLst>
                                          <p:attrName>style.visibility</p:attrName>
                                        </p:attrNameLst>
                                      </p:cBhvr>
                                      <p:to>
                                        <p:strVal val="visible"/>
                                      </p:to>
                                    </p:set>
                                  </p:childTnLst>
                                </p:cTn>
                              </p:par>
                              <p:par>
                                <p:cTn id="88" presetID="64" presetClass="path" presetSubtype="0" decel="100000" fill="hold" grpId="1" nodeType="withEffect">
                                  <p:stCondLst>
                                    <p:cond delay="1200"/>
                                  </p:stCondLst>
                                  <p:childTnLst>
                                    <p:animMotion origin="layout" path="M 0 -3.7037E-6 L 0 -0.02801 " pathEditMode="relative" rAng="0" ptsTypes="AA">
                                      <p:cBhvr>
                                        <p:cTn id="89" dur="1100" fill="hold"/>
                                        <p:tgtEl>
                                          <p:spTgt spid="18"/>
                                        </p:tgtEl>
                                        <p:attrNameLst>
                                          <p:attrName>ppt_x</p:attrName>
                                          <p:attrName>ppt_y</p:attrName>
                                        </p:attrNameLst>
                                      </p:cBhvr>
                                      <p:rCtr x="0"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4" grpId="0" animBg="1"/>
      <p:bldP spid="14" grpId="1" animBg="1"/>
      <p:bldP spid="3" grpId="0" animBg="1"/>
      <p:bldP spid="3" grpId="1" animBg="1"/>
      <p:bldP spid="3" grpId="2" animBg="1"/>
      <p:bldP spid="7" grpId="0" animBg="1"/>
      <p:bldP spid="7" grpId="1" animBg="1"/>
      <p:bldP spid="7" grpId="2" animBg="1"/>
      <p:bldP spid="8" grpId="0" animBg="1"/>
      <p:bldP spid="8" grpId="1" animBg="1"/>
      <p:bldP spid="8" grpId="2" animBg="1"/>
      <p:bldP spid="9" grpId="0" animBg="1"/>
      <p:bldP spid="9" grpId="1" animBg="1"/>
      <p:bldP spid="9" grpId="2" animBg="1"/>
      <p:bldP spid="15" grpId="0" animBg="1"/>
      <p:bldP spid="15" grpId="1" animBg="1"/>
      <p:bldP spid="17" grpId="0" animBg="1"/>
      <p:bldP spid="17" grpId="1" animBg="1"/>
      <p:bldP spid="17" grpId="2" animBg="1"/>
      <p:bldP spid="16" grpId="0" animBg="1"/>
      <p:bldP spid="16" grpId="1" animBg="1"/>
      <p:bldP spid="16" grpId="2" animBg="1"/>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5" name="TextBox 4">
            <a:extLst>
              <a:ext uri="{FF2B5EF4-FFF2-40B4-BE49-F238E27FC236}">
                <a16:creationId xmlns:a16="http://schemas.microsoft.com/office/drawing/2014/main" id="{FAF57F11-C135-47DE-97C0-5242DDE7FD33}"/>
              </a:ext>
            </a:extLst>
          </p:cNvPr>
          <p:cNvSpPr txBox="1"/>
          <p:nvPr/>
        </p:nvSpPr>
        <p:spPr>
          <a:xfrm>
            <a:off x="482783" y="3264409"/>
            <a:ext cx="5378395" cy="1754326"/>
          </a:xfrm>
          <a:prstGeom prst="rect">
            <a:avLst/>
          </a:prstGeom>
          <a:noFill/>
        </p:spPr>
        <p:txBody>
          <a:bodyPr wrap="none" rtlCol="0">
            <a:spAutoFit/>
          </a:bodyPr>
          <a:lstStyle/>
          <a:p>
            <a:r>
              <a:rPr lang="en-US" sz="54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Truyện</a:t>
            </a:r>
            <a:endParaRPr lang="en-US" sz="54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a:p>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Chiếc</a:t>
            </a:r>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vòng</a:t>
            </a:r>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 </a:t>
            </a:r>
            <a:r>
              <a:rPr lang="en-US" sz="5400" b="1" dirty="0" err="1"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bạc</a:t>
            </a:r>
            <a:r>
              <a:rPr lang="en-US" sz="5400" b="1" dirty="0" smtClean="0">
                <a:solidFill>
                  <a:srgbClr val="EA4D5F"/>
                </a:solidFill>
                <a:latin typeface="Times New Roman" panose="02020603050405020304" pitchFamily="18" charset="0"/>
                <a:ea typeface="Tahoma" panose="020B0604030504040204" pitchFamily="34" charset="0"/>
                <a:cs typeface="Times New Roman" panose="02020603050405020304" pitchFamily="18" charset="0"/>
              </a:rPr>
              <a:t>”</a:t>
            </a:r>
            <a:endParaRPr lang="en-US" sz="5400" b="1" dirty="0">
              <a:solidFill>
                <a:srgbClr val="EA4D5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F091EC-DACC-40ED-9842-385F5EF68B70}"/>
              </a:ext>
            </a:extLst>
          </p:cNvPr>
          <p:cNvSpPr txBox="1"/>
          <p:nvPr/>
        </p:nvSpPr>
        <p:spPr>
          <a:xfrm>
            <a:off x="1009110" y="5439275"/>
            <a:ext cx="10552839" cy="523220"/>
          </a:xfrm>
          <a:prstGeom prst="rect">
            <a:avLst/>
          </a:prstGeom>
          <a:noFill/>
        </p:spPr>
        <p:txBody>
          <a:bodyPr wrap="square" rtlCol="0">
            <a:spAutoFit/>
          </a:bodyPr>
          <a:lstStyle/>
          <a:p>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truyện</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trả</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lời</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hỏi</a:t>
            </a:r>
            <a:endParaRPr lang="en-US" sz="28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2" name="Picture 4" descr="Chiếc vòng bạc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468" y="1500444"/>
            <a:ext cx="4637952" cy="347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265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94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C74635-A31B-4B2D-AB4D-72B3B6EE90C1}"/>
              </a:ext>
            </a:extLst>
          </p:cNvPr>
          <p:cNvSpPr txBox="1"/>
          <p:nvPr/>
        </p:nvSpPr>
        <p:spPr>
          <a:xfrm>
            <a:off x="4469015" y="343339"/>
            <a:ext cx="3185488" cy="646331"/>
          </a:xfrm>
          <a:prstGeom prst="rect">
            <a:avLst/>
          </a:prstGeom>
          <a:noFill/>
        </p:spPr>
        <p:txBody>
          <a:bodyPr wrap="none" rtlCol="0">
            <a:spAutoFit/>
          </a:bodyPr>
          <a:lstStyle/>
          <a:p>
            <a:pPr algn="ctr"/>
            <a:r>
              <a:rPr lang="en-US" sz="3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Chiếc</a:t>
            </a:r>
            <a:r>
              <a:rPr lang="en-US" sz="3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vòng</a:t>
            </a:r>
            <a:r>
              <a:rPr lang="en-US" sz="3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bạc</a:t>
            </a:r>
            <a:endParaRPr lang="en-US" sz="3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9560452-9337-4D02-B292-A7C9012CBCA3}"/>
              </a:ext>
            </a:extLst>
          </p:cNvPr>
          <p:cNvSpPr txBox="1"/>
          <p:nvPr/>
        </p:nvSpPr>
        <p:spPr>
          <a:xfrm>
            <a:off x="491145" y="1333009"/>
            <a:ext cx="11559133" cy="4247317"/>
          </a:xfrm>
          <a:prstGeom prst="rect">
            <a:avLst/>
          </a:prstGeom>
          <a:noFill/>
        </p:spPr>
        <p:txBody>
          <a:bodyPr wrap="square" rtlCol="0">
            <a:spAutoFit/>
          </a:bodyPr>
          <a:lstStyle/>
          <a:p>
            <a:pPr indent="463550">
              <a:lnSpc>
                <a:spcPct val="150000"/>
              </a:lnSpc>
            </a:pPr>
            <a:r>
              <a:rPr lang="vi-VN" sz="2000" dirty="0">
                <a:solidFill>
                  <a:srgbClr val="202122"/>
                </a:solidFill>
                <a:latin typeface="+mj-lt"/>
              </a:rPr>
              <a:t>Hồi ở Pác Bó, một hôm Bác Hồ đi công tác xã, có một em bé trong một số em thường ngày quấn quýt bên Bác, vòi Bác mua cho một chiếc vòng bạc.</a:t>
            </a:r>
          </a:p>
          <a:p>
            <a:pPr indent="463550">
              <a:lnSpc>
                <a:spcPct val="150000"/>
              </a:lnSpc>
            </a:pPr>
            <a:r>
              <a:rPr lang="vi-VN" sz="2000" dirty="0">
                <a:solidFill>
                  <a:srgbClr val="202122"/>
                </a:solidFill>
                <a:latin typeface="+mj-lt"/>
              </a:rPr>
              <a:t>Hơn hai năm sau Bác trở về, mọi người mừng rỡ ra đón Bác Hồ, hỏi thăm sức khỏe của Bác, nhưng không ai còn nhớ câu chuyện năm xưa. Riêng Bác thì Bác vẫn nhớ. Bác từ từ mở túi, lấy ra một chiếc vòng bạc mới tinh và trao cho em bé - bây giờ đã là một cô bé. Cô bé và mọi người cảm động rơi nước mắt. Bác nói với mọi người :</a:t>
            </a:r>
          </a:p>
          <a:p>
            <a:pPr indent="463550">
              <a:lnSpc>
                <a:spcPct val="150000"/>
              </a:lnSpc>
            </a:pPr>
            <a:r>
              <a:rPr lang="vi-VN" sz="2000" dirty="0">
                <a:solidFill>
                  <a:srgbClr val="202122"/>
                </a:solidFill>
                <a:latin typeface="+mj-lt"/>
              </a:rPr>
              <a:t>- Cháu nó nhờ mùa tức là nó thích lắm. Mình đã hứa thì phải làm cho kì được. Đấy là chữ "tín". Cần giữ trọn lòng tin với mọi người.</a:t>
            </a:r>
          </a:p>
          <a:p>
            <a:pPr algn="r">
              <a:lnSpc>
                <a:spcPct val="150000"/>
              </a:lnSpc>
            </a:pPr>
            <a:r>
              <a:rPr lang="vi-VN" sz="2000" dirty="0">
                <a:solidFill>
                  <a:srgbClr val="202122"/>
                </a:solidFill>
                <a:latin typeface="+mj-lt"/>
              </a:rPr>
              <a:t>(Trích trong tập </a:t>
            </a:r>
            <a:r>
              <a:rPr lang="vi-VN" sz="2000" i="1" dirty="0">
                <a:solidFill>
                  <a:srgbClr val="202122"/>
                </a:solidFill>
                <a:latin typeface="+mj-lt"/>
              </a:rPr>
              <a:t>Bác Hồ - Người Việt Nam đẹp nhất</a:t>
            </a:r>
            <a:r>
              <a:rPr lang="vi-VN" sz="2000" dirty="0">
                <a:solidFill>
                  <a:srgbClr val="202122"/>
                </a:solidFill>
                <a:latin typeface="+mj-lt"/>
              </a:rPr>
              <a:t>, NXB Giáo dục Việt Nam, 1986)</a:t>
            </a:r>
          </a:p>
        </p:txBody>
      </p:sp>
    </p:spTree>
    <p:extLst>
      <p:ext uri="{BB962C8B-B14F-4D97-AF65-F5344CB8AC3E}">
        <p14:creationId xmlns:p14="http://schemas.microsoft.com/office/powerpoint/2010/main" val="40236889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6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088C5489-2524-4768-9563-196D40AB14E6}"/>
              </a:ext>
            </a:extLst>
          </p:cNvPr>
          <p:cNvPicPr>
            <a:picLocks noChangeAspect="1"/>
          </p:cNvPicPr>
          <p:nvPr/>
        </p:nvPicPr>
        <p:blipFill>
          <a:blip r:embed="rId3">
            <a:extLst>
              <a:ext uri="{96DAC541-7B7A-43D3-8B79-37D633B846F1}">
                <asvg:svgBlip xmlns="" xmlns:asvg="http://schemas.microsoft.com/office/drawing/2016/SVG/main" r:embed="rId4"/>
              </a:ext>
            </a:extLst>
          </a:blip>
          <a:srcRect t="17292" r="18351"/>
          <a:stretch>
            <a:fillRect/>
          </a:stretch>
        </p:blipFill>
        <p:spPr>
          <a:xfrm flipH="1">
            <a:off x="-2" y="1"/>
            <a:ext cx="4515469" cy="222885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4" name="TextBox 3">
            <a:extLst>
              <a:ext uri="{FF2B5EF4-FFF2-40B4-BE49-F238E27FC236}">
                <a16:creationId xmlns:a16="http://schemas.microsoft.com/office/drawing/2014/main" id="{77F091EC-DACC-40ED-9842-385F5EF68B70}"/>
              </a:ext>
            </a:extLst>
          </p:cNvPr>
          <p:cNvSpPr txBox="1"/>
          <p:nvPr/>
        </p:nvSpPr>
        <p:spPr>
          <a:xfrm>
            <a:off x="750271" y="293299"/>
            <a:ext cx="10552839" cy="584775"/>
          </a:xfrm>
          <a:prstGeom prst="rect">
            <a:avLst/>
          </a:prstGeom>
          <a:noFill/>
        </p:spPr>
        <p:txBody>
          <a:bodyPr wrap="square" rtlCol="0">
            <a:spAutoFit/>
          </a:bodyPr>
          <a:lstStyle/>
          <a:p>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Trả</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lời</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hỏi</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sau</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DE81EC4-D3BD-4A0F-80AF-7AE2C20ABA15}"/>
              </a:ext>
            </a:extLst>
          </p:cNvPr>
          <p:cNvSpPr txBox="1"/>
          <p:nvPr/>
        </p:nvSpPr>
        <p:spPr>
          <a:xfrm>
            <a:off x="1054105" y="1184622"/>
            <a:ext cx="4575170" cy="1141146"/>
          </a:xfrm>
          <a:prstGeom prst="rect">
            <a:avLst/>
          </a:prstGeom>
          <a:noFill/>
        </p:spPr>
        <p:txBody>
          <a:bodyPr wrap="square" rtlCol="0">
            <a:spAutoFit/>
          </a:bodyPr>
          <a:lstStyle/>
          <a:p>
            <a:pPr>
              <a:lnSpc>
                <a:spcPct val="150000"/>
              </a:lnSpc>
            </a:pPr>
            <a:r>
              <a:rPr lang="en-US" sz="2400" b="1" dirty="0" err="1">
                <a:latin typeface="Times New Roman" panose="02020603050405020304" pitchFamily="18" charset="0"/>
                <a:ea typeface="Times New Roman" panose="02020603050405020304" pitchFamily="18" charset="0"/>
              </a:rPr>
              <a:t>Bác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gì</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rPr>
              <a:t> 2 </a:t>
            </a:r>
            <a:r>
              <a:rPr lang="en-US" sz="2400" b="1" dirty="0" err="1">
                <a:latin typeface="Times New Roman" panose="02020603050405020304" pitchFamily="18" charset="0"/>
                <a:ea typeface="Times New Roman" panose="02020603050405020304" pitchFamily="18" charset="0"/>
              </a:rPr>
              <a:t>năm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xa</a:t>
            </a:r>
            <a:r>
              <a:rPr lang="en-US" sz="2400" b="1" dirty="0">
                <a:latin typeface="Times New Roman" panose="02020603050405020304" pitchFamily="18" charset="0"/>
                <a:ea typeface="Times New Roman" panose="02020603050405020304" pitchFamily="18" charset="0"/>
              </a:rPr>
              <a:t>?</a:t>
            </a:r>
            <a:endParaRPr lang="en-US" sz="2200" b="1" dirty="0">
              <a:solidFill>
                <a:schemeClr val="tx1">
                  <a:lumMod val="85000"/>
                  <a:lumOff val="15000"/>
                </a:schemeClr>
              </a:solidFill>
              <a:latin typeface="+mj-lt"/>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7C708A50-B64C-423B-B474-2586DCE28479}"/>
              </a:ext>
            </a:extLst>
          </p:cNvPr>
          <p:cNvSpPr txBox="1"/>
          <p:nvPr/>
        </p:nvSpPr>
        <p:spPr>
          <a:xfrm>
            <a:off x="1147752" y="2609693"/>
            <a:ext cx="4453364" cy="830997"/>
          </a:xfrm>
          <a:prstGeom prst="rect">
            <a:avLst/>
          </a:prstGeom>
          <a:noFill/>
        </p:spPr>
        <p:txBody>
          <a:bodyPr wrap="square" rtlCol="0">
            <a:spAutoFit/>
          </a:bodyPr>
          <a:lstStyle/>
          <a:p>
            <a:pPr algn="just">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VnTime"/>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9E4A81-8740-4B58-BEED-FA1182B9CC07}"/>
              </a:ext>
            </a:extLst>
          </p:cNvPr>
          <p:cNvSpPr txBox="1"/>
          <p:nvPr/>
        </p:nvSpPr>
        <p:spPr>
          <a:xfrm>
            <a:off x="300690" y="1231474"/>
            <a:ext cx="964651" cy="646331"/>
          </a:xfrm>
          <a:prstGeom prst="rect">
            <a:avLst/>
          </a:prstGeom>
          <a:noFill/>
        </p:spPr>
        <p:txBody>
          <a:bodyPr wrap="square" rtlCol="0">
            <a:spAutoFit/>
          </a:bodyPr>
          <a:lstStyle/>
          <a:p>
            <a:r>
              <a:rPr lang="en-US" sz="3600" dirty="0">
                <a:solidFill>
                  <a:srgbClr val="EA4D5F"/>
                </a:solidFill>
                <a:latin typeface="Segoe UI Black" panose="020B0A02040204020203" pitchFamily="34" charset="0"/>
                <a:ea typeface="Segoe UI Black" panose="020B0A02040204020203" pitchFamily="34" charset="0"/>
              </a:rPr>
              <a:t>01.</a:t>
            </a:r>
          </a:p>
        </p:txBody>
      </p:sp>
      <p:sp>
        <p:nvSpPr>
          <p:cNvPr id="11" name="TextBox 10">
            <a:extLst>
              <a:ext uri="{FF2B5EF4-FFF2-40B4-BE49-F238E27FC236}">
                <a16:creationId xmlns:a16="http://schemas.microsoft.com/office/drawing/2014/main" id="{87DC3E7B-7A27-4973-A103-D0226AC96ACB}"/>
              </a:ext>
            </a:extLst>
          </p:cNvPr>
          <p:cNvSpPr txBox="1"/>
          <p:nvPr/>
        </p:nvSpPr>
        <p:spPr>
          <a:xfrm>
            <a:off x="300690" y="2664821"/>
            <a:ext cx="964651" cy="646331"/>
          </a:xfrm>
          <a:prstGeom prst="rect">
            <a:avLst/>
          </a:prstGeom>
          <a:noFill/>
        </p:spPr>
        <p:txBody>
          <a:bodyPr wrap="square" rtlCol="0">
            <a:spAutoFit/>
          </a:bodyPr>
          <a:lstStyle/>
          <a:p>
            <a:r>
              <a:rPr lang="en-US" sz="3600" dirty="0">
                <a:solidFill>
                  <a:srgbClr val="EA4D5F"/>
                </a:solidFill>
                <a:latin typeface="Segoe UI Black" panose="020B0A02040204020203" pitchFamily="34" charset="0"/>
                <a:ea typeface="Segoe UI Black" panose="020B0A02040204020203" pitchFamily="34" charset="0"/>
              </a:rPr>
              <a:t>02.</a:t>
            </a:r>
          </a:p>
        </p:txBody>
      </p:sp>
      <p:sp>
        <p:nvSpPr>
          <p:cNvPr id="13" name="Rectangle: Rounded Corners 12">
            <a:extLst>
              <a:ext uri="{FF2B5EF4-FFF2-40B4-BE49-F238E27FC236}">
                <a16:creationId xmlns:a16="http://schemas.microsoft.com/office/drawing/2014/main" id="{D68A9B6B-3A4A-430F-B24B-C76BA9EBDE65}"/>
              </a:ext>
            </a:extLst>
          </p:cNvPr>
          <p:cNvSpPr/>
          <p:nvPr/>
        </p:nvSpPr>
        <p:spPr>
          <a:xfrm>
            <a:off x="12423583" y="5718593"/>
            <a:ext cx="698827" cy="885998"/>
          </a:xfrm>
          <a:prstGeom prst="roundRect">
            <a:avLst/>
          </a:prstGeom>
          <a:solidFill>
            <a:srgbClr val="EA4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DE81EC4-D3BD-4A0F-80AF-7AE2C20ABA15}"/>
              </a:ext>
            </a:extLst>
          </p:cNvPr>
          <p:cNvSpPr txBox="1"/>
          <p:nvPr/>
        </p:nvSpPr>
        <p:spPr>
          <a:xfrm>
            <a:off x="1175911" y="4000056"/>
            <a:ext cx="4486108" cy="1133965"/>
          </a:xfrm>
          <a:prstGeom prst="rect">
            <a:avLst/>
          </a:prstGeom>
          <a:noFill/>
        </p:spPr>
        <p:txBody>
          <a:bodyPr wrap="square" rtlCol="0">
            <a:spAutoFit/>
          </a:bodyPr>
          <a:lstStyle/>
          <a:p>
            <a:pPr>
              <a:lnSpc>
                <a:spcPct val="150000"/>
              </a:lnSpc>
            </a:pP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Việc</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làm</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Bác</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thể</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điều</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gì</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C9E4A81-8740-4B58-BEED-FA1182B9CC07}"/>
              </a:ext>
            </a:extLst>
          </p:cNvPr>
          <p:cNvSpPr txBox="1"/>
          <p:nvPr/>
        </p:nvSpPr>
        <p:spPr>
          <a:xfrm>
            <a:off x="300690" y="3991572"/>
            <a:ext cx="964651" cy="646331"/>
          </a:xfrm>
          <a:prstGeom prst="rect">
            <a:avLst/>
          </a:prstGeom>
          <a:noFill/>
        </p:spPr>
        <p:txBody>
          <a:bodyPr wrap="square" rtlCol="0">
            <a:spAutoFit/>
          </a:bodyPr>
          <a:lstStyle/>
          <a:p>
            <a:r>
              <a:rPr lang="en-US" sz="3600" dirty="0" smtClean="0">
                <a:solidFill>
                  <a:srgbClr val="EA4D5F"/>
                </a:solidFill>
                <a:latin typeface="Segoe UI Black" panose="020B0A02040204020203" pitchFamily="34" charset="0"/>
                <a:ea typeface="Segoe UI Black" panose="020B0A02040204020203" pitchFamily="34" charset="0"/>
              </a:rPr>
              <a:t>03.</a:t>
            </a:r>
            <a:endParaRPr lang="en-US" sz="3600" dirty="0">
              <a:solidFill>
                <a:srgbClr val="EA4D5F"/>
              </a:solidFill>
              <a:latin typeface="Segoe UI Black" panose="020B0A02040204020203" pitchFamily="34" charset="0"/>
              <a:ea typeface="Segoe UI Black" panose="020B0A02040204020203" pitchFamily="34" charset="0"/>
            </a:endParaRPr>
          </a:p>
        </p:txBody>
      </p:sp>
      <p:sp>
        <p:nvSpPr>
          <p:cNvPr id="12" name="TextBox 11">
            <a:extLst>
              <a:ext uri="{FF2B5EF4-FFF2-40B4-BE49-F238E27FC236}">
                <a16:creationId xmlns:a16="http://schemas.microsoft.com/office/drawing/2014/main" id="{FDE81EC4-D3BD-4A0F-80AF-7AE2C20ABA15}"/>
              </a:ext>
            </a:extLst>
          </p:cNvPr>
          <p:cNvSpPr txBox="1"/>
          <p:nvPr/>
        </p:nvSpPr>
        <p:spPr>
          <a:xfrm>
            <a:off x="6163676" y="1263646"/>
            <a:ext cx="5459681" cy="830997"/>
          </a:xfrm>
          <a:prstGeom prst="rect">
            <a:avLst/>
          </a:prstGeom>
          <a:noFill/>
        </p:spPr>
        <p:txBody>
          <a:bodyPr wrap="square" rtlCol="0">
            <a:spAutoFit/>
          </a:bodyPr>
          <a:lstStyle/>
          <a:p>
            <a:pPr algn="just">
              <a:spcAft>
                <a:spcPts val="0"/>
              </a:spcAft>
            </a:pPr>
            <a:r>
              <a:rPr lang="en-US" sz="2200" b="1" dirty="0" smtClean="0">
                <a:solidFill>
                  <a:schemeClr val="accent1">
                    <a:lumMod val="50000"/>
                  </a:schemeClr>
                </a:solidFill>
                <a:latin typeface="+mj-lt"/>
                <a:ea typeface="Tahoma" panose="020B0604030504040204" pitchFamily="34" charset="0"/>
                <a:cs typeface="Tahoma" panose="020B0604030504040204" pitchFamily="34" charset="0"/>
              </a:rPr>
              <a:t>- </a:t>
            </a:r>
            <a:r>
              <a:rPr lang="nl-NL" sz="24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Mở </a:t>
            </a:r>
            <a:r>
              <a:rPr lang="nl-NL" sz="2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túi lấy 1 vòng bạc mới tinh trao cho em bé.</a:t>
            </a:r>
            <a:endParaRPr lang="en-US" sz="2000" b="1" dirty="0">
              <a:solidFill>
                <a:schemeClr val="accent1">
                  <a:lumMod val="50000"/>
                </a:schemeClr>
              </a:solidFill>
              <a:effectLst/>
              <a:latin typeface=".VnTime"/>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DE81EC4-D3BD-4A0F-80AF-7AE2C20ABA15}"/>
              </a:ext>
            </a:extLst>
          </p:cNvPr>
          <p:cNvSpPr txBox="1"/>
          <p:nvPr/>
        </p:nvSpPr>
        <p:spPr>
          <a:xfrm>
            <a:off x="6061759" y="2671249"/>
            <a:ext cx="5459681" cy="769441"/>
          </a:xfrm>
          <a:prstGeom prst="rect">
            <a:avLst/>
          </a:prstGeom>
          <a:noFill/>
        </p:spPr>
        <p:txBody>
          <a:bodyPr wrap="square" rtlCol="0">
            <a:spAutoFit/>
          </a:bodyPr>
          <a:lstStyle/>
          <a:p>
            <a:pPr marL="342900" indent="-342900" algn="just">
              <a:buFontTx/>
              <a:buChar char="-"/>
            </a:pP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Em</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bé</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và</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mọi</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đểu</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cảm</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rơi</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nước</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mắt</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vi-VN"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DE81EC4-D3BD-4A0F-80AF-7AE2C20ABA15}"/>
              </a:ext>
            </a:extLst>
          </p:cNvPr>
          <p:cNvSpPr txBox="1"/>
          <p:nvPr/>
        </p:nvSpPr>
        <p:spPr>
          <a:xfrm>
            <a:off x="6061759" y="4142210"/>
            <a:ext cx="5999684" cy="430887"/>
          </a:xfrm>
          <a:prstGeom prst="rect">
            <a:avLst/>
          </a:prstGeom>
          <a:noFill/>
        </p:spPr>
        <p:txBody>
          <a:bodyPr wrap="square" rtlCol="0">
            <a:spAutoFit/>
          </a:bodyPr>
          <a:lstStyle/>
          <a:p>
            <a:pPr algn="just"/>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Bác</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là</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luôn</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giữ</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hứa</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vi-VN"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DE81EC4-D3BD-4A0F-80AF-7AE2C20ABA15}"/>
              </a:ext>
            </a:extLst>
          </p:cNvPr>
          <p:cNvSpPr txBox="1"/>
          <p:nvPr/>
        </p:nvSpPr>
        <p:spPr>
          <a:xfrm>
            <a:off x="1175911" y="5250229"/>
            <a:ext cx="4486108" cy="1133965"/>
          </a:xfrm>
          <a:prstGeom prst="rect">
            <a:avLst/>
          </a:prstGeom>
          <a:noFill/>
        </p:spPr>
        <p:txBody>
          <a:bodyPr wrap="square" rtlCol="0">
            <a:spAutoFit/>
          </a:bodyPr>
          <a:lstStyle/>
          <a:p>
            <a:pPr>
              <a:lnSpc>
                <a:spcPct val="150000"/>
              </a:lnSpc>
            </a:pP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Qua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câu</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chuyện</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em</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rút</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ra</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điều</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gì</a:t>
            </a:r>
            <a:r>
              <a:rPr lang="en-US" sz="2400" b="1" dirty="0" smtClean="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schemeClr val="tx1">
                  <a:lumMod val="85000"/>
                  <a:lumOff val="1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C9E4A81-8740-4B58-BEED-FA1182B9CC07}"/>
              </a:ext>
            </a:extLst>
          </p:cNvPr>
          <p:cNvSpPr txBox="1"/>
          <p:nvPr/>
        </p:nvSpPr>
        <p:spPr>
          <a:xfrm>
            <a:off x="300690" y="5241745"/>
            <a:ext cx="964651" cy="646331"/>
          </a:xfrm>
          <a:prstGeom prst="rect">
            <a:avLst/>
          </a:prstGeom>
          <a:noFill/>
        </p:spPr>
        <p:txBody>
          <a:bodyPr wrap="square" rtlCol="0">
            <a:spAutoFit/>
          </a:bodyPr>
          <a:lstStyle/>
          <a:p>
            <a:r>
              <a:rPr lang="en-US" sz="3600" dirty="0" smtClean="0">
                <a:solidFill>
                  <a:srgbClr val="EA4D5F"/>
                </a:solidFill>
                <a:latin typeface="Segoe UI Black" panose="020B0A02040204020203" pitchFamily="34" charset="0"/>
                <a:ea typeface="Segoe UI Black" panose="020B0A02040204020203" pitchFamily="34" charset="0"/>
              </a:rPr>
              <a:t>04.</a:t>
            </a:r>
            <a:endParaRPr lang="en-US" sz="3600" dirty="0">
              <a:solidFill>
                <a:srgbClr val="EA4D5F"/>
              </a:solidFill>
              <a:latin typeface="Segoe UI Black" panose="020B0A02040204020203" pitchFamily="34" charset="0"/>
              <a:ea typeface="Segoe UI Black" panose="020B0A02040204020203" pitchFamily="34" charset="0"/>
            </a:endParaRPr>
          </a:p>
        </p:txBody>
      </p:sp>
      <p:sp>
        <p:nvSpPr>
          <p:cNvPr id="19" name="TextBox 18">
            <a:extLst>
              <a:ext uri="{FF2B5EF4-FFF2-40B4-BE49-F238E27FC236}">
                <a16:creationId xmlns:a16="http://schemas.microsoft.com/office/drawing/2014/main" id="{FDE81EC4-D3BD-4A0F-80AF-7AE2C20ABA15}"/>
              </a:ext>
            </a:extLst>
          </p:cNvPr>
          <p:cNvSpPr txBox="1"/>
          <p:nvPr/>
        </p:nvSpPr>
        <p:spPr>
          <a:xfrm>
            <a:off x="6061759" y="5392383"/>
            <a:ext cx="5999684" cy="430887"/>
          </a:xfrm>
          <a:prstGeom prst="rect">
            <a:avLst/>
          </a:prstGeom>
          <a:noFill/>
        </p:spPr>
        <p:txBody>
          <a:bodyPr wrap="square" rtlCol="0">
            <a:spAutoFit/>
          </a:bodyPr>
          <a:lstStyle/>
          <a:p>
            <a:pPr algn="just"/>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Em</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cần</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phải</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giữ</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200" b="1"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hứa</a:t>
            </a:r>
            <a:r>
              <a:rPr lang="en-US" sz="2200" b="1"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vi-VN" sz="2200" b="1"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052289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iterate type="lt">
                                    <p:tmPct val="3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 calcmode="lin" valueType="num">
                                      <p:cBhvr>
                                        <p:cTn id="13" dur="500" fill="hold"/>
                                        <p:tgtEl>
                                          <p:spTgt spid="10"/>
                                        </p:tgtEl>
                                        <p:attrNameLst>
                                          <p:attrName>style.rotation</p:attrName>
                                        </p:attrNameLst>
                                      </p:cBhvr>
                                      <p:tavLst>
                                        <p:tav tm="0">
                                          <p:val>
                                            <p:fltVal val="360"/>
                                          </p:val>
                                        </p:tav>
                                        <p:tav tm="100000">
                                          <p:val>
                                            <p:fltVal val="0"/>
                                          </p:val>
                                        </p:tav>
                                      </p:tavLst>
                                    </p:anim>
                                    <p:animEffect transition="in" filter="fade">
                                      <p:cBhvr>
                                        <p:cTn id="14" dur="500"/>
                                        <p:tgtEl>
                                          <p:spTgt spid="10"/>
                                        </p:tgtEl>
                                      </p:cBhvr>
                                    </p:animEffect>
                                  </p:childTnLst>
                                </p:cTn>
                              </p:par>
                            </p:childTnLst>
                          </p:cTn>
                        </p:par>
                        <p:par>
                          <p:cTn id="15" fill="hold">
                            <p:stCondLst>
                              <p:cond delay="1000"/>
                            </p:stCondLst>
                            <p:childTnLst>
                              <p:par>
                                <p:cTn id="16" presetID="2" presetClass="entr" presetSubtype="2" decel="86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1+#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9" presetClass="entr" presetSubtype="0" decel="100000" fill="hold" grpId="0" nodeType="afterEffect">
                                  <p:stCondLst>
                                    <p:cond delay="0"/>
                                  </p:stCondLst>
                                  <p:iterate type="lt">
                                    <p:tmPct val="3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par>
                          <p:cTn id="27" fill="hold">
                            <p:stCondLst>
                              <p:cond delay="2800"/>
                            </p:stCondLst>
                            <p:childTnLst>
                              <p:par>
                                <p:cTn id="28" presetID="2" presetClass="entr" presetSubtype="2" decel="86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49" presetClass="entr" presetSubtype="0" decel="100000" fill="hold" grpId="0" nodeType="withEffect">
                                  <p:stCondLst>
                                    <p:cond delay="0"/>
                                  </p:stCondLst>
                                  <p:iterate type="lt">
                                    <p:tmPct val="30000"/>
                                  </p:iterate>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style.rotation</p:attrName>
                                        </p:attrNameLst>
                                      </p:cBhvr>
                                      <p:tavLst>
                                        <p:tav tm="0">
                                          <p:val>
                                            <p:fltVal val="360"/>
                                          </p:val>
                                        </p:tav>
                                        <p:tav tm="100000">
                                          <p:val>
                                            <p:fltVal val="0"/>
                                          </p:val>
                                        </p:tav>
                                      </p:tavLst>
                                    </p:anim>
                                    <p:animEffect transition="in" filter="fade">
                                      <p:cBhvr>
                                        <p:cTn id="37" dur="500"/>
                                        <p:tgtEl>
                                          <p:spTgt spid="20"/>
                                        </p:tgtEl>
                                      </p:cBhvr>
                                    </p:animEffect>
                                  </p:childTnLst>
                                </p:cTn>
                              </p:par>
                            </p:childTnLst>
                          </p:cTn>
                        </p:par>
                        <p:par>
                          <p:cTn id="38" fill="hold">
                            <p:stCondLst>
                              <p:cond delay="3800"/>
                            </p:stCondLst>
                            <p:childTnLst>
                              <p:par>
                                <p:cTn id="39" presetID="2" presetClass="entr" presetSubtype="2" decel="86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1+#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decel="8600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1+#ppt_w/2"/>
                                          </p:val>
                                        </p:tav>
                                        <p:tav tm="100000">
                                          <p:val>
                                            <p:strVal val="#ppt_x"/>
                                          </p:val>
                                        </p:tav>
                                      </p:tavLst>
                                    </p:anim>
                                    <p:anim calcmode="lin" valueType="num">
                                      <p:cBhvr additive="base">
                                        <p:cTn id="4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decel="8600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000" fill="hold"/>
                                        <p:tgtEl>
                                          <p:spTgt spid="14"/>
                                        </p:tgtEl>
                                        <p:attrNameLst>
                                          <p:attrName>ppt_x</p:attrName>
                                        </p:attrNameLst>
                                      </p:cBhvr>
                                      <p:tavLst>
                                        <p:tav tm="0">
                                          <p:val>
                                            <p:strVal val="1+#ppt_w/2"/>
                                          </p:val>
                                        </p:tav>
                                        <p:tav tm="100000">
                                          <p:val>
                                            <p:strVal val="#ppt_x"/>
                                          </p:val>
                                        </p:tav>
                                      </p:tavLst>
                                    </p:anim>
                                    <p:anim calcmode="lin" valueType="num">
                                      <p:cBhvr additive="base">
                                        <p:cTn id="5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decel="8600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1+#ppt_w/2"/>
                                          </p:val>
                                        </p:tav>
                                        <p:tav tm="100000">
                                          <p:val>
                                            <p:strVal val="#ppt_x"/>
                                          </p:val>
                                        </p:tav>
                                      </p:tavLst>
                                    </p:anim>
                                    <p:anim calcmode="lin" valueType="num">
                                      <p:cBhvr additive="base">
                                        <p:cTn id="60" dur="1000" fill="hold"/>
                                        <p:tgtEl>
                                          <p:spTgt spid="15"/>
                                        </p:tgtEl>
                                        <p:attrNameLst>
                                          <p:attrName>ppt_y</p:attrName>
                                        </p:attrNameLst>
                                      </p:cBhvr>
                                      <p:tavLst>
                                        <p:tav tm="0">
                                          <p:val>
                                            <p:strVal val="#ppt_y"/>
                                          </p:val>
                                        </p:tav>
                                        <p:tav tm="100000">
                                          <p:val>
                                            <p:strVal val="#ppt_y"/>
                                          </p:val>
                                        </p:tav>
                                      </p:tavLst>
                                    </p:anim>
                                  </p:childTnLst>
                                </p:cTn>
                              </p:par>
                              <p:par>
                                <p:cTn id="61" presetID="49" presetClass="entr" presetSubtype="0" decel="100000" fill="hold" grpId="0" nodeType="withEffect">
                                  <p:stCondLst>
                                    <p:cond delay="0"/>
                                  </p:stCondLst>
                                  <p:iterate type="lt">
                                    <p:tmPct val="30000"/>
                                  </p:iterate>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 calcmode="lin" valueType="num">
                                      <p:cBhvr>
                                        <p:cTn id="65" dur="500" fill="hold"/>
                                        <p:tgtEl>
                                          <p:spTgt spid="17"/>
                                        </p:tgtEl>
                                        <p:attrNameLst>
                                          <p:attrName>style.rotation</p:attrName>
                                        </p:attrNameLst>
                                      </p:cBhvr>
                                      <p:tavLst>
                                        <p:tav tm="0">
                                          <p:val>
                                            <p:fltVal val="360"/>
                                          </p:val>
                                        </p:tav>
                                        <p:tav tm="100000">
                                          <p:val>
                                            <p:fltVal val="0"/>
                                          </p:val>
                                        </p:tav>
                                      </p:tavLst>
                                    </p:anim>
                                    <p:animEffect transition="in" filter="fade">
                                      <p:cBhvr>
                                        <p:cTn id="66" dur="500"/>
                                        <p:tgtEl>
                                          <p:spTgt spid="17"/>
                                        </p:tgtEl>
                                      </p:cBhvr>
                                    </p:animEffect>
                                  </p:childTnLst>
                                </p:cTn>
                              </p:par>
                            </p:childTnLst>
                          </p:cTn>
                        </p:par>
                        <p:par>
                          <p:cTn id="67" fill="hold">
                            <p:stCondLst>
                              <p:cond delay="1000"/>
                            </p:stCondLst>
                            <p:childTnLst>
                              <p:par>
                                <p:cTn id="68" presetID="2" presetClass="entr" presetSubtype="2" decel="8600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1000" fill="hold"/>
                                        <p:tgtEl>
                                          <p:spTgt spid="16"/>
                                        </p:tgtEl>
                                        <p:attrNameLst>
                                          <p:attrName>ppt_x</p:attrName>
                                        </p:attrNameLst>
                                      </p:cBhvr>
                                      <p:tavLst>
                                        <p:tav tm="0">
                                          <p:val>
                                            <p:strVal val="1+#ppt_w/2"/>
                                          </p:val>
                                        </p:tav>
                                        <p:tav tm="100000">
                                          <p:val>
                                            <p:strVal val="#ppt_x"/>
                                          </p:val>
                                        </p:tav>
                                      </p:tavLst>
                                    </p:anim>
                                    <p:anim calcmode="lin" valueType="num">
                                      <p:cBhvr additive="base">
                                        <p:cTn id="7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decel="8600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1000" fill="hold"/>
                                        <p:tgtEl>
                                          <p:spTgt spid="19"/>
                                        </p:tgtEl>
                                        <p:attrNameLst>
                                          <p:attrName>ppt_x</p:attrName>
                                        </p:attrNameLst>
                                      </p:cBhvr>
                                      <p:tavLst>
                                        <p:tav tm="0">
                                          <p:val>
                                            <p:strVal val="1+#ppt_w/2"/>
                                          </p:val>
                                        </p:tav>
                                        <p:tav tm="100000">
                                          <p:val>
                                            <p:strVal val="#ppt_x"/>
                                          </p:val>
                                        </p:tav>
                                      </p:tavLst>
                                    </p:anim>
                                    <p:anim calcmode="lin" valueType="num">
                                      <p:cBhvr additive="base">
                                        <p:cTn id="77"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8" grpId="0"/>
      <p:bldP spid="20" grpId="0"/>
      <p:bldP spid="12" grpId="0"/>
      <p:bldP spid="14" grpId="0"/>
      <p:bldP spid="15" grpId="0"/>
      <p:bldP spid="16"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6" name="TextBox 5">
            <a:extLst>
              <a:ext uri="{FF2B5EF4-FFF2-40B4-BE49-F238E27FC236}">
                <a16:creationId xmlns:a16="http://schemas.microsoft.com/office/drawing/2014/main" id="{7C708A50-B64C-423B-B474-2586DCE28479}"/>
              </a:ext>
            </a:extLst>
          </p:cNvPr>
          <p:cNvSpPr txBox="1"/>
          <p:nvPr/>
        </p:nvSpPr>
        <p:spPr>
          <a:xfrm>
            <a:off x="1313608" y="1492406"/>
            <a:ext cx="5458264" cy="579967"/>
          </a:xfrm>
          <a:prstGeom prst="rect">
            <a:avLst/>
          </a:prstGeom>
          <a:noFill/>
        </p:spPr>
        <p:txBody>
          <a:bodyPr wrap="square" rtlCol="0">
            <a:spAutoFit/>
          </a:bodyPr>
          <a:lstStyle/>
          <a:p>
            <a:pPr marL="42546">
              <a:lnSpc>
                <a:spcPct val="150000"/>
              </a:lnSpc>
            </a:pPr>
            <a:r>
              <a:rPr lang="pt-BR" sz="2400" b="1" dirty="0" smtClean="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Thế nào là giữ lời hứa?</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7DC3E7B-7A27-4973-A103-D0226AC96ACB}"/>
              </a:ext>
            </a:extLst>
          </p:cNvPr>
          <p:cNvSpPr txBox="1"/>
          <p:nvPr/>
        </p:nvSpPr>
        <p:spPr>
          <a:xfrm>
            <a:off x="348958" y="1464508"/>
            <a:ext cx="964651" cy="646331"/>
          </a:xfrm>
          <a:prstGeom prst="rect">
            <a:avLst/>
          </a:prstGeom>
          <a:noFill/>
        </p:spPr>
        <p:txBody>
          <a:bodyPr wrap="square" rtlCol="0">
            <a:spAutoFit/>
          </a:bodyPr>
          <a:lstStyle/>
          <a:p>
            <a:r>
              <a:rPr lang="en-US" sz="3600" b="1" dirty="0" smtClean="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04.</a:t>
            </a:r>
            <a:endPar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C708A50-B64C-423B-B474-2586DCE28479}"/>
              </a:ext>
            </a:extLst>
          </p:cNvPr>
          <p:cNvSpPr txBox="1"/>
          <p:nvPr/>
        </p:nvSpPr>
        <p:spPr>
          <a:xfrm>
            <a:off x="348958" y="2234976"/>
            <a:ext cx="6997536" cy="1200329"/>
          </a:xfrm>
          <a:prstGeom prst="rect">
            <a:avLst/>
          </a:prstGeom>
          <a:noFill/>
        </p:spPr>
        <p:txBody>
          <a:bodyPr wrap="square" rtlCol="0">
            <a:spAutoFit/>
          </a:bodyPr>
          <a:lstStyle/>
          <a:p>
            <a:pPr marL="42546">
              <a:lnSpc>
                <a:spcPct val="150000"/>
              </a:lnSpc>
            </a:pPr>
            <a:r>
              <a:rPr lang="pt-BR" sz="2400" b="1" dirty="0" smtClean="0">
                <a:solidFill>
                  <a:srgbClr val="20124D"/>
                </a:solidFill>
                <a:latin typeface="Times New Roman" panose="02020603050405020304" pitchFamily="18" charset="0"/>
                <a:ea typeface="Tahoma" panose="020B0604030504040204" pitchFamily="34" charset="0"/>
                <a:cs typeface="Times New Roman" panose="02020603050405020304" pitchFamily="18" charset="0"/>
              </a:rPr>
              <a:t>- Là thực hiện đúng điều mình đã nói, đã hứa hẹn với người khác.</a:t>
            </a:r>
            <a:endParaRPr lang="pt-BR" sz="2400" dirty="0">
              <a:solidFill>
                <a:srgbClr val="20124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1"/>
          <p:cNvSpPr/>
          <p:nvPr/>
        </p:nvSpPr>
        <p:spPr>
          <a:xfrm>
            <a:off x="7437516" y="1036852"/>
            <a:ext cx="3479977" cy="4629150"/>
          </a:xfrm>
          <a:prstGeom prst="rect">
            <a:avLst/>
          </a:prstGeom>
          <a:blipFill dpi="0" rotWithShape="1">
            <a:blip r:embed="rId5">
              <a:extLst>
                <a:ext uri="{28A0092B-C50C-407E-A947-70E740481C1C}">
                  <a14:useLocalDpi xmlns:a14="http://schemas.microsoft.com/office/drawing/2010/main" val="0"/>
                </a:ext>
              </a:extLst>
            </a:blip>
            <a:srcRect/>
            <a:stretch>
              <a:fillRect l="-62532" t="-309" r="-28866" b="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7F091EC-DACC-40ED-9842-385F5EF68B70}"/>
              </a:ext>
            </a:extLst>
          </p:cNvPr>
          <p:cNvSpPr txBox="1"/>
          <p:nvPr/>
        </p:nvSpPr>
        <p:spPr>
          <a:xfrm>
            <a:off x="348958" y="288779"/>
            <a:ext cx="10552839" cy="584775"/>
          </a:xfrm>
          <a:prstGeom prst="rect">
            <a:avLst/>
          </a:prstGeom>
          <a:noFill/>
        </p:spPr>
        <p:txBody>
          <a:bodyPr wrap="square" rtlCol="0">
            <a:spAutoFit/>
          </a:bodyPr>
          <a:lstStyle/>
          <a:p>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Trả</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lời</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hỏi</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sau</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C708A50-B64C-423B-B474-2586DCE28479}"/>
              </a:ext>
            </a:extLst>
          </p:cNvPr>
          <p:cNvSpPr txBox="1"/>
          <p:nvPr/>
        </p:nvSpPr>
        <p:spPr>
          <a:xfrm>
            <a:off x="1313608" y="3692654"/>
            <a:ext cx="5458264" cy="1200329"/>
          </a:xfrm>
          <a:prstGeom prst="rect">
            <a:avLst/>
          </a:prstGeom>
          <a:noFill/>
        </p:spPr>
        <p:txBody>
          <a:bodyPr wrap="square" rtlCol="0">
            <a:spAutoFit/>
          </a:bodyPr>
          <a:lstStyle/>
          <a:p>
            <a:pPr marL="42546">
              <a:lnSpc>
                <a:spcPct val="150000"/>
              </a:lnSpc>
            </a:pPr>
            <a:r>
              <a:rPr lang="pt-BR" sz="2400" b="1" dirty="0" smtClean="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Người biết giữ lời hứa sẽ được mọi người đánh giá như thế nào?</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7DC3E7B-7A27-4973-A103-D0226AC96ACB}"/>
              </a:ext>
            </a:extLst>
          </p:cNvPr>
          <p:cNvSpPr txBox="1"/>
          <p:nvPr/>
        </p:nvSpPr>
        <p:spPr>
          <a:xfrm>
            <a:off x="348958" y="3664756"/>
            <a:ext cx="964651" cy="646331"/>
          </a:xfrm>
          <a:prstGeom prst="rect">
            <a:avLst/>
          </a:prstGeom>
          <a:noFill/>
        </p:spPr>
        <p:txBody>
          <a:bodyPr wrap="square" rtlCol="0">
            <a:spAutoFit/>
          </a:bodyPr>
          <a:lstStyle/>
          <a:p>
            <a:r>
              <a:rPr lang="en-US" sz="3600" b="1" dirty="0" smtClean="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05.</a:t>
            </a:r>
            <a:endPar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C708A50-B64C-423B-B474-2586DCE28479}"/>
              </a:ext>
            </a:extLst>
          </p:cNvPr>
          <p:cNvSpPr txBox="1"/>
          <p:nvPr/>
        </p:nvSpPr>
        <p:spPr>
          <a:xfrm>
            <a:off x="348958" y="5065837"/>
            <a:ext cx="6997536" cy="1200329"/>
          </a:xfrm>
          <a:prstGeom prst="rect">
            <a:avLst/>
          </a:prstGeom>
          <a:noFill/>
        </p:spPr>
        <p:txBody>
          <a:bodyPr wrap="square" rtlCol="0">
            <a:spAutoFit/>
          </a:bodyPr>
          <a:lstStyle/>
          <a:p>
            <a:pPr marL="42546">
              <a:lnSpc>
                <a:spcPct val="150000"/>
              </a:lnSpc>
            </a:pPr>
            <a:r>
              <a:rPr lang="pt-BR" sz="2400" b="1" dirty="0" smtClean="0">
                <a:solidFill>
                  <a:srgbClr val="20124D"/>
                </a:solidFill>
                <a:latin typeface="Times New Roman" panose="02020603050405020304" pitchFamily="18" charset="0"/>
                <a:ea typeface="Tahoma" panose="020B0604030504040204" pitchFamily="34" charset="0"/>
                <a:cs typeface="Times New Roman" panose="02020603050405020304" pitchFamily="18" charset="0"/>
              </a:rPr>
              <a:t>- Khi chúng ta biết giữ lời hứa, chúng ta được mọi người quý trọng, tin cậy và noi theo.</a:t>
            </a:r>
            <a:endParaRPr lang="pt-BR" sz="2400" dirty="0">
              <a:solidFill>
                <a:srgbClr val="20124D"/>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21332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3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800"/>
                            </p:stCondLst>
                            <p:childTnLst>
                              <p:par>
                                <p:cTn id="12" presetID="2" presetClass="entr" presetSubtype="2" decel="86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2" presetClass="entr" presetSubtype="4" decel="8600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8" decel="94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49" presetClass="entr" presetSubtype="0" decel="100000" fill="hold" grpId="0" nodeType="afterEffect">
                                  <p:stCondLst>
                                    <p:cond delay="0"/>
                                  </p:stCondLst>
                                  <p:iterate type="lt">
                                    <p:tmPct val="3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360"/>
                                          </p:val>
                                        </p:tav>
                                        <p:tav tm="100000">
                                          <p:val>
                                            <p:fltVal val="0"/>
                                          </p:val>
                                        </p:tav>
                                      </p:tavLst>
                                    </p:anim>
                                    <p:animEffect transition="in" filter="fade">
                                      <p:cBhvr>
                                        <p:cTn id="31" dur="500"/>
                                        <p:tgtEl>
                                          <p:spTgt spid="12"/>
                                        </p:tgtEl>
                                      </p:cBhvr>
                                    </p:animEffect>
                                  </p:childTnLst>
                                </p:cTn>
                              </p:par>
                            </p:childTnLst>
                          </p:cTn>
                        </p:par>
                        <p:par>
                          <p:cTn id="32" fill="hold">
                            <p:stCondLst>
                              <p:cond delay="3600"/>
                            </p:stCondLst>
                            <p:childTnLst>
                              <p:par>
                                <p:cTn id="33" presetID="2" presetClass="entr" presetSubtype="2" decel="8600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1+#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600"/>
                            </p:stCondLst>
                            <p:childTnLst>
                              <p:par>
                                <p:cTn id="38" presetID="2" presetClass="entr" presetSubtype="4" decel="86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sp>
        <p:nvSpPr>
          <p:cNvPr id="6" name="TextBox 5">
            <a:extLst>
              <a:ext uri="{FF2B5EF4-FFF2-40B4-BE49-F238E27FC236}">
                <a16:creationId xmlns:a16="http://schemas.microsoft.com/office/drawing/2014/main" id="{7C708A50-B64C-423B-B474-2586DCE28479}"/>
              </a:ext>
            </a:extLst>
          </p:cNvPr>
          <p:cNvSpPr txBox="1"/>
          <p:nvPr/>
        </p:nvSpPr>
        <p:spPr>
          <a:xfrm>
            <a:off x="1313608" y="1492406"/>
            <a:ext cx="5458264" cy="579967"/>
          </a:xfrm>
          <a:prstGeom prst="rect">
            <a:avLst/>
          </a:prstGeom>
          <a:noFill/>
        </p:spPr>
        <p:txBody>
          <a:bodyPr wrap="square" rtlCol="0">
            <a:spAutoFit/>
          </a:bodyPr>
          <a:lstStyle/>
          <a:p>
            <a:pPr marL="42546">
              <a:lnSpc>
                <a:spcPct val="150000"/>
              </a:lnSpc>
            </a:pPr>
            <a:r>
              <a:rPr lang="pt-BR" sz="2400" b="1" dirty="0" smtClean="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Thế nào là giữ lời hứa?</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7DC3E7B-7A27-4973-A103-D0226AC96ACB}"/>
              </a:ext>
            </a:extLst>
          </p:cNvPr>
          <p:cNvSpPr txBox="1"/>
          <p:nvPr/>
        </p:nvSpPr>
        <p:spPr>
          <a:xfrm>
            <a:off x="348958" y="1464508"/>
            <a:ext cx="964651" cy="646331"/>
          </a:xfrm>
          <a:prstGeom prst="rect">
            <a:avLst/>
          </a:prstGeom>
          <a:noFill/>
        </p:spPr>
        <p:txBody>
          <a:bodyPr wrap="square" rtlCol="0">
            <a:spAutoFit/>
          </a:bodyPr>
          <a:lstStyle/>
          <a:p>
            <a:r>
              <a:rPr lang="en-US" sz="3600" b="1" dirty="0" smtClean="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04.</a:t>
            </a:r>
            <a:endPar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C708A50-B64C-423B-B474-2586DCE28479}"/>
              </a:ext>
            </a:extLst>
          </p:cNvPr>
          <p:cNvSpPr txBox="1"/>
          <p:nvPr/>
        </p:nvSpPr>
        <p:spPr>
          <a:xfrm>
            <a:off x="348958" y="2234976"/>
            <a:ext cx="6997536" cy="1200329"/>
          </a:xfrm>
          <a:prstGeom prst="rect">
            <a:avLst/>
          </a:prstGeom>
          <a:noFill/>
        </p:spPr>
        <p:txBody>
          <a:bodyPr wrap="square" rtlCol="0">
            <a:spAutoFit/>
          </a:bodyPr>
          <a:lstStyle/>
          <a:p>
            <a:pPr marL="42546">
              <a:lnSpc>
                <a:spcPct val="150000"/>
              </a:lnSpc>
            </a:pPr>
            <a:r>
              <a:rPr lang="pt-BR" sz="2400" b="1" dirty="0" smtClean="0">
                <a:solidFill>
                  <a:srgbClr val="20124D"/>
                </a:solidFill>
                <a:latin typeface="Times New Roman" panose="02020603050405020304" pitchFamily="18" charset="0"/>
                <a:ea typeface="Tahoma" panose="020B0604030504040204" pitchFamily="34" charset="0"/>
                <a:cs typeface="Times New Roman" panose="02020603050405020304" pitchFamily="18" charset="0"/>
              </a:rPr>
              <a:t>- Là thực hiện đúng điều mình đã nói, đã hứa hẹn với người khác.</a:t>
            </a:r>
            <a:endParaRPr lang="pt-BR" sz="2400" dirty="0">
              <a:solidFill>
                <a:srgbClr val="20124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7F091EC-DACC-40ED-9842-385F5EF68B70}"/>
              </a:ext>
            </a:extLst>
          </p:cNvPr>
          <p:cNvSpPr txBox="1"/>
          <p:nvPr/>
        </p:nvSpPr>
        <p:spPr>
          <a:xfrm>
            <a:off x="348958" y="288779"/>
            <a:ext cx="10552839" cy="584775"/>
          </a:xfrm>
          <a:prstGeom prst="rect">
            <a:avLst/>
          </a:prstGeom>
          <a:noFill/>
        </p:spPr>
        <p:txBody>
          <a:bodyPr wrap="square" rtlCol="0">
            <a:spAutoFit/>
          </a:bodyPr>
          <a:lstStyle/>
          <a:p>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Trả</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lời</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hỏi</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sau</a:t>
            </a:r>
            <a:r>
              <a:rPr lang="en-US" sz="32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C708A50-B64C-423B-B474-2586DCE28479}"/>
              </a:ext>
            </a:extLst>
          </p:cNvPr>
          <p:cNvSpPr txBox="1"/>
          <p:nvPr/>
        </p:nvSpPr>
        <p:spPr>
          <a:xfrm>
            <a:off x="1313608" y="3692654"/>
            <a:ext cx="5458264" cy="1200329"/>
          </a:xfrm>
          <a:prstGeom prst="rect">
            <a:avLst/>
          </a:prstGeom>
          <a:noFill/>
        </p:spPr>
        <p:txBody>
          <a:bodyPr wrap="square" rtlCol="0">
            <a:spAutoFit/>
          </a:bodyPr>
          <a:lstStyle/>
          <a:p>
            <a:pPr marL="42546">
              <a:lnSpc>
                <a:spcPct val="150000"/>
              </a:lnSpc>
            </a:pPr>
            <a:r>
              <a:rPr lang="pt-BR" sz="2400" b="1" dirty="0" smtClean="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rPr>
              <a:t>Người biết giữ lời hứa sẽ được mọi người đánh giá như thế nào?</a:t>
            </a:r>
            <a:endParaRPr lang="pt-BR" sz="2400" dirty="0">
              <a:solidFill>
                <a:schemeClr val="bg2">
                  <a:lumMod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7DC3E7B-7A27-4973-A103-D0226AC96ACB}"/>
              </a:ext>
            </a:extLst>
          </p:cNvPr>
          <p:cNvSpPr txBox="1"/>
          <p:nvPr/>
        </p:nvSpPr>
        <p:spPr>
          <a:xfrm>
            <a:off x="348958" y="3664756"/>
            <a:ext cx="964651" cy="646331"/>
          </a:xfrm>
          <a:prstGeom prst="rect">
            <a:avLst/>
          </a:prstGeom>
          <a:noFill/>
        </p:spPr>
        <p:txBody>
          <a:bodyPr wrap="square" rtlCol="0">
            <a:spAutoFit/>
          </a:bodyPr>
          <a:lstStyle/>
          <a:p>
            <a:r>
              <a:rPr lang="en-US" sz="3600" b="1" dirty="0" smtClean="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rPr>
              <a:t>05.</a:t>
            </a:r>
            <a:endParaRPr lang="en-US" sz="3600" b="1" dirty="0">
              <a:solidFill>
                <a:srgbClr val="EA4D5F"/>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C708A50-B64C-423B-B474-2586DCE28479}"/>
              </a:ext>
            </a:extLst>
          </p:cNvPr>
          <p:cNvSpPr txBox="1"/>
          <p:nvPr/>
        </p:nvSpPr>
        <p:spPr>
          <a:xfrm>
            <a:off x="348958" y="5065837"/>
            <a:ext cx="6997536" cy="1200329"/>
          </a:xfrm>
          <a:prstGeom prst="rect">
            <a:avLst/>
          </a:prstGeom>
          <a:noFill/>
        </p:spPr>
        <p:txBody>
          <a:bodyPr wrap="square" rtlCol="0">
            <a:spAutoFit/>
          </a:bodyPr>
          <a:lstStyle/>
          <a:p>
            <a:pPr marL="42546">
              <a:lnSpc>
                <a:spcPct val="150000"/>
              </a:lnSpc>
            </a:pPr>
            <a:r>
              <a:rPr lang="pt-BR" sz="2400" b="1" dirty="0" smtClean="0">
                <a:solidFill>
                  <a:srgbClr val="20124D"/>
                </a:solidFill>
                <a:latin typeface="Times New Roman" panose="02020603050405020304" pitchFamily="18" charset="0"/>
                <a:ea typeface="Tahoma" panose="020B0604030504040204" pitchFamily="34" charset="0"/>
                <a:cs typeface="Times New Roman" panose="02020603050405020304" pitchFamily="18" charset="0"/>
              </a:rPr>
              <a:t>- Khi chúng ta biết giữ lời hứa, chúng ta được mọi người quý trọng, tin cậy và noi theo.</a:t>
            </a:r>
            <a:endParaRPr lang="pt-BR" sz="2400" dirty="0">
              <a:solidFill>
                <a:srgbClr val="20124D"/>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076" name="Picture 4" descr="Chiếc vòng bạc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494" y="1550409"/>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398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3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800"/>
                            </p:stCondLst>
                            <p:childTnLst>
                              <p:par>
                                <p:cTn id="12" presetID="2" presetClass="entr" presetSubtype="2" decel="86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2" presetClass="entr" presetSubtype="4" decel="8600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8" decel="94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49" presetClass="entr" presetSubtype="0" decel="100000" fill="hold" grpId="0" nodeType="afterEffect">
                                  <p:stCondLst>
                                    <p:cond delay="0"/>
                                  </p:stCondLst>
                                  <p:iterate type="lt">
                                    <p:tmPct val="3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360"/>
                                          </p:val>
                                        </p:tav>
                                        <p:tav tm="100000">
                                          <p:val>
                                            <p:fltVal val="0"/>
                                          </p:val>
                                        </p:tav>
                                      </p:tavLst>
                                    </p:anim>
                                    <p:animEffect transition="in" filter="fade">
                                      <p:cBhvr>
                                        <p:cTn id="31" dur="500"/>
                                        <p:tgtEl>
                                          <p:spTgt spid="12"/>
                                        </p:tgtEl>
                                      </p:cBhvr>
                                    </p:animEffect>
                                  </p:childTnLst>
                                </p:cTn>
                              </p:par>
                            </p:childTnLst>
                          </p:cTn>
                        </p:par>
                        <p:par>
                          <p:cTn id="32" fill="hold">
                            <p:stCondLst>
                              <p:cond delay="3600"/>
                            </p:stCondLst>
                            <p:childTnLst>
                              <p:par>
                                <p:cTn id="33" presetID="2" presetClass="entr" presetSubtype="2" decel="8600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1+#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600"/>
                            </p:stCondLst>
                            <p:childTnLst>
                              <p:par>
                                <p:cTn id="38" presetID="2" presetClass="entr" presetSubtype="4" decel="86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t="6205" b="3808"/>
          <a:stretch>
            <a:fillRect/>
          </a:stretch>
        </p:blipFill>
        <p:spPr bwMode="auto">
          <a:xfrm>
            <a:off x="-3424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92471EB9-7E1B-4C80-A09B-E3C2733569F8}"/>
              </a:ext>
            </a:extLst>
          </p:cNvPr>
          <p:cNvPicPr>
            <a:picLocks noChangeAspect="1"/>
          </p:cNvPicPr>
          <p:nvPr/>
        </p:nvPicPr>
        <p:blipFill>
          <a:blip r:embed="rId3">
            <a:extLst>
              <a:ext uri="{96DAC541-7B7A-43D3-8B79-37D633B846F1}">
                <asvg:svgBlip xmlns="" xmlns:asvg="http://schemas.microsoft.com/office/drawing/2016/SVG/main" r:embed="rId4"/>
              </a:ext>
            </a:extLst>
          </a:blip>
          <a:srcRect t="17292" r="18351"/>
          <a:stretch>
            <a:fillRect/>
          </a:stretch>
        </p:blipFill>
        <p:spPr>
          <a:xfrm>
            <a:off x="4549142" y="0"/>
            <a:ext cx="7642859" cy="58293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4098" name="Picture 2" descr="Bác Hồ với đồng bào dân tộc thiểu số | Báo Lạng S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983" y="1527680"/>
            <a:ext cx="5293017" cy="350530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285287" y="889696"/>
            <a:ext cx="5219681" cy="5360244"/>
            <a:chOff x="285287" y="889696"/>
            <a:chExt cx="5219681" cy="5360244"/>
          </a:xfrm>
        </p:grpSpPr>
        <p:sp>
          <p:nvSpPr>
            <p:cNvPr id="20" name="Rectangle: Rounded Corners 12">
              <a:extLst>
                <a:ext uri="{FF2B5EF4-FFF2-40B4-BE49-F238E27FC236}">
                  <a16:creationId xmlns:a16="http://schemas.microsoft.com/office/drawing/2014/main" id="{B6939EA9-428F-4F65-B344-81ED54945B59}"/>
                </a:ext>
              </a:extLst>
            </p:cNvPr>
            <p:cNvSpPr/>
            <p:nvPr/>
          </p:nvSpPr>
          <p:spPr>
            <a:xfrm>
              <a:off x="285287" y="889696"/>
              <a:ext cx="5219681" cy="5360244"/>
            </a:xfrm>
            <a:prstGeom prst="roundRect">
              <a:avLst/>
            </a:prstGeom>
            <a:solidFill>
              <a:srgbClr val="EA4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2EF2B9B-ADF1-4D1F-BA9B-C9C55E2CCF4F}"/>
                </a:ext>
              </a:extLst>
            </p:cNvPr>
            <p:cNvSpPr txBox="1"/>
            <p:nvPr/>
          </p:nvSpPr>
          <p:spPr>
            <a:xfrm>
              <a:off x="491110" y="1736530"/>
              <a:ext cx="4808034" cy="3730317"/>
            </a:xfrm>
            <a:prstGeom prst="rect">
              <a:avLst/>
            </a:prstGeom>
            <a:noFill/>
          </p:spPr>
          <p:txBody>
            <a:bodyPr wrap="square" rtlCol="0">
              <a:spAutoFit/>
            </a:bodyPr>
            <a:lstStyle/>
            <a:p>
              <a:pPr>
                <a:lnSpc>
                  <a:spcPct val="150000"/>
                </a:lnSpc>
              </a:pPr>
              <a:r>
                <a:rPr lang="en-US" sz="2000" b="1" dirty="0" err="1">
                  <a:solidFill>
                    <a:schemeClr val="bg1"/>
                  </a:solidFill>
                  <a:latin typeface="Times New Roman" panose="02020603050405020304" pitchFamily="18" charset="0"/>
                  <a:ea typeface="Times New Roman" panose="02020603050405020304" pitchFamily="18" charset="0"/>
                </a:rPr>
                <a:t>Tuy</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bận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nhiều</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công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việc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nhưng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Bác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Hồ</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không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quên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lời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hứa</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với</a:t>
              </a:r>
              <a:r>
                <a:rPr lang="en-US" sz="2000" b="1" dirty="0">
                  <a:solidFill>
                    <a:schemeClr val="bg1"/>
                  </a:solidFill>
                  <a:latin typeface="Times New Roman" panose="02020603050405020304" pitchFamily="18" charset="0"/>
                  <a:ea typeface="Times New Roman" panose="02020603050405020304" pitchFamily="18" charset="0"/>
                </a:rPr>
                <a:t> 1 </a:t>
              </a:r>
              <a:r>
                <a:rPr lang="en-US" sz="2000" b="1" dirty="0" err="1">
                  <a:solidFill>
                    <a:schemeClr val="bg1"/>
                  </a:solidFill>
                  <a:latin typeface="Times New Roman" panose="02020603050405020304" pitchFamily="18" charset="0"/>
                  <a:ea typeface="Times New Roman" panose="02020603050405020304" pitchFamily="18" charset="0"/>
                </a:rPr>
                <a:t>em</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bé</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Việc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làm</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của</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Bác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khiến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mọi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người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cảm</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động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và</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kính</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phục</a:t>
              </a:r>
              <a:r>
                <a:rPr lang="en-US" sz="2000" b="1" dirty="0">
                  <a:solidFill>
                    <a:schemeClr val="bg1"/>
                  </a:solidFill>
                  <a:latin typeface="Times New Roman" panose="02020603050405020304" pitchFamily="18" charset="0"/>
                  <a:ea typeface="Times New Roman" panose="02020603050405020304" pitchFamily="18" charset="0"/>
                </a:rPr>
                <a:t>. </a:t>
              </a:r>
              <a:endParaRPr lang="en-US" sz="2000" b="1" dirty="0" smtClean="0">
                <a:solidFill>
                  <a:schemeClr val="bg1"/>
                </a:solidFill>
                <a:latin typeface="Times New Roman" panose="02020603050405020304" pitchFamily="18" charset="0"/>
                <a:ea typeface="Times New Roman" panose="02020603050405020304" pitchFamily="18" charset="0"/>
              </a:endParaRPr>
            </a:p>
            <a:p>
              <a:pPr>
                <a:lnSpc>
                  <a:spcPct val="150000"/>
                </a:lnSpc>
              </a:pPr>
              <a:r>
                <a:rPr lang="en-US" sz="2000" b="1" dirty="0" smtClean="0">
                  <a:solidFill>
                    <a:schemeClr val="bg1"/>
                  </a:solidFill>
                  <a:latin typeface="Times New Roman" panose="02020603050405020304" pitchFamily="18" charset="0"/>
                  <a:ea typeface="Times New Roman" panose="02020603050405020304" pitchFamily="18" charset="0"/>
                </a:rPr>
                <a:t>Qua </a:t>
              </a:r>
              <a:r>
                <a:rPr lang="en-US" sz="2000" b="1" dirty="0" err="1">
                  <a:solidFill>
                    <a:schemeClr val="bg1"/>
                  </a:solidFill>
                  <a:latin typeface="Times New Roman" panose="02020603050405020304" pitchFamily="18" charset="0"/>
                  <a:ea typeface="Times New Roman" panose="02020603050405020304" pitchFamily="18" charset="0"/>
                </a:rPr>
                <a:t>câu</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chuyện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trên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chúng</a:t>
              </a:r>
              <a:r>
                <a:rPr lang="en-US" sz="2000" b="1" dirty="0">
                  <a:solidFill>
                    <a:schemeClr val="bg1"/>
                  </a:solidFill>
                  <a:latin typeface="Times New Roman" panose="02020603050405020304" pitchFamily="18" charset="0"/>
                  <a:ea typeface="Times New Roman" panose="02020603050405020304" pitchFamily="18" charset="0"/>
                </a:rPr>
                <a:t> ta </a:t>
              </a:r>
              <a:r>
                <a:rPr lang="en-US" sz="2000" b="1" dirty="0" err="1">
                  <a:solidFill>
                    <a:schemeClr val="bg1"/>
                  </a:solidFill>
                  <a:latin typeface="Times New Roman" panose="02020603050405020304" pitchFamily="18" charset="0"/>
                  <a:ea typeface="Times New Roman" panose="02020603050405020304" pitchFamily="18" charset="0"/>
                </a:rPr>
                <a:t>cần</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phải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giữ</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đúng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lời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hứa</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Người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biết</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giữ</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đúng</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lời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hứa</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sẽ</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được</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mọi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người</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quý</a:t>
              </a:r>
              <a:r>
                <a:rPr lang="en-US" sz="2000" b="1" dirty="0">
                  <a:solidFill>
                    <a:schemeClr val="bg1"/>
                  </a:solidFill>
                  <a:latin typeface="Times New Roman" panose="02020603050405020304" pitchFamily="18" charset="0"/>
                  <a:ea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rPr>
                <a:t>trọng</a:t>
              </a:r>
              <a:r>
                <a:rPr lang="en-US" sz="2000" b="1" dirty="0">
                  <a:solidFill>
                    <a:schemeClr val="bg1"/>
                  </a:solidFill>
                  <a:latin typeface="Times New Roman" panose="02020603050405020304" pitchFamily="18" charset="0"/>
                  <a:ea typeface="Times New Roman" panose="02020603050405020304" pitchFamily="18" charset="0"/>
                </a:rPr>
                <a:t>, tin </a:t>
              </a:r>
              <a:r>
                <a:rPr lang="en-US" sz="2000" b="1" dirty="0" err="1">
                  <a:solidFill>
                    <a:schemeClr val="bg1"/>
                  </a:solidFill>
                  <a:latin typeface="Times New Roman" panose="02020603050405020304" pitchFamily="18" charset="0"/>
                  <a:ea typeface="Times New Roman" panose="02020603050405020304" pitchFamily="18" charset="0"/>
                </a:rPr>
                <a:t>cậy</a:t>
              </a:r>
              <a:r>
                <a:rPr lang="en-US" sz="2000" b="1" dirty="0">
                  <a:solidFill>
                    <a:schemeClr val="bg1"/>
                  </a:solidFill>
                  <a:latin typeface="Times New Roman" panose="02020603050405020304" pitchFamily="18" charset="0"/>
                  <a:ea typeface="Times New Roman" panose="02020603050405020304" pitchFamily="18" charset="0"/>
                </a:rPr>
                <a:t>…</a:t>
              </a:r>
              <a:endParaRPr lang="nl-NL"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2" name="TextBox 21">
            <a:extLst>
              <a:ext uri="{FF2B5EF4-FFF2-40B4-BE49-F238E27FC236}">
                <a16:creationId xmlns:a16="http://schemas.microsoft.com/office/drawing/2014/main" id="{FAF57F11-C135-47DE-97C0-5242DDE7FD33}"/>
              </a:ext>
            </a:extLst>
          </p:cNvPr>
          <p:cNvSpPr txBox="1"/>
          <p:nvPr/>
        </p:nvSpPr>
        <p:spPr>
          <a:xfrm>
            <a:off x="1684969" y="514322"/>
            <a:ext cx="2331087" cy="707886"/>
          </a:xfrm>
          <a:prstGeom prst="rect">
            <a:avLst/>
          </a:prstGeom>
          <a:solidFill>
            <a:srgbClr val="2D7570"/>
          </a:solidFill>
        </p:spPr>
        <p:txBody>
          <a:bodyPr wrap="none" rtlCol="0">
            <a:spAutoFit/>
          </a:bodyPr>
          <a:lstStyle/>
          <a:p>
            <a:r>
              <a:rPr lang="en-US" sz="4000" b="1"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Kết</a:t>
            </a:r>
            <a:r>
              <a:rPr lang="en-US" sz="40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b="1"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luận</a:t>
            </a:r>
            <a:endParaRPr lang="en-US" sz="40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50023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0-#ppt_w/2"/>
                                          </p:val>
                                        </p:tav>
                                        <p:tav tm="100000">
                                          <p:val>
                                            <p:strVal val="#ppt_x"/>
                                          </p:val>
                                        </p:tav>
                                      </p:tavLst>
                                    </p:anim>
                                    <p:anim calcmode="lin" valueType="num">
                                      <p:cBhvr additive="base">
                                        <p:cTn id="8" dur="12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94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BÁC HỒ VỚI THIẾU NHI - KHU DI TÍCH KIM LIÊN">
            <a:extLst>
              <a:ext uri="{FF2B5EF4-FFF2-40B4-BE49-F238E27FC236}">
                <a16:creationId xmlns:a16="http://schemas.microsoft.com/office/drawing/2014/main" id="{D038F279-A721-40AC-9039-9007173707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7856" y="5853721"/>
            <a:ext cx="296350" cy="40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Kỷ niệm Ngày quốc tế Thiếu nhi 1-6 và 50 năm thực hiện Di chúc Chủ tịch Hồ  Chí Minh: Tình cảm của Bác Hồ với thiếu nhi Việt Nam và quốc">
            <a:extLst>
              <a:ext uri="{FF2B5EF4-FFF2-40B4-BE49-F238E27FC236}">
                <a16:creationId xmlns:a16="http://schemas.microsoft.com/office/drawing/2014/main" id="{D36AD80E-2D2D-4A30-9F5B-94F07A48BF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28053" y="5846040"/>
            <a:ext cx="328048" cy="409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ột số hình ảnh Bác Hồ với các cháu thiếu nhi - học sinh">
            <a:extLst>
              <a:ext uri="{FF2B5EF4-FFF2-40B4-BE49-F238E27FC236}">
                <a16:creationId xmlns:a16="http://schemas.microsoft.com/office/drawing/2014/main" id="{371B4E3A-3B57-4A5D-965F-F6BCD54DAF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1481" t="13502"/>
          <a:stretch/>
        </p:blipFill>
        <p:spPr bwMode="auto">
          <a:xfrm>
            <a:off x="4495507" y="5846800"/>
            <a:ext cx="337444" cy="407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ủ tịch Hồ Chí Minh với sự nghiệp giáo dục thiếu nhi">
            <a:extLst>
              <a:ext uri="{FF2B5EF4-FFF2-40B4-BE49-F238E27FC236}">
                <a16:creationId xmlns:a16="http://schemas.microsoft.com/office/drawing/2014/main" id="{01B778D1-C8A4-4282-ABEC-0471B5DA1D22}"/>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0682"/>
          <a:stretch/>
        </p:blipFill>
        <p:spPr bwMode="auto">
          <a:xfrm>
            <a:off x="4528053" y="5830435"/>
            <a:ext cx="328048" cy="4037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2C1E45E3-526B-407B-8933-9A8FC7CA3BC6}"/>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t="6205" b="3808"/>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6E7D29D7-04C5-4F55-88FF-2D460E578405}"/>
              </a:ext>
            </a:extLst>
          </p:cNvPr>
          <p:cNvPicPr>
            <a:picLocks noChangeAspect="1"/>
          </p:cNvPicPr>
          <p:nvPr/>
        </p:nvPicPr>
        <p:blipFill>
          <a:blip r:embed="rId7">
            <a:extLst>
              <a:ext uri="{96DAC541-7B7A-43D3-8B79-37D633B846F1}">
                <asvg:svgBlip xmlns="" xmlns:asvg="http://schemas.microsoft.com/office/drawing/2016/SVG/main" r:embed="rId8"/>
              </a:ext>
            </a:extLst>
          </a:blip>
          <a:srcRect t="17292" r="18351"/>
          <a:stretch>
            <a:fillRect/>
          </a:stretch>
        </p:blipFill>
        <p:spPr>
          <a:xfrm>
            <a:off x="3200400"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1600" h="6858000">
                <a:moveTo>
                  <a:pt x="0" y="0"/>
                </a:moveTo>
                <a:lnTo>
                  <a:pt x="8991600" y="0"/>
                </a:lnTo>
                <a:lnTo>
                  <a:pt x="8991600" y="6858000"/>
                </a:lnTo>
                <a:lnTo>
                  <a:pt x="0" y="6858000"/>
                </a:lnTo>
                <a:close/>
              </a:path>
            </a:pathLst>
          </a:custGeom>
        </p:spPr>
      </p:pic>
      <p:pic>
        <p:nvPicPr>
          <p:cNvPr id="125" name="Graphic 124">
            <a:extLst>
              <a:ext uri="{FF2B5EF4-FFF2-40B4-BE49-F238E27FC236}">
                <a16:creationId xmlns:a16="http://schemas.microsoft.com/office/drawing/2014/main" id="{69762128-67B9-42B1-9564-631B9D4EB066}"/>
              </a:ext>
            </a:extLst>
          </p:cNvPr>
          <p:cNvPicPr>
            <a:picLocks noChangeAspect="1"/>
          </p:cNvPicPr>
          <p:nvPr/>
        </p:nvPicPr>
        <p:blipFill rotWithShape="1">
          <a:blip r:embed="rId9">
            <a:extLst>
              <a:ext uri="{96DAC541-7B7A-43D3-8B79-37D633B846F1}">
                <asvg:svgBlip xmlns="" xmlns:asvg="http://schemas.microsoft.com/office/drawing/2016/SVG/main" r:embed="rId10"/>
              </a:ext>
            </a:extLst>
          </a:blip>
          <a:srcRect b="22762"/>
          <a:stretch/>
        </p:blipFill>
        <p:spPr>
          <a:xfrm>
            <a:off x="195600" y="3489499"/>
            <a:ext cx="11101257" cy="3368501"/>
          </a:xfrm>
          <a:prstGeom prst="rect">
            <a:avLst/>
          </a:prstGeom>
        </p:spPr>
      </p:pic>
      <p:pic>
        <p:nvPicPr>
          <p:cNvPr id="13" name="Graphic 12">
            <a:extLst>
              <a:ext uri="{FF2B5EF4-FFF2-40B4-BE49-F238E27FC236}">
                <a16:creationId xmlns:a16="http://schemas.microsoft.com/office/drawing/2014/main" id="{5CD06166-933E-4B45-8A82-A5D7F489701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rot="19851967">
            <a:off x="4118221" y="5403549"/>
            <a:ext cx="1002513" cy="1227567"/>
          </a:xfrm>
          <a:prstGeom prst="rect">
            <a:avLst/>
          </a:prstGeom>
        </p:spPr>
      </p:pic>
      <p:pic>
        <p:nvPicPr>
          <p:cNvPr id="19" name="Graphic 18">
            <a:extLst>
              <a:ext uri="{FF2B5EF4-FFF2-40B4-BE49-F238E27FC236}">
                <a16:creationId xmlns:a16="http://schemas.microsoft.com/office/drawing/2014/main" id="{7BD5F8F7-1F3B-499F-A089-66DDA8334BE0}"/>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6204192" y="996088"/>
            <a:ext cx="524185" cy="832529"/>
          </a:xfrm>
          <a:prstGeom prst="rect">
            <a:avLst/>
          </a:prstGeom>
        </p:spPr>
      </p:pic>
      <p:pic>
        <p:nvPicPr>
          <p:cNvPr id="7" name="Graphic 6">
            <a:extLst>
              <a:ext uri="{FF2B5EF4-FFF2-40B4-BE49-F238E27FC236}">
                <a16:creationId xmlns:a16="http://schemas.microsoft.com/office/drawing/2014/main" id="{F70A4743-7C31-4B8F-A2FB-89A6DC35924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785397" y="2266121"/>
            <a:ext cx="4070704" cy="5130533"/>
          </a:xfrm>
          <a:prstGeom prst="rect">
            <a:avLst/>
          </a:prstGeom>
        </p:spPr>
      </p:pic>
      <p:pic>
        <p:nvPicPr>
          <p:cNvPr id="118" name="Graphic 117">
            <a:extLst>
              <a:ext uri="{FF2B5EF4-FFF2-40B4-BE49-F238E27FC236}">
                <a16:creationId xmlns:a16="http://schemas.microsoft.com/office/drawing/2014/main" id="{13CDCB68-75EF-4827-9410-A1C5DD1156E4}"/>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285358" y="1968863"/>
            <a:ext cx="657225" cy="476250"/>
          </a:xfrm>
          <a:prstGeom prst="rect">
            <a:avLst/>
          </a:prstGeom>
        </p:spPr>
      </p:pic>
      <p:sp>
        <p:nvSpPr>
          <p:cNvPr id="119" name="TextBox 118">
            <a:extLst>
              <a:ext uri="{FF2B5EF4-FFF2-40B4-BE49-F238E27FC236}">
                <a16:creationId xmlns:a16="http://schemas.microsoft.com/office/drawing/2014/main" id="{FF134C4C-938F-4C59-93EC-B8AC6B9DAEE1}"/>
              </a:ext>
            </a:extLst>
          </p:cNvPr>
          <p:cNvSpPr txBox="1"/>
          <p:nvPr/>
        </p:nvSpPr>
        <p:spPr>
          <a:xfrm>
            <a:off x="5445898" y="1327741"/>
            <a:ext cx="6316055" cy="2123658"/>
          </a:xfrm>
          <a:prstGeom prst="rect">
            <a:avLst/>
          </a:prstGeom>
          <a:noFill/>
        </p:spPr>
        <p:txBody>
          <a:bodyPr wrap="square" rtlCol="0">
            <a:spAutoFit/>
          </a:bodyPr>
          <a:lstStyle/>
          <a:p>
            <a:pPr algn="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XỬ</a:t>
            </a:r>
            <a:r>
              <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LÝ</a:t>
            </a:r>
            <a:r>
              <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p>
          <a:p>
            <a:pPr algn="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TÌNH</a:t>
            </a:r>
            <a:r>
              <a:rPr lang="en-US" sz="6600" b="1" dirty="0"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smtClean="0">
                <a:solidFill>
                  <a:srgbClr val="368B85"/>
                </a:solidFill>
                <a:latin typeface="Times New Roman" panose="02020603050405020304" pitchFamily="18" charset="0"/>
                <a:ea typeface="Tahoma" panose="020B0604030504040204" pitchFamily="34" charset="0"/>
                <a:cs typeface="Times New Roman" panose="02020603050405020304" pitchFamily="18" charset="0"/>
              </a:rPr>
              <a:t>HUỐNG</a:t>
            </a:r>
            <a:endParaRPr lang="en-US" sz="6600" b="1" dirty="0">
              <a:solidFill>
                <a:srgbClr val="368B85"/>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954874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9400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2272</TotalTime>
  <Words>1345</Words>
  <Application>Microsoft Office PowerPoint</Application>
  <PresentationFormat>Widescreen</PresentationFormat>
  <Paragraphs>100</Paragraphs>
  <Slides>21</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.VnTime</vt:lpstr>
      <vt:lpstr>Arial</vt:lpstr>
      <vt:lpstr>Calibri</vt:lpstr>
      <vt:lpstr>Calibri Light</vt:lpstr>
      <vt:lpstr>Montserrat</vt:lpstr>
      <vt:lpstr>Segoe UI Black</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Don't Touch</dc:creator>
  <cp:lastModifiedBy>Thu Huyen</cp:lastModifiedBy>
  <cp:revision>103</cp:revision>
  <dcterms:created xsi:type="dcterms:W3CDTF">2021-08-27T13:53:17Z</dcterms:created>
  <dcterms:modified xsi:type="dcterms:W3CDTF">2021-09-17T04:28:29Z</dcterms:modified>
</cp:coreProperties>
</file>