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79" r:id="rId3"/>
    <p:sldId id="258" r:id="rId4"/>
    <p:sldId id="276" r:id="rId5"/>
    <p:sldId id="283" r:id="rId6"/>
    <p:sldId id="286" r:id="rId7"/>
    <p:sldId id="287" r:id="rId8"/>
    <p:sldId id="288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14" r:id="rId18"/>
    <p:sldId id="298" r:id="rId19"/>
    <p:sldId id="315" r:id="rId20"/>
    <p:sldId id="299" r:id="rId21"/>
    <p:sldId id="300" r:id="rId22"/>
    <p:sldId id="301" r:id="rId23"/>
    <p:sldId id="316" r:id="rId24"/>
    <p:sldId id="305" r:id="rId25"/>
    <p:sldId id="309" r:id="rId26"/>
    <p:sldId id="311" r:id="rId27"/>
    <p:sldId id="312" r:id="rId28"/>
    <p:sldId id="313" r:id="rId29"/>
    <p:sldId id="278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5" autoAdjust="0"/>
  </p:normalViewPr>
  <p:slideViewPr>
    <p:cSldViewPr snapToGrid="0">
      <p:cViewPr varScale="1">
        <p:scale>
          <a:sx n="52" d="100"/>
          <a:sy n="52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3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740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65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668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532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20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575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2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con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?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49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2-3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. </a:t>
            </a:r>
          </a:p>
          <a:p>
            <a:r>
              <a:rPr lang="en-US" dirty="0"/>
              <a:t>3 HS </a:t>
            </a:r>
            <a:r>
              <a:rPr lang="en-US" dirty="0" err="1"/>
              <a:t>lấy</a:t>
            </a:r>
            <a:r>
              <a:rPr lang="en-US" dirty="0"/>
              <a:t> VD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.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–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;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–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;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-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bàn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85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727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17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66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kydoor.net/Download%3Fmode%3Dphoto%26id%3D7385&amp;imgrefurl=http://www.skydoor.net/photo/Cot_co_Ha_Noi_3/7385&amp;h=600&amp;w=450&amp;sz=41&amp;tbnid=SFEgMvKhcNXrFM:&amp;tbnh=259&amp;tbnw=194&amp;prev=/images%3Fq%3Dhinh%2Banh%2Bcot%2Bco%2Bha%2Bnoi&amp;zoom=1&amp;q=hinh+anh+cot+co+ha+noi&amp;hl=en&amp;usg=__117xDxL9f72BLofg1DbnYXWqyuE=&amp;sa=X&amp;ei=9vOrTNuQE8f4cfKYxPIE&amp;ved=0CAYQ9QEwA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2088" y="1581240"/>
            <a:ext cx="6567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LUYỆN TỪ VÀ CÂU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A8AE6-3C68-411F-BBAC-9359D9B8824B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77976" y="5896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238775" y="2613155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LUYỆN TẬP 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52DE4-58C3-4085-B6CC-6014E4602A05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95716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52600" y="1295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/>
              <a:t>Bài</a:t>
            </a:r>
            <a:r>
              <a:rPr lang="en-US" altLang="en-US" sz="3600" u="sng" dirty="0"/>
              <a:t> 1:</a:t>
            </a:r>
            <a:r>
              <a:rPr lang="en-US" altLang="en-US" sz="3600" dirty="0"/>
              <a:t> </a:t>
            </a:r>
            <a:r>
              <a:rPr lang="en-US" altLang="en-US" sz="3600" b="1" dirty="0" err="1"/>
              <a:t>Phân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biệt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nghĩa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những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đồng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âm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trong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cụm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sau</a:t>
            </a:r>
            <a:r>
              <a:rPr lang="en-US" altLang="en-US" sz="3600" b="1" dirty="0"/>
              <a:t>: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828800" y="381001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>
                <a:solidFill>
                  <a:schemeClr val="accent2"/>
                </a:solidFill>
              </a:rPr>
              <a:t>III.Luyện tập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81200" y="2590801"/>
            <a:ext cx="4114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a) </a:t>
            </a:r>
            <a:r>
              <a:rPr lang="en-US" altLang="en-US" sz="3600" dirty="0" err="1"/>
              <a:t>Cánh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Tượng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nghìn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11269" name="Hình Chữ nhật 9"/>
          <p:cNvSpPr>
            <a:spLocks noChangeArrowheads="1"/>
          </p:cNvSpPr>
          <p:nvPr/>
        </p:nvSpPr>
        <p:spPr bwMode="auto">
          <a:xfrm>
            <a:off x="6324600" y="2590801"/>
            <a:ext cx="3175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b) </a:t>
            </a:r>
            <a:r>
              <a:rPr lang="en-US" altLang="en-US" sz="3600" dirty="0" err="1"/>
              <a:t>Hòn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</a:t>
            </a:r>
            <a:r>
              <a:rPr lang="en-US" altLang="en-US" sz="3600" dirty="0" err="1"/>
              <a:t>Đá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bóng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c) Ba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Ba </a:t>
            </a:r>
            <a:r>
              <a:rPr lang="en-US" altLang="en-US" sz="3600" dirty="0" err="1"/>
              <a:t>tuổi</a:t>
            </a:r>
            <a:endParaRPr lang="en-US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B1E3A-88CB-4111-96E0-732A3F0E13AC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22280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iadinh_033028_384835110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1" y="432993"/>
            <a:ext cx="9220852" cy="47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vtc_094954_992510703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14" y="457200"/>
            <a:ext cx="9183077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01579" y="5410200"/>
            <a:ext cx="1120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 dirty="0"/>
              <a:t>-</a:t>
            </a:r>
            <a:r>
              <a:rPr lang="en-US" altLang="en-US" sz="4000" b="1" i="1" dirty="0" err="1"/>
              <a:t>cánh</a:t>
            </a:r>
            <a:r>
              <a:rPr lang="en-US" altLang="en-US" sz="4000" b="1" i="1" dirty="0"/>
              <a:t> </a:t>
            </a:r>
            <a:r>
              <a:rPr lang="en-US" altLang="en-US" sz="4000" b="1" i="1" dirty="0" err="1"/>
              <a:t>đồng</a:t>
            </a:r>
            <a:r>
              <a:rPr lang="en-US" altLang="en-US" sz="4000" b="1" dirty="0"/>
              <a:t>:</a:t>
            </a:r>
            <a:r>
              <a:rPr lang="en-US" altLang="en-US" sz="4000" dirty="0"/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là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khoảng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đất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rộng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và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bằng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phẳng</a:t>
            </a:r>
            <a:r>
              <a:rPr lang="en-US" altLang="en-US" sz="4000" dirty="0">
                <a:solidFill>
                  <a:srgbClr val="6600FF"/>
                </a:solidFill>
              </a:rPr>
              <a:t>, </a:t>
            </a:r>
            <a:r>
              <a:rPr lang="en-US" altLang="en-US" sz="4000" dirty="0" err="1">
                <a:solidFill>
                  <a:srgbClr val="6600FF"/>
                </a:solidFill>
              </a:rPr>
              <a:t>dùng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để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cày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cấy</a:t>
            </a:r>
            <a:r>
              <a:rPr lang="en-US" altLang="en-US" sz="4000" dirty="0">
                <a:solidFill>
                  <a:srgbClr val="6600FF"/>
                </a:solidFill>
              </a:rPr>
              <a:t>, </a:t>
            </a:r>
            <a:r>
              <a:rPr lang="en-US" altLang="en-US" sz="4000" dirty="0" err="1">
                <a:solidFill>
                  <a:srgbClr val="6600FF"/>
                </a:solidFill>
              </a:rPr>
              <a:t>trồng</a:t>
            </a:r>
            <a:r>
              <a:rPr lang="en-US" altLang="en-US" sz="4000" dirty="0">
                <a:solidFill>
                  <a:srgbClr val="6600FF"/>
                </a:solidFill>
              </a:rPr>
              <a:t> </a:t>
            </a:r>
            <a:r>
              <a:rPr lang="en-US" altLang="en-US" sz="4000" dirty="0" err="1">
                <a:solidFill>
                  <a:srgbClr val="6600FF"/>
                </a:solidFill>
              </a:rPr>
              <a:t>trọt</a:t>
            </a:r>
            <a:r>
              <a:rPr lang="en-US" altLang="en-US" sz="4000" dirty="0">
                <a:solidFill>
                  <a:srgbClr val="6600FF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735DD-97E2-463A-B678-5BEFA541BDB7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708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76400" y="51054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/>
              <a:t>-</a:t>
            </a:r>
            <a:r>
              <a:rPr lang="en-US" altLang="en-US" sz="3600" b="1" i="1"/>
              <a:t>tượng đồng:</a:t>
            </a:r>
            <a:r>
              <a:rPr lang="en-US" altLang="en-US" sz="3600" i="1"/>
              <a:t> </a:t>
            </a:r>
            <a:r>
              <a:rPr lang="en-US" altLang="en-US" sz="3600" b="1" i="1">
                <a:solidFill>
                  <a:srgbClr val="6600FF"/>
                </a:solidFill>
              </a:rPr>
              <a:t>đồng</a:t>
            </a:r>
            <a:r>
              <a:rPr lang="en-US" altLang="en-US" sz="3600" b="1">
                <a:solidFill>
                  <a:srgbClr val="6600FF"/>
                </a:solidFill>
              </a:rPr>
              <a:t> là kim loại có màu đỏ, dễ dát mỏng và kéo sợi, thường dùng làm dây điện và hợp kim.</a:t>
            </a:r>
          </a:p>
        </p:txBody>
      </p:sp>
      <p:pic>
        <p:nvPicPr>
          <p:cNvPr id="44035" name="ctl00_ContentPlaceHolder1_detail_rv_imgPic1" descr="Tượng đồng Bác Hồ - Tượng bán thân Bác, tượng Bác đọc báo... - tuong-dong-bac-ho-tuong-ban-than-bac-tuong-bac-doc-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21" y="613610"/>
            <a:ext cx="3573379" cy="428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lightbox-image" descr="105-460-thick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3610"/>
            <a:ext cx="4353026" cy="428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E6752E-B65B-4F44-AFC4-1381D3EC939D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9788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600200" y="5227638"/>
            <a:ext cx="8991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-một nghìn đồng</a:t>
            </a:r>
            <a:r>
              <a:rPr lang="en-US" altLang="en-US" sz="3600" b="1"/>
              <a:t>:</a:t>
            </a:r>
            <a:r>
              <a:rPr lang="en-US" altLang="en-US" sz="3600"/>
              <a:t> </a:t>
            </a:r>
            <a:r>
              <a:rPr lang="en-US" altLang="en-US" sz="3600" b="1" i="1">
                <a:solidFill>
                  <a:srgbClr val="6600FF"/>
                </a:solidFill>
              </a:rPr>
              <a:t>đồng</a:t>
            </a:r>
            <a:r>
              <a:rPr lang="en-US" altLang="en-US" sz="3600" b="1">
                <a:solidFill>
                  <a:srgbClr val="6600FF"/>
                </a:solidFill>
              </a:rPr>
              <a:t> là đơn vị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6600FF"/>
                </a:solidFill>
              </a:rPr>
              <a:t> tiền tệ Việt Nam.</a:t>
            </a:r>
          </a:p>
        </p:txBody>
      </p:sp>
      <p:pic>
        <p:nvPicPr>
          <p:cNvPr id="45059" name="ncode_imageresizer_container_3" descr="vn-p106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BE7EFA-7BC2-47A1-A06D-AF70F611CCC8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11924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806117" y="4343401"/>
            <a:ext cx="1078029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i="1" dirty="0"/>
              <a:t>-</a:t>
            </a:r>
            <a:r>
              <a:rPr lang="en-US" altLang="en-US" sz="4400" b="1" i="1" dirty="0" err="1"/>
              <a:t>hòn</a:t>
            </a:r>
            <a:r>
              <a:rPr lang="en-US" altLang="en-US" sz="4400" b="1" i="1" dirty="0"/>
              <a:t> </a:t>
            </a:r>
            <a:r>
              <a:rPr lang="en-US" altLang="en-US" sz="4400" b="1" i="1" dirty="0" err="1"/>
              <a:t>đá</a:t>
            </a:r>
            <a:r>
              <a:rPr lang="en-US" altLang="en-US" sz="4400" dirty="0">
                <a:solidFill>
                  <a:srgbClr val="FF0000"/>
                </a:solidFill>
              </a:rPr>
              <a:t>:</a:t>
            </a:r>
            <a:r>
              <a:rPr lang="en-US" altLang="en-US" sz="4400" dirty="0"/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đá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là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chất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rắn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cấu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tạo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nên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vỏ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trái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đất</a:t>
            </a:r>
            <a:r>
              <a:rPr lang="en-US" altLang="en-US" sz="4400" b="1" dirty="0">
                <a:solidFill>
                  <a:srgbClr val="6600FF"/>
                </a:solidFill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</a:rPr>
              <a:t>kết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thành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từng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tảng</a:t>
            </a:r>
            <a:r>
              <a:rPr lang="en-US" altLang="en-US" sz="4400" b="1" dirty="0">
                <a:solidFill>
                  <a:srgbClr val="6600FF"/>
                </a:solidFill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</a:rPr>
              <a:t>từng</a:t>
            </a:r>
            <a:r>
              <a:rPr lang="en-US" altLang="en-US" sz="4400" b="1" dirty="0">
                <a:solidFill>
                  <a:srgbClr val="6600FF"/>
                </a:solidFill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</a:rPr>
              <a:t>hòn</a:t>
            </a:r>
            <a:r>
              <a:rPr lang="en-US" altLang="en-US" sz="4400" b="1" dirty="0">
                <a:solidFill>
                  <a:srgbClr val="6600FF"/>
                </a:solidFill>
              </a:rPr>
              <a:t>.</a:t>
            </a:r>
          </a:p>
        </p:txBody>
      </p:sp>
      <p:pic>
        <p:nvPicPr>
          <p:cNvPr id="46083" name="imgb" descr="11058206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56" y="574007"/>
            <a:ext cx="3788244" cy="35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gb" descr="21990_narrow_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42" y="574006"/>
            <a:ext cx="3544291" cy="356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E4664-47BA-4B08-BE8B-8BD95108ECB2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2366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0" y="5791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/>
              <a:t>-</a:t>
            </a:r>
            <a:r>
              <a:rPr lang="en-US" altLang="en-US" sz="2800" b="1" i="1"/>
              <a:t>đá bóng</a:t>
            </a:r>
            <a:r>
              <a:rPr lang="en-US" altLang="en-US" sz="2800">
                <a:solidFill>
                  <a:srgbClr val="FF0000"/>
                </a:solidFill>
              </a:rPr>
              <a:t>:</a:t>
            </a:r>
            <a:r>
              <a:rPr lang="en-US" altLang="en-US" sz="2800"/>
              <a:t> </a:t>
            </a:r>
            <a:r>
              <a:rPr lang="en-US" altLang="en-US" sz="2800" b="1" i="1">
                <a:solidFill>
                  <a:srgbClr val="6600FF"/>
                </a:solidFill>
              </a:rPr>
              <a:t>đá</a:t>
            </a:r>
            <a:r>
              <a:rPr lang="en-US" altLang="en-US" sz="2800" b="1">
                <a:solidFill>
                  <a:srgbClr val="6600FF"/>
                </a:solidFill>
              </a:rPr>
              <a:t> là đưa nhanh chân và hất mạnh bóng cho ra xa hoặc đưa vào khung thành đối phương</a:t>
            </a:r>
            <a:r>
              <a:rPr lang="en-US" altLang="en-US" sz="2800" b="1"/>
              <a:t>.</a:t>
            </a:r>
          </a:p>
        </p:txBody>
      </p:sp>
      <p:pic>
        <p:nvPicPr>
          <p:cNvPr id="47107" name="imgb" descr="Ronaldinho_hinhxinh_com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26" y="1031248"/>
            <a:ext cx="3838074" cy="468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gb" descr="1278990533-bong-da-muelle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8" y="1024432"/>
            <a:ext cx="3645568" cy="468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F8F02-BDBA-49AA-8B21-F21F9059FCB0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9115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283CF-9ABD-4B27-B8C7-761C65940C70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46386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685800"/>
            <a:ext cx="79248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u="sng" dirty="0" err="1"/>
              <a:t>Bài</a:t>
            </a:r>
            <a:r>
              <a:rPr lang="en-US" altLang="en-US" sz="3600" b="1" u="sng" dirty="0"/>
              <a:t> 2: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Đặt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để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phân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biệt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đồng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âm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bàn</a:t>
            </a:r>
            <a:r>
              <a:rPr lang="en-US" altLang="en-US" sz="3600" b="1" dirty="0">
                <a:solidFill>
                  <a:srgbClr val="FF0000"/>
                </a:solidFill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</a:rPr>
              <a:t>cờ</a:t>
            </a:r>
            <a:r>
              <a:rPr lang="en-US" altLang="en-US" sz="3600" b="1" dirty="0">
                <a:solidFill>
                  <a:srgbClr val="FF0000"/>
                </a:solidFill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3600" b="1" dirty="0"/>
              <a:t>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6159" name="Picture 15" descr="DSC08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95999" y="5029200"/>
            <a:ext cx="519404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 -</a:t>
            </a:r>
            <a:r>
              <a:rPr lang="en-US" altLang="en-US" sz="3600" dirty="0" err="1">
                <a:solidFill>
                  <a:srgbClr val="FF0000"/>
                </a:solidFill>
              </a:rPr>
              <a:t>Lá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cờ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Tổ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quốc</a:t>
            </a:r>
            <a:r>
              <a:rPr lang="en-US" altLang="en-US" sz="3600" dirty="0">
                <a:solidFill>
                  <a:srgbClr val="FF0000"/>
                </a:solidFill>
              </a:rPr>
              <a:t> tung bay </a:t>
            </a:r>
            <a:r>
              <a:rPr lang="en-US" altLang="en-US" sz="3600" dirty="0" err="1">
                <a:solidFill>
                  <a:srgbClr val="FF0000"/>
                </a:solidFill>
              </a:rPr>
              <a:t>phấp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phới</a:t>
            </a:r>
            <a:r>
              <a:rPr lang="en-US" altLang="en-US" sz="3600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en-US" altLang="en-US" dirty="0"/>
              <a:t>    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156996" y="4800600"/>
            <a:ext cx="4786604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- </a:t>
            </a:r>
            <a:r>
              <a:rPr lang="en-US" altLang="en-US" sz="3600" dirty="0" err="1"/>
              <a:t>Cờ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môn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thể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nhiều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người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yêu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thích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  <p:pic>
        <p:nvPicPr>
          <p:cNvPr id="6162" name="Picture 18" descr="Download%253Fmode%253Dphoto%2526id%253D7385&amp;t=1&amp;h=196&amp;w=147&amp;usg=__K2UXtDalo7dxAk65rWNjchDkN4k=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AC24C6-9228-4608-B51A-FCF6E3AF357A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5080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60" grpId="0"/>
      <p:bldP spid="61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283CF-9ABD-4B27-B8C7-761C65940C70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68810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" y="2189200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456266" y="3873548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0" i="0" u="none" strike="noStrike" cap="none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pic>
        <p:nvPicPr>
          <p:cNvPr id="93" name="Shape 93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5" y="3938077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117022" y="2241603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0412" y="531373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02934" y="2404533"/>
            <a:ext cx="8389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Cho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52133" y="4099983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Cho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31A32-5EA8-44C2-9696-4D8E9D17A80F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70000" y="1930930"/>
            <a:ext cx="97536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 u="sng" dirty="0" err="1"/>
              <a:t>Bài</a:t>
            </a:r>
            <a:r>
              <a:rPr lang="en-US" altLang="en-US" sz="4000" b="1" u="sng" dirty="0"/>
              <a:t> 3</a:t>
            </a:r>
            <a:r>
              <a:rPr lang="en-US" altLang="en-US" sz="4000" b="1" dirty="0"/>
              <a:t>: </a:t>
            </a:r>
            <a:r>
              <a:rPr lang="en-US" altLang="en-US" sz="4000" b="1" dirty="0" err="1"/>
              <a:t>Đọc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mẩu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chuyện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vui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dưới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đây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và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biết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vì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sao</a:t>
            </a:r>
            <a:r>
              <a:rPr lang="en-US" altLang="en-US" sz="4000" b="1" dirty="0"/>
              <a:t> Nam </a:t>
            </a:r>
            <a:r>
              <a:rPr lang="en-US" altLang="en-US" sz="4000" b="1" dirty="0" err="1"/>
              <a:t>tưởng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mình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đã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chuyển</a:t>
            </a:r>
            <a:r>
              <a:rPr lang="en-US" altLang="en-US" sz="4000" b="1" dirty="0"/>
              <a:t> sang </a:t>
            </a:r>
            <a:r>
              <a:rPr lang="en-US" altLang="en-US" sz="4000" b="1" dirty="0" err="1"/>
              <a:t>làm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việc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tại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ngân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hàng</a:t>
            </a:r>
            <a:r>
              <a:rPr lang="en-US" altLang="en-US" sz="40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A926C-2272-44EA-8351-3F66274EBE33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4606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19199" y="846667"/>
            <a:ext cx="1032933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</a:rPr>
              <a:t>Tiền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tiêu</a:t>
            </a:r>
            <a:endParaRPr lang="en-US" altLang="en-US" sz="36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Nam:</a:t>
            </a:r>
            <a:r>
              <a:rPr lang="en-US" altLang="en-US" sz="3600" dirty="0"/>
              <a:t> -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không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chuyển</a:t>
            </a:r>
            <a:r>
              <a:rPr lang="en-US" altLang="en-US" sz="3600" dirty="0"/>
              <a:t> sang </a:t>
            </a:r>
            <a:r>
              <a:rPr lang="en-US" altLang="en-US" sz="3600" dirty="0" err="1"/>
              <a:t>ngân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hàng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việc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đấy</a:t>
            </a:r>
            <a:r>
              <a:rPr lang="en-US" altLang="en-US" sz="3600" dirty="0"/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:- Sao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bộ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</a:t>
            </a:r>
            <a:r>
              <a:rPr lang="en-US" altLang="en-US" sz="3600" dirty="0"/>
              <a:t>:-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rồi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báo</a:t>
            </a:r>
            <a:r>
              <a:rPr lang="en-US" altLang="en-US" sz="3600" dirty="0"/>
              <a:t> tin: “Ba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đảo</a:t>
            </a:r>
            <a:r>
              <a:rPr lang="en-US" altLang="en-US" sz="3600" dirty="0"/>
              <a:t>”. </a:t>
            </a:r>
            <a:r>
              <a:rPr lang="en-US" altLang="en-US" sz="3600" dirty="0" err="1"/>
              <a:t>Nhưng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nói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giữ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Tổ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quốc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 !!!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34979-5E50-42DC-9B8D-1E5B30EF0591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451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15820" y="1380066"/>
            <a:ext cx="11047445" cy="344709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     </a:t>
            </a:r>
            <a:r>
              <a:rPr lang="en-US" altLang="en-US" sz="3200" i="1" dirty="0" err="1"/>
              <a:t>Vì</a:t>
            </a:r>
            <a:r>
              <a:rPr lang="en-US" altLang="en-US" sz="3200" i="1" dirty="0"/>
              <a:t> Nam </a:t>
            </a:r>
            <a:r>
              <a:rPr lang="en-US" altLang="en-US" sz="3200" i="1" dirty="0" err="1"/>
              <a:t>nhầm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lẫn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nghĩa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của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hai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từ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đồng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âm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là</a:t>
            </a:r>
            <a:r>
              <a:rPr lang="en-US" altLang="en-US" sz="3200" i="1" dirty="0"/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tiền</a:t>
            </a:r>
            <a:r>
              <a:rPr lang="en-US" altLang="en-US" sz="3200" i="1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</a:rPr>
              <a:t>tiêu</a:t>
            </a:r>
            <a:r>
              <a:rPr lang="en-US" altLang="en-US" sz="3200" i="1" dirty="0"/>
              <a:t>. Ở </a:t>
            </a:r>
            <a:r>
              <a:rPr lang="en-US" altLang="en-US" sz="3200" i="1" dirty="0" err="1"/>
              <a:t>đây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bố</a:t>
            </a:r>
            <a:r>
              <a:rPr lang="en-US" altLang="en-US" sz="3200" i="1" dirty="0"/>
              <a:t> Nam </a:t>
            </a:r>
            <a:r>
              <a:rPr lang="en-US" altLang="en-US" sz="3200" i="1" dirty="0" err="1"/>
              <a:t>muốn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nói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là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bố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đang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giữ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một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vị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trí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quan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trọng</a:t>
            </a:r>
            <a:r>
              <a:rPr lang="en-US" altLang="en-US" sz="3200" i="1" dirty="0"/>
              <a:t>, </a:t>
            </a:r>
            <a:r>
              <a:rPr lang="en-US" altLang="en-US" sz="3200" i="1" dirty="0" err="1"/>
              <a:t>nơi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có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bố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trí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canh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gác</a:t>
            </a:r>
            <a:r>
              <a:rPr lang="en-US" altLang="en-US" sz="3200" i="1" dirty="0"/>
              <a:t> ở </a:t>
            </a:r>
            <a:r>
              <a:rPr lang="en-US" altLang="en-US" sz="3200" i="1" dirty="0" err="1"/>
              <a:t>phía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trước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khu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vực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trú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quân</a:t>
            </a:r>
            <a:r>
              <a:rPr lang="en-US" altLang="en-US" sz="3200" i="1" dirty="0"/>
              <a:t>, </a:t>
            </a:r>
            <a:r>
              <a:rPr lang="en-US" altLang="en-US" sz="3200" i="1" dirty="0" err="1"/>
              <a:t>hướng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về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phía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địch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nhưng</a:t>
            </a:r>
            <a:r>
              <a:rPr lang="en-US" altLang="en-US" sz="3200" i="1" dirty="0"/>
              <a:t> Nam </a:t>
            </a:r>
            <a:r>
              <a:rPr lang="en-US" altLang="en-US" sz="3200" i="1" dirty="0" err="1"/>
              <a:t>lại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hiểu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tiền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tiêu</a:t>
            </a:r>
            <a:r>
              <a:rPr lang="en-US" altLang="en-US" sz="3200" i="1" dirty="0"/>
              <a:t> ở </a:t>
            </a:r>
            <a:r>
              <a:rPr lang="en-US" altLang="en-US" sz="3200" i="1" dirty="0" err="1"/>
              <a:t>đây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là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tiền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để</a:t>
            </a:r>
            <a:r>
              <a:rPr lang="en-US" altLang="en-US" sz="3200" i="1" dirty="0"/>
              <a:t> </a:t>
            </a:r>
            <a:r>
              <a:rPr lang="en-US" altLang="en-US" sz="3200" i="1" dirty="0" err="1"/>
              <a:t>tiêu</a:t>
            </a:r>
            <a:r>
              <a:rPr lang="en-US" altLang="en-US" sz="3200" i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1949F-EBF9-4088-87F1-083B420C322B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901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283CF-9ABD-4B27-B8C7-761C65940C70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613204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4" name="Shape 144"/>
          <p:cNvSpPr/>
          <p:nvPr/>
        </p:nvSpPr>
        <p:spPr>
          <a:xfrm>
            <a:off x="4800600" y="1260778"/>
            <a:ext cx="3651288" cy="10045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ĐỐ VUI</a:t>
            </a:r>
          </a:p>
        </p:txBody>
      </p:sp>
      <p:sp>
        <p:nvSpPr>
          <p:cNvPr id="145" name="Shape 145"/>
          <p:cNvSpPr/>
          <p:nvPr/>
        </p:nvSpPr>
        <p:spPr>
          <a:xfrm>
            <a:off x="685800" y="2265301"/>
            <a:ext cx="10996863" cy="31085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Noto Sans Symbols"/>
              <a:buNone/>
            </a:pP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3200" b="1" i="0" u="sng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3200" b="0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3200" b="0" i="0" u="none" strike="noStrike" cap="none" dirty="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giây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nhiều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thắng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143000" y="762000"/>
            <a:ext cx="1676400" cy="1106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 4: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F55C3-775A-4860-BEDE-9B314AB8F498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1375517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" name="Shape 174"/>
          <p:cNvSpPr txBox="1"/>
          <p:nvPr/>
        </p:nvSpPr>
        <p:spPr>
          <a:xfrm>
            <a:off x="1295400" y="470118"/>
            <a:ext cx="9202185" cy="25016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u="sng" dirty="0" err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3600" b="1" u="sng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 1: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Trùng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trục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chó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thui</a:t>
            </a:r>
            <a:endParaRPr lang="en-US"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mắt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mũi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đuôi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đầu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(Là con gì?)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105400" y="3009117"/>
            <a:ext cx="4825488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Đáp án: </a:t>
            </a:r>
            <a:r>
              <a:rPr lang="en-US" sz="3200" b="1" i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Con chó thui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E82931-B8E4-453F-A8AE-27CF7AD0EF73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4811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752600" y="869101"/>
            <a:ext cx="7982985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u="sng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Câu 2: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Hai cây cùng có một tên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xòe mặt nước, cây trên chiến trường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này bảo vệ quê hương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kia hoa nở soi gương mặt hồ?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                       Là những cây gì?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3584193" y="4343400"/>
            <a:ext cx="4319798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Đáp án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 - Cây hoa súng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- Cây súng</a:t>
            </a: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6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59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1F4ABC-65BF-4C4B-9AA2-4F64D1D9C8CC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11188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5029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7200"/>
            <a:ext cx="5410200" cy="3429000"/>
          </a:xfrm>
          <a:prstGeom prst="rect">
            <a:avLst/>
          </a:prstGeom>
        </p:spPr>
      </p:pic>
      <p:cxnSp>
        <p:nvCxnSpPr>
          <p:cNvPr id="7" name="Shape 273"/>
          <p:cNvCxnSpPr/>
          <p:nvPr/>
        </p:nvCxnSpPr>
        <p:spPr>
          <a:xfrm flipH="1" flipV="1">
            <a:off x="9220200" y="2895600"/>
            <a:ext cx="304800" cy="1676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" name="Shape 274"/>
          <p:cNvCxnSpPr/>
          <p:nvPr/>
        </p:nvCxnSpPr>
        <p:spPr>
          <a:xfrm flipH="1" flipV="1">
            <a:off x="3328639" y="2895600"/>
            <a:ext cx="381000" cy="144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2761889" y="4267200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súng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1695" y="4495800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 súng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A0E9A-3768-4FF1-AB1D-8C32A539B86D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41433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2A906-9F85-47EF-86CD-6A660340FB65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90681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30834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>
                <a:cs typeface="Times New Roman" panose="02020603050405020304" pitchFamily="18" charset="0"/>
              </a:rPr>
              <a:t>- Em tìm thêm các từ đồng âm ngoài bài.</a:t>
            </a:r>
          </a:p>
          <a:p>
            <a:pPr marL="571500" indent="-571500">
              <a:buFontTx/>
              <a:buChar char="-"/>
            </a:pPr>
            <a:r>
              <a:rPr lang="nb-NO" altLang="en-US" sz="3600" b="1" dirty="0">
                <a:cs typeface="Times New Roman" panose="02020603050405020304" pitchFamily="18" charset="0"/>
              </a:rPr>
              <a:t>Chuẩn bị bài sau: 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                   MRVT: Hữu nghị - Hợp tác.</a:t>
            </a:r>
          </a:p>
          <a:p>
            <a:r>
              <a:rPr lang="nb-NO" altLang="en-US" sz="3600" b="1" dirty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1285" y="42268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D0DE0-BA59-49DE-8D6B-6A6D3D3A97AB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77976" y="5896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TỪ ĐỒNG ÂM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1378" y="1660642"/>
            <a:ext cx="4483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 TỪ VÀ CÂU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E2060-944A-40D0-A015-0BC082947E89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âm</a:t>
            </a:r>
            <a:r>
              <a:rPr lang="en-US" dirty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5283CF-9ABD-4B27-B8C7-761C65940C70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848750" y="610319"/>
            <a:ext cx="10598184" cy="562114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2934" y="2505487"/>
            <a:ext cx="51998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E6254-0D19-4BDC-BB89-C70855CFE773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45811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71133" y="962554"/>
            <a:ext cx="297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</a:rPr>
              <a:t>I.Nhận</a:t>
            </a:r>
            <a:r>
              <a:rPr lang="en-US" altLang="en-US" sz="4400" b="1" u="sng" dirty="0">
                <a:solidFill>
                  <a:srgbClr val="3333FF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</a:rPr>
              <a:t>xét</a:t>
            </a:r>
            <a:endParaRPr lang="en-US" altLang="en-US" sz="4400" b="1" u="sng" dirty="0">
              <a:solidFill>
                <a:schemeClr val="accent2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84399" y="1855788"/>
            <a:ext cx="7281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400" dirty="0" err="1"/>
              <a:t>Đọc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các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câu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sau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đây</a:t>
            </a:r>
            <a:r>
              <a:rPr lang="en-US" altLang="en-US" sz="4400" dirty="0"/>
              <a:t>:</a:t>
            </a:r>
          </a:p>
        </p:txBody>
      </p: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048000"/>
            <a:ext cx="6858000" cy="1754188"/>
            <a:chOff x="576" y="1920"/>
            <a:chExt cx="4320" cy="1105"/>
          </a:xfrm>
        </p:grpSpPr>
        <p:sp>
          <p:nvSpPr>
            <p:cNvPr id="6154" name="Rectangle 21"/>
            <p:cNvSpPr>
              <a:spLocks noChangeArrowheads="1"/>
            </p:cNvSpPr>
            <p:nvPr/>
          </p:nvSpPr>
          <p:spPr bwMode="auto">
            <a:xfrm>
              <a:off x="2112" y="1920"/>
              <a:ext cx="58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/>
                <a:t>câu</a:t>
              </a:r>
            </a:p>
          </p:txBody>
        </p:sp>
        <p:sp>
          <p:nvSpPr>
            <p:cNvPr id="6155" name="Text Box 14"/>
            <p:cNvSpPr txBox="1">
              <a:spLocks noChangeArrowheads="1"/>
            </p:cNvSpPr>
            <p:nvPr/>
          </p:nvSpPr>
          <p:spPr bwMode="auto">
            <a:xfrm>
              <a:off x="576" y="1920"/>
              <a:ext cx="432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/>
                <a:t>a) </a:t>
              </a:r>
              <a:r>
                <a:rPr lang="en-US" altLang="en-US" sz="3600" dirty="0" err="1"/>
                <a:t>Ông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ngồi</a:t>
              </a:r>
              <a:r>
                <a:rPr lang="en-US" altLang="en-US" sz="3600" dirty="0"/>
                <a:t>       </a:t>
              </a:r>
              <a:r>
                <a:rPr lang="en-US" altLang="en-US" sz="3600" dirty="0" err="1"/>
                <a:t>cá</a:t>
              </a:r>
              <a:r>
                <a:rPr lang="en-US" altLang="en-US" sz="3600" dirty="0"/>
                <a:t>.</a:t>
              </a:r>
            </a:p>
            <a:p>
              <a:pPr eaLnBrk="1" hangingPunct="1"/>
              <a:endParaRPr lang="en-US" altLang="en-US" sz="3600" dirty="0"/>
            </a:p>
            <a:p>
              <a:pPr eaLnBrk="1" hangingPunct="1"/>
              <a:r>
                <a:rPr lang="en-US" altLang="en-US" sz="3600" dirty="0"/>
                <a:t>b) </a:t>
              </a:r>
              <a:r>
                <a:rPr lang="en-US" altLang="en-US" sz="3600" dirty="0" err="1"/>
                <a:t>Đoạn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văn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này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có</a:t>
              </a:r>
              <a:r>
                <a:rPr lang="en-US" altLang="en-US" sz="3600" dirty="0"/>
                <a:t> 5 </a:t>
              </a:r>
              <a:r>
                <a:rPr lang="en-US" altLang="en-US" sz="3600" dirty="0" err="1"/>
                <a:t>câu</a:t>
              </a:r>
              <a:r>
                <a:rPr lang="en-US" altLang="en-US" sz="3600" dirty="0"/>
                <a:t>. </a:t>
              </a:r>
            </a:p>
          </p:txBody>
        </p: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876800" y="3048001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858000" y="415448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C5447-179E-42CE-B7A3-3E6CF04DAAE2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40429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55" grpId="0"/>
      <p:bldP spid="102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83734" y="948268"/>
            <a:ext cx="1049866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2. </a:t>
            </a:r>
            <a:r>
              <a:rPr lang="en-US" altLang="en-US" sz="3600" dirty="0" err="1"/>
              <a:t>Dòng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dưới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đây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mỗi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i="1" dirty="0" err="1"/>
              <a:t>câu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tập</a:t>
            </a:r>
            <a:r>
              <a:rPr lang="en-US" altLang="en-US" sz="3600" dirty="0"/>
              <a:t> 1: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-</a:t>
            </a:r>
            <a:r>
              <a:rPr lang="en-US" altLang="en-US" sz="3600" dirty="0" err="1"/>
              <a:t>Bắt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tôm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móc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nhỏ</a:t>
            </a:r>
            <a:r>
              <a:rPr lang="en-US" altLang="en-US" sz="3600" dirty="0"/>
              <a:t>(</a:t>
            </a:r>
            <a:r>
              <a:rPr lang="en-US" altLang="en-US" sz="3600" dirty="0" err="1"/>
              <a:t>thường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mồi</a:t>
            </a:r>
            <a:r>
              <a:rPr lang="en-US" altLang="en-US" sz="3600" dirty="0"/>
              <a:t>) </a:t>
            </a:r>
            <a:r>
              <a:rPr lang="en-US" altLang="en-US" sz="3600" dirty="0" err="1"/>
              <a:t>buộc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đầu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dây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- </a:t>
            </a:r>
            <a:r>
              <a:rPr lang="en-US" altLang="en-US" sz="3600" dirty="0" err="1"/>
              <a:t>Đơn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nói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diễn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ý </a:t>
            </a:r>
            <a:r>
              <a:rPr lang="en-US" altLang="en-US" sz="3600" dirty="0" err="1"/>
              <a:t>trọn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vẹn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mở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đầu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chữ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hoa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thúc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dấu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câu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E3495-B259-4B6F-8F20-C8D4BE74C15A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21931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8018" y="489713"/>
            <a:ext cx="44873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600" b="1" dirty="0" err="1"/>
              <a:t>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ngồi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</a:t>
            </a:r>
            <a:r>
              <a:rPr lang="en-US" altLang="en-US" sz="36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12964" y="2514614"/>
            <a:ext cx="4024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b. </a:t>
            </a:r>
            <a:r>
              <a:rPr lang="en-US" altLang="en-US" sz="3600" b="1" dirty="0" err="1"/>
              <a:t>Đoạn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có</a:t>
            </a:r>
            <a:r>
              <a:rPr lang="en-US" altLang="en-US" sz="3600" b="1" dirty="0"/>
              <a:t> 5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80914" y="543144"/>
            <a:ext cx="58081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hlink"/>
                </a:solidFill>
              </a:rPr>
              <a:t>- </a:t>
            </a:r>
            <a:r>
              <a:rPr lang="en-US" altLang="en-US" sz="3200" b="1" dirty="0" err="1">
                <a:solidFill>
                  <a:schemeClr val="hlink"/>
                </a:solidFill>
              </a:rPr>
              <a:t>Bắt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cá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tôm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móc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sắt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nhỏ</a:t>
            </a:r>
            <a:r>
              <a:rPr lang="en-US" altLang="en-US" sz="3200" b="1" dirty="0">
                <a:solidFill>
                  <a:schemeClr val="hlink"/>
                </a:solidFill>
              </a:rPr>
              <a:t>(</a:t>
            </a:r>
            <a:r>
              <a:rPr lang="en-US" altLang="en-US" sz="3200" b="1" dirty="0" err="1">
                <a:solidFill>
                  <a:schemeClr val="hlink"/>
                </a:solidFill>
              </a:rPr>
              <a:t>thường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có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mồi</a:t>
            </a:r>
            <a:r>
              <a:rPr lang="en-US" altLang="en-US" sz="3200" b="1" dirty="0">
                <a:solidFill>
                  <a:schemeClr val="hlink"/>
                </a:solidFill>
              </a:rPr>
              <a:t>) </a:t>
            </a:r>
            <a:r>
              <a:rPr lang="en-US" altLang="en-US" sz="3200" b="1" dirty="0" err="1">
                <a:solidFill>
                  <a:schemeClr val="hlink"/>
                </a:solidFill>
              </a:rPr>
              <a:t>buộc</a:t>
            </a:r>
            <a:r>
              <a:rPr lang="en-US" altLang="en-US" sz="3200" b="1" dirty="0">
                <a:solidFill>
                  <a:schemeClr val="hlink"/>
                </a:solidFill>
              </a:rPr>
              <a:t> ở </a:t>
            </a:r>
            <a:r>
              <a:rPr lang="en-US" altLang="en-US" sz="32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sợi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dây</a:t>
            </a:r>
            <a:r>
              <a:rPr lang="en-US" altLang="en-US" sz="3200" b="1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24414" y="2186891"/>
            <a:ext cx="68495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hlink"/>
                </a:solidFill>
              </a:rPr>
              <a:t>- </a:t>
            </a:r>
            <a:r>
              <a:rPr lang="en-US" altLang="en-US" sz="3200" b="1" dirty="0" err="1">
                <a:solidFill>
                  <a:schemeClr val="hlink"/>
                </a:solidFill>
              </a:rPr>
              <a:t>Đơn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vị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của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lời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nói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diễn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đạt</a:t>
            </a:r>
            <a:r>
              <a:rPr lang="en-US" altLang="en-US" sz="3200" b="1" dirty="0">
                <a:solidFill>
                  <a:schemeClr val="hlink"/>
                </a:solidFill>
              </a:rPr>
              <a:t>     </a:t>
            </a:r>
            <a:r>
              <a:rPr lang="en-US" altLang="en-US" sz="32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200" b="1" dirty="0">
                <a:solidFill>
                  <a:schemeClr val="hlink"/>
                </a:solidFill>
              </a:rPr>
              <a:t> ý </a:t>
            </a:r>
            <a:r>
              <a:rPr lang="en-US" altLang="en-US" sz="3200" b="1" dirty="0" err="1">
                <a:solidFill>
                  <a:schemeClr val="hlink"/>
                </a:solidFill>
              </a:rPr>
              <a:t>trọn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vẹn</a:t>
            </a:r>
            <a:r>
              <a:rPr lang="en-US" altLang="en-US" sz="3200" b="1" dirty="0">
                <a:solidFill>
                  <a:schemeClr val="hlink"/>
                </a:solidFill>
              </a:rPr>
              <a:t>, </a:t>
            </a:r>
            <a:r>
              <a:rPr lang="en-US" altLang="en-US" sz="3200" b="1" dirty="0" err="1">
                <a:solidFill>
                  <a:schemeClr val="hlink"/>
                </a:solidFill>
              </a:rPr>
              <a:t>trên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văn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bản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được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mở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chữ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cái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viết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hoa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và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kết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thúc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dấu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ngắt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câu</a:t>
            </a:r>
            <a:r>
              <a:rPr lang="en-US" altLang="en-US" sz="3200" b="1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534248" y="835028"/>
            <a:ext cx="846666" cy="3386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237914" y="2723395"/>
            <a:ext cx="1143000" cy="4603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B16229-1D07-4906-B5B6-1D58BFEBA0BE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F404686-87F9-47FC-AB7A-BDE394B79D1E}"/>
              </a:ext>
            </a:extLst>
          </p:cNvPr>
          <p:cNvSpPr txBox="1"/>
          <p:nvPr/>
        </p:nvSpPr>
        <p:spPr>
          <a:xfrm>
            <a:off x="388780" y="4536570"/>
            <a:ext cx="11785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 Con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xét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?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48443FA-7148-4FB5-BA1B-940B49B62E6E}"/>
              </a:ext>
            </a:extLst>
          </p:cNvPr>
          <p:cNvSpPr txBox="1"/>
          <p:nvPr/>
        </p:nvSpPr>
        <p:spPr>
          <a:xfrm>
            <a:off x="391886" y="5778908"/>
            <a:ext cx="1158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Hai </a:t>
            </a:r>
            <a:r>
              <a:rPr lang="en-US" sz="3200" dirty="0" err="1">
                <a:solidFill>
                  <a:srgbClr val="0070C0"/>
                </a:solidFill>
              </a:rPr>
              <a:t>từ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có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phát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âm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giống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nhau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nhưng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có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nghĩa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khác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nhau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5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27788" y="1676400"/>
            <a:ext cx="10786879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</a:rPr>
              <a:t>II.Ghi</a:t>
            </a:r>
            <a:r>
              <a:rPr lang="en-US" altLang="en-US" sz="4400" b="1" u="sng" dirty="0">
                <a:solidFill>
                  <a:schemeClr val="accent2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</a:rPr>
              <a:t>nhớ</a:t>
            </a:r>
            <a:r>
              <a:rPr lang="en-US" altLang="en-US" sz="44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  </a:t>
            </a:r>
            <a:r>
              <a:rPr lang="en-US" altLang="en-US" sz="4400" b="1" dirty="0" err="1">
                <a:solidFill>
                  <a:srgbClr val="9900CC"/>
                </a:solidFill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đồng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là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những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giống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nhau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nhưng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khác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hẳn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nhau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nghĩa</a:t>
            </a:r>
            <a:r>
              <a:rPr lang="en-US" altLang="en-US" sz="4400" b="1" dirty="0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60830-29C2-4591-B3B2-9012D40ACBF4}"/>
              </a:ext>
            </a:extLst>
          </p:cNvPr>
          <p:cNvSpPr txBox="1"/>
          <p:nvPr/>
        </p:nvSpPr>
        <p:spPr>
          <a:xfrm>
            <a:off x="2923674" y="77490"/>
            <a:ext cx="6761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TRƯỜNG TIỂU HỌC ĐỨC GIANG</a:t>
            </a:r>
          </a:p>
        </p:txBody>
      </p:sp>
    </p:spTree>
    <p:extLst>
      <p:ext uri="{BB962C8B-B14F-4D97-AF65-F5344CB8AC3E}">
        <p14:creationId xmlns:p14="http://schemas.microsoft.com/office/powerpoint/2010/main" val="32238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1206</Words>
  <Application>Microsoft Office PowerPoint</Application>
  <PresentationFormat>Màn hình rộng</PresentationFormat>
  <Paragraphs>180</Paragraphs>
  <Slides>29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7" baseType="lpstr">
      <vt:lpstr>Arial</vt:lpstr>
      <vt:lpstr>Bree Serif</vt:lpstr>
      <vt:lpstr>Calibri</vt:lpstr>
      <vt:lpstr>Cambria</vt:lpstr>
      <vt:lpstr>Noto Sans Symbols</vt:lpstr>
      <vt:lpstr>Times New Roman</vt:lpstr>
      <vt:lpstr>Trebuchet MS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Minh Dương Anh</cp:lastModifiedBy>
  <cp:revision>37</cp:revision>
  <dcterms:modified xsi:type="dcterms:W3CDTF">2021-10-05T14:55:35Z</dcterms:modified>
</cp:coreProperties>
</file>