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1"/>
  </p:notesMasterIdLst>
  <p:sldIdLst>
    <p:sldId id="325" r:id="rId3"/>
    <p:sldId id="315" r:id="rId4"/>
    <p:sldId id="256" r:id="rId5"/>
    <p:sldId id="326" r:id="rId6"/>
    <p:sldId id="324" r:id="rId7"/>
    <p:sldId id="310" r:id="rId8"/>
    <p:sldId id="305" r:id="rId9"/>
    <p:sldId id="306" r:id="rId10"/>
    <p:sldId id="307" r:id="rId11"/>
    <p:sldId id="308" r:id="rId12"/>
    <p:sldId id="311" r:id="rId13"/>
    <p:sldId id="312" r:id="rId14"/>
    <p:sldId id="313" r:id="rId15"/>
    <p:sldId id="314" r:id="rId16"/>
    <p:sldId id="320" r:id="rId17"/>
    <p:sldId id="260" r:id="rId18"/>
    <p:sldId id="259" r:id="rId19"/>
    <p:sldId id="263" r:id="rId20"/>
    <p:sldId id="294" r:id="rId21"/>
    <p:sldId id="295" r:id="rId22"/>
    <p:sldId id="296" r:id="rId23"/>
    <p:sldId id="317" r:id="rId24"/>
    <p:sldId id="318" r:id="rId25"/>
    <p:sldId id="319" r:id="rId26"/>
    <p:sldId id="316" r:id="rId27"/>
    <p:sldId id="321" r:id="rId28"/>
    <p:sldId id="269" r:id="rId29"/>
    <p:sldId id="267" r:id="rId30"/>
    <p:sldId id="273" r:id="rId31"/>
    <p:sldId id="270" r:id="rId32"/>
    <p:sldId id="298" r:id="rId33"/>
    <p:sldId id="301" r:id="rId34"/>
    <p:sldId id="272" r:id="rId35"/>
    <p:sldId id="302" r:id="rId36"/>
    <p:sldId id="303" r:id="rId37"/>
    <p:sldId id="322" r:id="rId38"/>
    <p:sldId id="323" r:id="rId39"/>
    <p:sldId id="282" r:id="rId40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C8AF"/>
    <a:srgbClr val="D3BF9F"/>
    <a:srgbClr val="F6D8C3"/>
    <a:srgbClr val="FF8B96"/>
    <a:srgbClr val="FFE288"/>
    <a:srgbClr val="9DDCD3"/>
    <a:srgbClr val="C1DBEA"/>
    <a:srgbClr val="C6E7CC"/>
    <a:srgbClr val="DAEFC5"/>
    <a:srgbClr val="A798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8" autoAdjust="0"/>
    <p:restoredTop sz="96314" autoAdjust="0"/>
  </p:normalViewPr>
  <p:slideViewPr>
    <p:cSldViewPr snapToGrid="0">
      <p:cViewPr varScale="1">
        <p:scale>
          <a:sx n="68" d="100"/>
          <a:sy n="68" d="100"/>
        </p:scale>
        <p:origin x="-246" y="-96"/>
      </p:cViewPr>
      <p:guideLst>
        <p:guide orient="horz" pos="2160"/>
        <p:guide orient="horz" pos="32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C44A-FDFE-44AF-8696-9CE618E4306F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A44A-32D8-4BCF-9055-A55B0A68BE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11" Type="http://schemas.openxmlformats.org/officeDocument/2006/relationships/image" Target="../media/image31.png"/><Relationship Id="rId5" Type="http://schemas.openxmlformats.org/officeDocument/2006/relationships/image" Target="../media/image27.gif"/><Relationship Id="rId10" Type="http://schemas.openxmlformats.org/officeDocument/2006/relationships/image" Target="../media/image30.gif"/><Relationship Id="rId4" Type="http://schemas.openxmlformats.org/officeDocument/2006/relationships/audio" Target="../media/audio3.wav"/><Relationship Id="rId9" Type="http://schemas.microsoft.com/office/2007/relationships/hdphoto" Target="../media/image29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microsoft.com/office/2007/relationships/media" Target="../media/media1.mp3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7.gif"/><Relationship Id="rId11" Type="http://schemas.openxmlformats.org/officeDocument/2006/relationships/image" Target="../media/image30.gif"/><Relationship Id="rId5" Type="http://schemas.openxmlformats.org/officeDocument/2006/relationships/image" Target="../media/image26.png"/><Relationship Id="rId10" Type="http://schemas.microsoft.com/office/2007/relationships/hdphoto" Target="../media/image29.wdp"/><Relationship Id="rId4" Type="http://schemas.openxmlformats.org/officeDocument/2006/relationships/audio" Target="../media/audio3.wav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11" Type="http://schemas.openxmlformats.org/officeDocument/2006/relationships/image" Target="../media/image31.png"/><Relationship Id="rId5" Type="http://schemas.openxmlformats.org/officeDocument/2006/relationships/image" Target="../media/image27.gif"/><Relationship Id="rId10" Type="http://schemas.openxmlformats.org/officeDocument/2006/relationships/image" Target="../media/image30.gif"/><Relationship Id="rId4" Type="http://schemas.openxmlformats.org/officeDocument/2006/relationships/audio" Target="../media/audio3.wav"/><Relationship Id="rId9" Type="http://schemas.microsoft.com/office/2007/relationships/hdphoto" Target="../media/image29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image" Target="../media/image28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11" Type="http://schemas.openxmlformats.org/officeDocument/2006/relationships/image" Target="../media/image31.png"/><Relationship Id="rId5" Type="http://schemas.openxmlformats.org/officeDocument/2006/relationships/image" Target="../media/image27.gif"/><Relationship Id="rId10" Type="http://schemas.openxmlformats.org/officeDocument/2006/relationships/image" Target="../media/image30.gif"/><Relationship Id="rId4" Type="http://schemas.openxmlformats.org/officeDocument/2006/relationships/audio" Target="../media/audio2.wav"/><Relationship Id="rId9" Type="http://schemas.microsoft.com/office/2007/relationships/hdphoto" Target="../media/image29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11" Type="http://schemas.openxmlformats.org/officeDocument/2006/relationships/image" Target="../media/image31.png"/><Relationship Id="rId5" Type="http://schemas.openxmlformats.org/officeDocument/2006/relationships/image" Target="../media/image27.gif"/><Relationship Id="rId10" Type="http://schemas.openxmlformats.org/officeDocument/2006/relationships/image" Target="../media/image30.gif"/><Relationship Id="rId4" Type="http://schemas.openxmlformats.org/officeDocument/2006/relationships/audio" Target="../media/audio3.wav"/><Relationship Id="rId9" Type="http://schemas.microsoft.com/office/2007/relationships/hdphoto" Target="../media/image2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7.emf"/><Relationship Id="rId4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image" Target="../media/image36.emf"/><Relationship Id="rId3" Type="http://schemas.openxmlformats.org/officeDocument/2006/relationships/image" Target="../media/image54.png"/><Relationship Id="rId7" Type="http://schemas.openxmlformats.org/officeDocument/2006/relationships/image" Target="../media/image55.emf"/><Relationship Id="rId12" Type="http://schemas.openxmlformats.org/officeDocument/2006/relationships/image" Target="../media/image6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9.emf"/><Relationship Id="rId5" Type="http://schemas.openxmlformats.org/officeDocument/2006/relationships/image" Target="../media/image25.emf"/><Relationship Id="rId10" Type="http://schemas.openxmlformats.org/officeDocument/2006/relationships/image" Target="../media/image58.emf"/><Relationship Id="rId4" Type="http://schemas.openxmlformats.org/officeDocument/2006/relationships/image" Target="../media/image24.emf"/><Relationship Id="rId9" Type="http://schemas.openxmlformats.org/officeDocument/2006/relationships/image" Target="../media/image5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6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62.emf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53.emf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53.emf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emf"/><Relationship Id="rId11" Type="http://schemas.openxmlformats.org/officeDocument/2006/relationships/image" Target="../media/image17.emf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image" Target="../media/image66.emf"/><Relationship Id="rId9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21.gif"/><Relationship Id="rId11" Type="http://schemas.openxmlformats.org/officeDocument/2006/relationships/image" Target="../media/image3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microsoft.com/office/2007/relationships/media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microsoft.com/office/2007/relationships/media" Target="../media/media1.mp3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7.gif"/><Relationship Id="rId11" Type="http://schemas.openxmlformats.org/officeDocument/2006/relationships/image" Target="../media/image30.gif"/><Relationship Id="rId5" Type="http://schemas.openxmlformats.org/officeDocument/2006/relationships/image" Target="../media/image26.png"/><Relationship Id="rId10" Type="http://schemas.microsoft.com/office/2007/relationships/hdphoto" Target="../media/image29.wdp"/><Relationship Id="rId4" Type="http://schemas.openxmlformats.org/officeDocument/2006/relationships/audio" Target="../media/audio3.wav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11" Type="http://schemas.openxmlformats.org/officeDocument/2006/relationships/image" Target="../media/image31.png"/><Relationship Id="rId5" Type="http://schemas.openxmlformats.org/officeDocument/2006/relationships/image" Target="../media/image27.gif"/><Relationship Id="rId10" Type="http://schemas.openxmlformats.org/officeDocument/2006/relationships/image" Target="../media/image30.gif"/><Relationship Id="rId4" Type="http://schemas.openxmlformats.org/officeDocument/2006/relationships/audio" Target="../media/audio3.wav"/><Relationship Id="rId9" Type="http://schemas.microsoft.com/office/2007/relationships/hdphoto" Target="../media/image29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image" Target="../media/image28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11" Type="http://schemas.openxmlformats.org/officeDocument/2006/relationships/image" Target="../media/image31.png"/><Relationship Id="rId5" Type="http://schemas.openxmlformats.org/officeDocument/2006/relationships/image" Target="../media/image27.gif"/><Relationship Id="rId10" Type="http://schemas.openxmlformats.org/officeDocument/2006/relationships/image" Target="../media/image30.gif"/><Relationship Id="rId4" Type="http://schemas.openxmlformats.org/officeDocument/2006/relationships/audio" Target="../media/audio2.wav"/><Relationship Id="rId9" Type="http://schemas.microsoft.com/office/2007/relationships/hdphoto" Target="../media/image2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95850" y="2291060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</a:t>
            </a:r>
            <a:r>
              <a:rPr kumimoji="0" lang="en-US" sz="4800" b="1" i="0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ĐỘNG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8000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6000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9000 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7000 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000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=</a:t>
            </a:r>
            <a:endParaRPr lang="en-US" altLang="en-US" sz="36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pic>
        <p:nvPicPr>
          <p:cNvPr id="11" name="Picture 2" descr="Khung viền PowerPoint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7000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6000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399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16000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 =</a:t>
            </a:r>
            <a:endParaRPr lang="en-US" altLang="en-US" sz="36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24000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32000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18000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27000 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836802" y="1268835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000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3 =</a:t>
            </a:r>
            <a:endParaRPr lang="en-US" altLang="en-US" sz="36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30000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33000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3300 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2787077" y="5882093"/>
            <a:ext cx="83366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2747476" y="5870571"/>
            <a:ext cx="85758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11000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3 =</a:t>
            </a:r>
            <a:endParaRPr lang="en-US" altLang="en-US" sz="36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49000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7 =</a:t>
            </a:r>
            <a:endParaRPr lang="en-US" altLang="en-US" sz="36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6" name="Picture 2" descr="Khung viền PowerPoint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145" y="147955"/>
            <a:ext cx="992695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62480" y="1089660"/>
            <a:ext cx="812228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nhẩm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nghìn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ta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thế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36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7" name="Rectangle: Rounded Corners 41"/>
          <p:cNvSpPr/>
          <p:nvPr/>
        </p:nvSpPr>
        <p:spPr>
          <a:xfrm>
            <a:off x="1495425" y="3185160"/>
            <a:ext cx="9674860" cy="2103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200" i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Khi tính nhẩm các số tròn nghìn, ta cộng, trừ, nhân, chia chữ số hàng cao nhất ( có thể được) rồi thêm 3 chữ số 0 vào bên phải kết quả vừa tìm được.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9653" y="392806"/>
            <a:ext cx="3368547" cy="3487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163" y="3471883"/>
            <a:ext cx="4948238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954852" y="3750676"/>
            <a:ext cx="4227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spc="-150" smtClean="0">
                <a:solidFill>
                  <a:srgbClr val="F13413"/>
                </a:solidFill>
                <a:cs typeface="+mn-ea"/>
                <a:sym typeface="+mn-lt"/>
              </a:rPr>
              <a:t>Bài 2</a:t>
            </a:r>
          </a:p>
          <a:p>
            <a:pPr algn="ctr">
              <a:lnSpc>
                <a:spcPct val="150000"/>
              </a:lnSpc>
            </a:pPr>
            <a:r>
              <a:rPr lang="en-US" altLang="zh-CN" sz="3600" spc="-150" smtClean="0">
                <a:solidFill>
                  <a:srgbClr val="F13413"/>
                </a:solidFill>
                <a:cs typeface="+mn-ea"/>
                <a:sym typeface="+mn-lt"/>
              </a:rPr>
              <a:t>ĐẶT TÍNH RỒI TÍNH</a:t>
            </a:r>
            <a:endParaRPr lang="zh-CN" altLang="en-US" sz="3600" spc="-150" dirty="0">
              <a:solidFill>
                <a:srgbClr val="F1341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49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42" y="864"/>
            <a:ext cx="10184988" cy="233075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54" t="21464" r="2554" b="57651"/>
          <a:stretch>
            <a:fillRect/>
          </a:stretch>
        </p:blipFill>
        <p:spPr>
          <a:xfrm>
            <a:off x="-20016" y="2612622"/>
            <a:ext cx="1995290" cy="81637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71423" y="3524518"/>
            <a:ext cx="1894537" cy="7751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54" t="59588" r="2554" b="20716"/>
          <a:stretch>
            <a:fillRect/>
          </a:stretch>
        </p:blipFill>
        <p:spPr>
          <a:xfrm>
            <a:off x="114304" y="4506012"/>
            <a:ext cx="1844790" cy="71181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7137" y="0"/>
            <a:ext cx="2056549" cy="6858000"/>
          </a:xfrm>
          <a:prstGeom prst="rect">
            <a:avLst/>
          </a:prstGeom>
        </p:spPr>
      </p:pic>
      <p:sp>
        <p:nvSpPr>
          <p:cNvPr id="32" name="TextBox 33"/>
          <p:cNvSpPr txBox="1"/>
          <p:nvPr/>
        </p:nvSpPr>
        <p:spPr>
          <a:xfrm>
            <a:off x="2793706" y="1081899"/>
            <a:ext cx="4685899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Bài 2: Đặt tính rồi tính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17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114304" y="5423783"/>
            <a:ext cx="1894537" cy="775155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594803" y="251672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4637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179128" y="242306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971290" y="251672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8245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665311" y="342963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7035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019574" y="342963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2316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3286784" y="3383915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650071" y="440499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325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3974489" y="44049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35" name="TextBox 26"/>
          <p:cNvSpPr txBox="1">
            <a:spLocks noChangeArrowheads="1"/>
          </p:cNvSpPr>
          <p:nvPr/>
        </p:nvSpPr>
        <p:spPr bwMode="auto">
          <a:xfrm>
            <a:off x="3241699" y="435927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1559266" y="539559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25968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3913529" y="53955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3455059" y="534987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410643" y="2471003"/>
            <a:ext cx="15525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5916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994968" y="237734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8787130" y="247100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2358</a:t>
            </a: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481151" y="338391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6471</a:t>
            </a: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8835414" y="338391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518</a:t>
            </a:r>
          </a:p>
        </p:txBody>
      </p:sp>
      <p:sp>
        <p:nvSpPr>
          <p:cNvPr id="44" name="TextBox 26"/>
          <p:cNvSpPr txBox="1">
            <a:spLocks noChangeArrowheads="1"/>
          </p:cNvSpPr>
          <p:nvPr/>
        </p:nvSpPr>
        <p:spPr bwMode="auto">
          <a:xfrm>
            <a:off x="8102624" y="3338195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465911" y="435927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4162</a:t>
            </a: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8851289" y="435927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47" name="TextBox 26"/>
          <p:cNvSpPr txBox="1">
            <a:spLocks noChangeArrowheads="1"/>
          </p:cNvSpPr>
          <p:nvPr/>
        </p:nvSpPr>
        <p:spPr bwMode="auto">
          <a:xfrm>
            <a:off x="8118499" y="431355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 smtClean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6375106" y="534987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18418</a:t>
            </a: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8729369" y="534987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50" name="TextBox 26"/>
          <p:cNvSpPr txBox="1">
            <a:spLocks noChangeArrowheads="1"/>
          </p:cNvSpPr>
          <p:nvPr/>
        </p:nvSpPr>
        <p:spPr bwMode="auto">
          <a:xfrm>
            <a:off x="8270899" y="530415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51" name="Oval 50"/>
          <p:cNvSpPr/>
          <p:nvPr/>
        </p:nvSpPr>
        <p:spPr>
          <a:xfrm>
            <a:off x="5718412" y="2047164"/>
            <a:ext cx="5199797" cy="48108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9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49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49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49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8" grpId="0"/>
      <p:bldP spid="29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1453" y="56248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554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Times New Roman" panose="02020603050405020304" charset="0"/>
                <a:cs typeface="Times New Roman" panose="02020603050405020304" charset="0"/>
              </a:rPr>
              <a:t>4637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61226" y="264572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07338" y="2991802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Times New Roman" panose="02020603050405020304" charset="0"/>
                <a:cs typeface="Times New Roman" panose="02020603050405020304" charset="0"/>
              </a:rPr>
              <a:t>8245</a:t>
            </a: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603808" y="3690302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8762048" y="369951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468678" y="370840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142606" y="3698240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505701" y="3698240"/>
            <a:ext cx="868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29414" y="151085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4637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313739" y="141719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105901" y="151085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8245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2883" y="4418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Times New Roman" panose="02020603050405020304" charset="0"/>
                <a:cs typeface="Times New Roman" panose="02020603050405020304" charset="0"/>
              </a:rPr>
              <a:t>7035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Times New Roman" panose="02020603050405020304" charset="0"/>
                <a:cs typeface="Times New Roman" panose="02020603050405020304" charset="0"/>
              </a:rPr>
              <a:t>2316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8016241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8984933" y="39506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8666798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389620" y="3931603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085773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7035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178608" y="1510853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2316</a:t>
            </a: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8343" y="76200"/>
            <a:ext cx="73629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accent4"/>
                </a:solidFill>
              </a:rPr>
              <a:t>NỘI QUY LỚP HỌC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8850"/>
            <a:ext cx="25177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2188"/>
            <a:ext cx="27463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00125"/>
            <a:ext cx="274637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79488"/>
            <a:ext cx="28194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878263"/>
            <a:ext cx="274637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852863"/>
            <a:ext cx="266382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4313" y="3840163"/>
            <a:ext cx="28194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21830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325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613458" y="149034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924324" y="2385111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latin typeface="Times New Roman" panose="02020603050405020304" charset="0"/>
                <a:cs typeface="Times New Roman" panose="02020603050405020304" charset="0"/>
              </a:rPr>
              <a:t>325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600474" y="326744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4400" b="1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en-US" sz="4400" b="1" smtClean="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altLang="en-US" sz="4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>
                <a:latin typeface="Times New Roman" panose="02020603050405020304" charset="0"/>
                <a:cs typeface="Times New Roman" panose="02020603050405020304" charset="0"/>
              </a:rPr>
              <a:t> x</a:t>
            </a: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790974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8931116" y="4096436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8558054" y="4112311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8200866" y="4112311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985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25968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8887778" y="149034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latin typeface="Times New Roman" panose="02020603050405020304" charset="0"/>
                <a:cs typeface="Times New Roman" panose="02020603050405020304" charset="0"/>
              </a:rPr>
              <a:t>25968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5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4400" b="1" smtClean="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altLang="en-US" sz="4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368223" y="30440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698423" y="30313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711123" y="35726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968298" y="35583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603105" y="31392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025448" y="41425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8298498" y="413783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3" y="3128187"/>
            <a:ext cx="457200" cy="7620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8339773" y="472521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554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Times New Roman" panose="02020603050405020304" charset="0"/>
                <a:cs typeface="Times New Roman" panose="02020603050405020304" charset="0"/>
              </a:rPr>
              <a:t>5916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61226" y="264572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07338" y="2991802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Times New Roman" panose="02020603050405020304" charset="0"/>
                <a:cs typeface="Times New Roman" panose="02020603050405020304" charset="0"/>
              </a:rPr>
              <a:t>2358</a:t>
            </a: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603808" y="3690302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8732203" y="368681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448473" y="3689985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142606" y="3698240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505701" y="3698240"/>
            <a:ext cx="868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  8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29414" y="151085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5916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313739" y="141719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105901" y="151085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2358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Times New Roman" panose="02020603050405020304" charset="0"/>
                <a:cs typeface="Times New Roman" panose="02020603050405020304" charset="0"/>
              </a:rPr>
              <a:t>6471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Times New Roman" panose="02020603050405020304" charset="0"/>
                <a:cs typeface="Times New Roman" panose="02020603050405020304" charset="0"/>
              </a:rPr>
              <a:t>  518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8016241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8986203" y="393160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8687753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388985" y="3950653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100378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6471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178608" y="1510853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518</a:t>
            </a: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  <p:pic>
        <p:nvPicPr>
          <p:cNvPr id="2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163" y="3147746"/>
            <a:ext cx="5182986" cy="36115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6222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21830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4162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613458" y="149034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x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924324" y="2385111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 smtClean="0">
                <a:latin typeface="Times New Roman" panose="02020603050405020304" charset="0"/>
                <a:cs typeface="Times New Roman" panose="02020603050405020304" charset="0"/>
              </a:rPr>
              <a:t>4162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721918" y="325158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4400" b="1" dirty="0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vi-VN" altLang="en-US" sz="4400" b="1" dirty="0" smtClean="0"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en-US" altLang="en-US" sz="4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>
                <a:latin typeface="Times New Roman" panose="02020603050405020304" charset="0"/>
                <a:cs typeface="Times New Roman" panose="02020603050405020304" charset="0"/>
              </a:rPr>
              <a:t> x</a:t>
            </a: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790974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9060497" y="4096436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8748713" y="4104678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7857649" y="4096436"/>
            <a:ext cx="14039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166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73" y="313949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985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18418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8887778" y="149034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 smtClean="0">
                <a:latin typeface="Times New Roman" panose="02020603050405020304" charset="0"/>
                <a:cs typeface="Times New Roman" panose="02020603050405020304" charset="0"/>
              </a:rPr>
              <a:t>18418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5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vi-VN" altLang="en-US" sz="4400" b="1" dirty="0" smtClean="0"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en-US" altLang="en-US" sz="4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368223" y="30440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698423" y="30313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711123" y="35726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997508" y="3559986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603105" y="31392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025448" y="41425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8298498" y="413783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3" y="3128187"/>
            <a:ext cx="457200" cy="7620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8339773" y="472521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5" name="Picture 2" descr="Khung viền PowerPoint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032" y="359458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16443" y="1006999"/>
            <a:ext cx="59436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cộng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trừ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nhiều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số,con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lưu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3200" i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41"/>
          <p:cNvSpPr/>
          <p:nvPr/>
        </p:nvSpPr>
        <p:spPr>
          <a:xfrm>
            <a:off x="2818928" y="3736457"/>
            <a:ext cx="7772400" cy="2103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đặt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cùng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hàng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phải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thẳng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nhau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Thực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cộng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(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trừ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3200" i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996" y="0"/>
            <a:ext cx="2247004" cy="4425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/>
          <a:srcRect b="29213"/>
          <a:stretch>
            <a:fillRect/>
          </a:stretch>
        </p:blipFill>
        <p:spPr>
          <a:xfrm>
            <a:off x="80400" y="1"/>
            <a:ext cx="12031199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 b="44485"/>
          <a:stretch>
            <a:fillRect/>
          </a:stretch>
        </p:blipFill>
        <p:spPr>
          <a:xfrm>
            <a:off x="4163488" y="382994"/>
            <a:ext cx="1431900" cy="940573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751806" y="1828799"/>
            <a:ext cx="8437914" cy="3930201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BBDB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2824677" y="1307560"/>
            <a:ext cx="4109523" cy="600781"/>
          </a:xfrm>
          <a:custGeom>
            <a:avLst/>
            <a:gdLst>
              <a:gd name="connsiteX0" fmla="*/ 0 w 2465068"/>
              <a:gd name="connsiteY0" fmla="*/ 0 h 354560"/>
              <a:gd name="connsiteX1" fmla="*/ 177280 w 2465068"/>
              <a:gd name="connsiteY1" fmla="*/ 0 h 354560"/>
              <a:gd name="connsiteX2" fmla="*/ 177281 w 2465068"/>
              <a:gd name="connsiteY2" fmla="*/ 1 h 354560"/>
              <a:gd name="connsiteX3" fmla="*/ 2281381 w 2465068"/>
              <a:gd name="connsiteY3" fmla="*/ 1 h 354560"/>
              <a:gd name="connsiteX4" fmla="*/ 2281381 w 2465068"/>
              <a:gd name="connsiteY4" fmla="*/ 6407 h 354560"/>
              <a:gd name="connsiteX5" fmla="*/ 2287788 w 2465068"/>
              <a:gd name="connsiteY5" fmla="*/ 0 h 354560"/>
              <a:gd name="connsiteX6" fmla="*/ 2465068 w 2465068"/>
              <a:gd name="connsiteY6" fmla="*/ 0 h 354560"/>
              <a:gd name="connsiteX7" fmla="*/ 2287788 w 2465068"/>
              <a:gd name="connsiteY7" fmla="*/ 177280 h 354560"/>
              <a:gd name="connsiteX8" fmla="*/ 2465068 w 2465068"/>
              <a:gd name="connsiteY8" fmla="*/ 354560 h 354560"/>
              <a:gd name="connsiteX9" fmla="*/ 2287788 w 2465068"/>
              <a:gd name="connsiteY9" fmla="*/ 354560 h 354560"/>
              <a:gd name="connsiteX10" fmla="*/ 2281381 w 2465068"/>
              <a:gd name="connsiteY10" fmla="*/ 348153 h 354560"/>
              <a:gd name="connsiteX11" fmla="*/ 2281381 w 2465068"/>
              <a:gd name="connsiteY11" fmla="*/ 354560 h 354560"/>
              <a:gd name="connsiteX12" fmla="*/ 177280 w 2465068"/>
              <a:gd name="connsiteY12" fmla="*/ 354560 h 354560"/>
              <a:gd name="connsiteX13" fmla="*/ 0 w 2465068"/>
              <a:gd name="connsiteY13" fmla="*/ 354560 h 354560"/>
              <a:gd name="connsiteX14" fmla="*/ 177280 w 2465068"/>
              <a:gd name="connsiteY14" fmla="*/ 177280 h 35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5068" h="354560">
                <a:moveTo>
                  <a:pt x="0" y="0"/>
                </a:moveTo>
                <a:lnTo>
                  <a:pt x="177280" y="0"/>
                </a:lnTo>
                <a:lnTo>
                  <a:pt x="177281" y="1"/>
                </a:lnTo>
                <a:lnTo>
                  <a:pt x="2281381" y="1"/>
                </a:lnTo>
                <a:lnTo>
                  <a:pt x="2281381" y="6407"/>
                </a:lnTo>
                <a:lnTo>
                  <a:pt x="2287788" y="0"/>
                </a:lnTo>
                <a:lnTo>
                  <a:pt x="2465068" y="0"/>
                </a:lnTo>
                <a:lnTo>
                  <a:pt x="2287788" y="177280"/>
                </a:lnTo>
                <a:lnTo>
                  <a:pt x="2465068" y="354560"/>
                </a:lnTo>
                <a:lnTo>
                  <a:pt x="2287788" y="354560"/>
                </a:lnTo>
                <a:lnTo>
                  <a:pt x="2281381" y="348153"/>
                </a:lnTo>
                <a:lnTo>
                  <a:pt x="2281381" y="354560"/>
                </a:lnTo>
                <a:lnTo>
                  <a:pt x="177280" y="354560"/>
                </a:lnTo>
                <a:lnTo>
                  <a:pt x="0" y="354560"/>
                </a:lnTo>
                <a:lnTo>
                  <a:pt x="177280" y="177280"/>
                </a:lnTo>
                <a:close/>
              </a:path>
            </a:pathLst>
          </a:custGeom>
          <a:solidFill>
            <a:srgbClr val="FBB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3227228" y="1307559"/>
            <a:ext cx="34399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3200" b="1" noProof="1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Bài 3: </a:t>
            </a:r>
            <a:r>
              <a:rPr lang="en-US" altLang="zh-CN" sz="3200" b="1" noProof="1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&gt; , &lt; , = ?</a:t>
            </a:r>
            <a:endParaRPr lang="en-US" altLang="zh-CN" sz="3200" b="1" noProof="1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0885" y="2501236"/>
            <a:ext cx="36677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4327 … 3742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5870 … 5890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65 300 … 9530 </a:t>
            </a:r>
            <a:endParaRPr lang="en-US" altLang="zh-CN" sz="4000" b="1" noProof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/>
          <a:srcRect l="20287" r="7584"/>
          <a:stretch>
            <a:fillRect/>
          </a:stretch>
        </p:blipFill>
        <p:spPr>
          <a:xfrm rot="10800000">
            <a:off x="-7490" y="5930884"/>
            <a:ext cx="2943514" cy="9338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0931" y="1617564"/>
            <a:ext cx="3804046" cy="52348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14734" y="5759001"/>
            <a:ext cx="1074142" cy="594322"/>
          </a:xfrm>
          <a:prstGeom prst="rect">
            <a:avLst/>
          </a:prstGeom>
        </p:spPr>
      </p:pic>
      <p:sp>
        <p:nvSpPr>
          <p:cNvPr id="12" name="矩形 6"/>
          <p:cNvSpPr/>
          <p:nvPr/>
        </p:nvSpPr>
        <p:spPr>
          <a:xfrm>
            <a:off x="4968241" y="2501237"/>
            <a:ext cx="4206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28 676 … 28 676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97 321 … 97 400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100 000 … 99 999 </a:t>
            </a:r>
            <a:endParaRPr lang="en-US" altLang="zh-CN" sz="4000" b="1" noProof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6944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297308" y="-874924"/>
            <a:ext cx="3025764" cy="4807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65" y="943439"/>
            <a:ext cx="714718" cy="6918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82" y="2246750"/>
            <a:ext cx="661653" cy="5192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38" y="4288831"/>
            <a:ext cx="743633" cy="6022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44" y="6012648"/>
            <a:ext cx="6038134" cy="2341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922" y="6003593"/>
            <a:ext cx="6038134" cy="234141"/>
          </a:xfrm>
          <a:prstGeom prst="rect">
            <a:avLst/>
          </a:prstGeom>
        </p:spPr>
      </p:pic>
      <p:sp>
        <p:nvSpPr>
          <p:cNvPr id="23" name="矩形 6"/>
          <p:cNvSpPr/>
          <p:nvPr/>
        </p:nvSpPr>
        <p:spPr>
          <a:xfrm>
            <a:off x="8101675" y="179153"/>
            <a:ext cx="36677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4327 … 3742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5870 … 5890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65 300 … 9530 </a:t>
            </a:r>
            <a:endParaRPr lang="en-US" altLang="zh-CN" sz="4000" b="1" noProof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998" y="788074"/>
            <a:ext cx="4852002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nhiều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hơn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hơn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3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8863" y="2143423"/>
            <a:ext cx="4852002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Nếu hai số có chữ số bằng nhau thì so sánh từng cặp chữ số ở cùng một hàng kể từ trái sang </a:t>
            </a:r>
            <a:r>
              <a:rPr lang="en-US" sz="3000" smtClean="0">
                <a:latin typeface="Times New Roman" panose="02020603050405020304" charset="0"/>
                <a:cs typeface="Times New Roman" panose="02020603050405020304" charset="0"/>
              </a:rPr>
              <a:t>phải</a:t>
            </a:r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43998" y="4371699"/>
            <a:ext cx="4852002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000">
                <a:latin typeface="Times New Roman" panose="02020603050405020304" charset="0"/>
                <a:cs typeface="Times New Roman" panose="02020603050405020304" charset="0"/>
              </a:rPr>
              <a:t>Nếu hai số có tất cả các cặp chữ số ở từng hàng đều bằng nhau thì hai số đó bằng nhau</a:t>
            </a:r>
            <a:r>
              <a:rPr lang="vi-VN" sz="300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3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9383073" y="318725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charset="0"/>
                <a:cs typeface="Times New Roman" panose="02020603050405020304" charset="0"/>
              </a:rPr>
              <a:t>&gt;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9310536" y="1147438"/>
            <a:ext cx="73494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charset="0"/>
                <a:cs typeface="Times New Roman" panose="02020603050405020304" charset="0"/>
              </a:rPr>
              <a:t>&lt;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9722422" y="208529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charset="0"/>
                <a:cs typeface="Times New Roman" panose="02020603050405020304" charset="0"/>
              </a:rPr>
              <a:t>&gt;</a:t>
            </a:r>
          </a:p>
        </p:txBody>
      </p:sp>
      <p:sp>
        <p:nvSpPr>
          <p:cNvPr id="20" name="矩形 6"/>
          <p:cNvSpPr/>
          <p:nvPr/>
        </p:nvSpPr>
        <p:spPr>
          <a:xfrm>
            <a:off x="7978142" y="2940538"/>
            <a:ext cx="4206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28 676 … 28 676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97 321 … 97 400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100 000 … 99 999 </a:t>
            </a:r>
            <a:endParaRPr lang="en-US" altLang="zh-CN" sz="4000" b="1" noProof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9612516" y="3045176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Times New Roman" panose="02020603050405020304" charset="0"/>
                <a:cs typeface="Times New Roman" panose="02020603050405020304" charset="0"/>
              </a:rPr>
              <a:t>=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9592669" y="399144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Times New Roman" panose="02020603050405020304" charset="0"/>
                <a:cs typeface="Times New Roman" panose="02020603050405020304" charset="0"/>
              </a:rPr>
              <a:t>&lt;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9906428" y="4837263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charset="0"/>
                <a:cs typeface="Times New Roman" panose="02020603050405020304" charset="0"/>
              </a:rPr>
              <a:t>&gt;</a:t>
            </a:r>
          </a:p>
        </p:txBody>
      </p:sp>
      <p:pic>
        <p:nvPicPr>
          <p:cNvPr id="24" name="Picture 2" descr="Khung viền PowerPoint đẹ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9106" y="1670542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66356" y="2454964"/>
            <a:ext cx="5943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Nêu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so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sánh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nhiều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3200" i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13" grpId="0" animBg="1"/>
      <p:bldP spid="16" grpId="0" animBg="1"/>
      <p:bldP spid="19" grpId="0"/>
      <p:bldP spid="26" grpId="0"/>
      <p:bldP spid="27" grpId="0"/>
      <p:bldP spid="20" grpId="0"/>
      <p:bldP spid="29" grpId="0"/>
      <p:bldP spid="30" grpId="0"/>
      <p:bldP spid="31" grpId="0"/>
      <p:bldP spid="25" grpId="0"/>
      <p:bldP spid="2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3090613" y="744296"/>
            <a:ext cx="7882188" cy="1668544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492197" y="3717265"/>
            <a:ext cx="8067519" cy="1668544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8398" y="143619"/>
            <a:ext cx="3527961" cy="3144218"/>
          </a:xfrm>
          <a:prstGeom prst="rect">
            <a:avLst/>
          </a:prstGeom>
        </p:spPr>
      </p:pic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3118641" y="824710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65 371 ;  75 631 ;  56 731 ;  67 351.</a:t>
            </a:r>
            <a:endParaRPr lang="en-US" altLang="zh-CN" sz="3200" b="1" noProof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36" name="任意多边形: 形状 35"/>
          <p:cNvSpPr/>
          <p:nvPr/>
        </p:nvSpPr>
        <p:spPr>
          <a:xfrm>
            <a:off x="7366985" y="4758695"/>
            <a:ext cx="4825013" cy="2099306"/>
          </a:xfrm>
          <a:custGeom>
            <a:avLst/>
            <a:gdLst>
              <a:gd name="connsiteX0" fmla="*/ 6557354 w 6729944"/>
              <a:gd name="connsiteY0" fmla="*/ 285 h 2380685"/>
              <a:gd name="connsiteX1" fmla="*/ 6717911 w 6729944"/>
              <a:gd name="connsiteY1" fmla="*/ 8906 h 2380685"/>
              <a:gd name="connsiteX2" fmla="*/ 6729944 w 6729944"/>
              <a:gd name="connsiteY2" fmla="*/ 10650 h 2380685"/>
              <a:gd name="connsiteX3" fmla="*/ 6729944 w 6729944"/>
              <a:gd name="connsiteY3" fmla="*/ 2380685 h 2380685"/>
              <a:gd name="connsiteX4" fmla="*/ 0 w 6729944"/>
              <a:gd name="connsiteY4" fmla="*/ 2380685 h 2380685"/>
              <a:gd name="connsiteX5" fmla="*/ 50017 w 6729944"/>
              <a:gd name="connsiteY5" fmla="*/ 2335658 h 2380685"/>
              <a:gd name="connsiteX6" fmla="*/ 4242493 w 6729944"/>
              <a:gd name="connsiteY6" fmla="*/ 501214 h 2380685"/>
              <a:gd name="connsiteX7" fmla="*/ 6557354 w 6729944"/>
              <a:gd name="connsiteY7" fmla="*/ 285 h 238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9944" h="2380685">
                <a:moveTo>
                  <a:pt x="6557354" y="285"/>
                </a:moveTo>
                <a:cubicBezTo>
                  <a:pt x="6613056" y="1148"/>
                  <a:pt x="6666648" y="3975"/>
                  <a:pt x="6717911" y="8906"/>
                </a:cubicBezTo>
                <a:lnTo>
                  <a:pt x="6729944" y="10650"/>
                </a:lnTo>
                <a:lnTo>
                  <a:pt x="6729944" y="2380685"/>
                </a:lnTo>
                <a:lnTo>
                  <a:pt x="0" y="2380685"/>
                </a:lnTo>
                <a:lnTo>
                  <a:pt x="50017" y="2335658"/>
                </a:lnTo>
                <a:cubicBezTo>
                  <a:pt x="717468" y="1785238"/>
                  <a:pt x="3256896" y="834667"/>
                  <a:pt x="4242493" y="501214"/>
                </a:cubicBezTo>
                <a:cubicBezTo>
                  <a:pt x="5076460" y="219062"/>
                  <a:pt x="5944624" y="-9206"/>
                  <a:pt x="6557354" y="285"/>
                </a:cubicBezTo>
                <a:close/>
              </a:path>
            </a:pathLst>
          </a:custGeom>
          <a:solidFill>
            <a:srgbClr val="E2C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249380">
            <a:off x="2002295" y="142926"/>
            <a:ext cx="683466" cy="8375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97" y="1094995"/>
            <a:ext cx="308748" cy="3095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6320" y="4231653"/>
            <a:ext cx="3165675" cy="175156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5362" y="5964037"/>
            <a:ext cx="642211" cy="9076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34" y="6065683"/>
            <a:ext cx="839125" cy="82511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9"/>
          <a:srcRect r="84685"/>
          <a:stretch>
            <a:fillRect/>
          </a:stretch>
        </p:blipFill>
        <p:spPr>
          <a:xfrm>
            <a:off x="1606692" y="6014112"/>
            <a:ext cx="942077" cy="87410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9"/>
          <a:srcRect l="86288" t="-1758" r="-1890" b="1758"/>
          <a:stretch>
            <a:fillRect/>
          </a:stretch>
        </p:blipFill>
        <p:spPr>
          <a:xfrm>
            <a:off x="3433707" y="6234871"/>
            <a:ext cx="959733" cy="87410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7096" y="6349728"/>
            <a:ext cx="446261" cy="52380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307" y="6265236"/>
            <a:ext cx="538625" cy="63221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6356" y="6374936"/>
            <a:ext cx="436444" cy="51227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843" y="6374936"/>
            <a:ext cx="446261" cy="52380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602219">
            <a:off x="8451062" y="5616614"/>
            <a:ext cx="3956905" cy="631824"/>
          </a:xfrm>
          <a:prstGeom prst="rect">
            <a:avLst/>
          </a:prstGeom>
        </p:spPr>
      </p:pic>
      <p:sp>
        <p:nvSpPr>
          <p:cNvPr id="24" name="Rectangle 70"/>
          <p:cNvSpPr>
            <a:spLocks noChangeArrowheads="1"/>
          </p:cNvSpPr>
          <p:nvPr/>
        </p:nvSpPr>
        <p:spPr bwMode="auto">
          <a:xfrm>
            <a:off x="3104627" y="2694472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b)   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82 697 ;  62 978 ;  92 678 ;  79 862.</a:t>
            </a:r>
            <a:endParaRPr lang="en-US" altLang="zh-CN" sz="3200" b="1" noProof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21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7905" y="12141"/>
            <a:ext cx="5741410" cy="911867"/>
          </a:xfrm>
          <a:prstGeom prst="rect">
            <a:avLst/>
          </a:prstGeom>
        </p:spPr>
      </p:pic>
      <p:sp>
        <p:nvSpPr>
          <p:cNvPr id="25" name="文本框 15"/>
          <p:cNvSpPr txBox="1"/>
          <p:nvPr/>
        </p:nvSpPr>
        <p:spPr>
          <a:xfrm>
            <a:off x="3331821" y="185686"/>
            <a:ext cx="511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-150" dirty="0" err="1" smtClean="0">
                <a:solidFill>
                  <a:srgbClr val="F13413"/>
                </a:solidFill>
                <a:cs typeface="+mn-ea"/>
                <a:sym typeface="+mn-lt"/>
              </a:rPr>
              <a:t>Bài</a:t>
            </a:r>
            <a:r>
              <a:rPr lang="vi-VN" altLang="zh-CN" sz="3600" b="1" spc="-150" dirty="0" smtClean="0">
                <a:solidFill>
                  <a:srgbClr val="F13413"/>
                </a:solidFill>
                <a:cs typeface="+mn-ea"/>
                <a:sym typeface="+mn-lt"/>
              </a:rPr>
              <a:t> 4: </a:t>
            </a:r>
            <a:endParaRPr lang="zh-CN" altLang="en-US" sz="3600" b="1" spc="-150" dirty="0">
              <a:solidFill>
                <a:srgbClr val="F1341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49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949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449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149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6082"/>
            <a:ext cx="5888542" cy="334941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30" y="218440"/>
            <a:ext cx="1499235" cy="118554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1595" y="2284095"/>
            <a:ext cx="1882775" cy="4132580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442317" y="1127738"/>
            <a:ext cx="10669949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alt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vi-VN" alt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alt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alt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tháng 9 năm 2021</a:t>
            </a:r>
            <a:endParaRPr lang="en-US" altLang="en-US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altLang="en-US" sz="4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vi-VN" alt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ÔN TẬP CÁC SỐ ĐẾN 100000 (</a:t>
            </a:r>
            <a:r>
              <a:rPr lang="en-US" alt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4800" b="1" dirty="0">
              <a:cs typeface="Arial" panose="020B0604020202020204" pitchFamily="34" charset="0"/>
            </a:endParaRPr>
          </a:p>
          <a:p>
            <a:pPr algn="ctr"/>
            <a:endParaRPr lang="en-US" altLang="zh-CN" sz="4800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7732973" y="5121058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643452" y="5073406"/>
            <a:ext cx="222289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SGK/Trang 4</a:t>
            </a:r>
            <a:endParaRPr lang="en-US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885" y="2424430"/>
            <a:ext cx="417830" cy="467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 bldLvl="0" animBg="1"/>
      <p:bldP spid="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2307" y="1897824"/>
            <a:ext cx="3272377" cy="4901128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6" y="4742776"/>
            <a:ext cx="2627221" cy="21358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0798" y="4364167"/>
            <a:ext cx="6548473" cy="253930"/>
          </a:xfrm>
          <a:prstGeom prst="rect">
            <a:avLst/>
          </a:prstGeom>
        </p:spPr>
      </p:pic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667954" y="1112994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65 371 ;  75 631 ;  56 731 ;  67 351.</a:t>
            </a:r>
            <a:endParaRPr lang="en-US" altLang="zh-CN" sz="3200" b="1" noProof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8760" y="3200400"/>
            <a:ext cx="17373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56 731 ;</a:t>
            </a:r>
            <a:endParaRPr lang="en-US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3200400"/>
            <a:ext cx="17373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65 371 ;</a:t>
            </a:r>
            <a:endParaRPr lang="en-US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2040" y="3200400"/>
            <a:ext cx="173736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67 351 ;</a:t>
            </a:r>
            <a:endParaRPr lang="en-US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7960" y="3200400"/>
            <a:ext cx="17373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75 631 .</a:t>
            </a:r>
            <a:endParaRPr lang="en-US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2307" y="1897824"/>
            <a:ext cx="3272377" cy="4901128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96" y="4742776"/>
            <a:ext cx="2627221" cy="21358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0798" y="4364167"/>
            <a:ext cx="6548473" cy="2539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8760" y="3200400"/>
            <a:ext cx="17373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92 678 ;</a:t>
            </a:r>
            <a:endParaRPr lang="en-US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3200400"/>
            <a:ext cx="17373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82 697 ;</a:t>
            </a:r>
            <a:endParaRPr lang="en-US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2040" y="3200400"/>
            <a:ext cx="173736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79 862 ;</a:t>
            </a:r>
            <a:endParaRPr lang="en-US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7960" y="3200400"/>
            <a:ext cx="17373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62 978 .</a:t>
            </a:r>
            <a:endParaRPr lang="en-US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705557" y="1112994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anose="02000000000000000000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b)   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82 697 ;  62 978 ;  92 678 ;  79 862.</a:t>
            </a:r>
            <a:endParaRPr lang="en-US" altLang="zh-CN" sz="3200" b="1" noProof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11" name="Rectangle: Rounded Corners 41"/>
          <p:cNvSpPr/>
          <p:nvPr/>
        </p:nvSpPr>
        <p:spPr>
          <a:xfrm>
            <a:off x="1210519" y="4302946"/>
            <a:ext cx="7772400" cy="2103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Lưu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ý: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Cần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xác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định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đúng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thứ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tự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sắp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xếp</a:t>
            </a:r>
            <a:r>
              <a:rPr lang="en-US" sz="3200" i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từ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bé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đến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lớn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hay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lớn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đến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bé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để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làm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chính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xác</a:t>
            </a:r>
            <a:r>
              <a:rPr lang="en-US" sz="32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n-US" sz="32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bldLvl="0" animBg="1"/>
      <p:bldP spid="11" grpId="1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317" y="865"/>
            <a:ext cx="5143237" cy="117699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396" y="864"/>
            <a:ext cx="2056290" cy="6857135"/>
          </a:xfrm>
          <a:prstGeom prst="rect">
            <a:avLst/>
          </a:prstGeom>
        </p:spPr>
      </p:pic>
      <p:sp>
        <p:nvSpPr>
          <p:cNvPr id="32" name="TextBox 33"/>
          <p:cNvSpPr txBox="1"/>
          <p:nvPr/>
        </p:nvSpPr>
        <p:spPr>
          <a:xfrm>
            <a:off x="1147264" y="296674"/>
            <a:ext cx="965520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Bài 5: Bác Lan ghi chép việc mua hàng theo bảng sau:</a:t>
            </a:r>
            <a:endParaRPr lang="en-US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7264" y="979734"/>
          <a:ext cx="9110064" cy="272358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36688"/>
                <a:gridCol w="3036688"/>
                <a:gridCol w="3036688"/>
              </a:tblGrid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Loại</a:t>
                      </a:r>
                      <a:r>
                        <a:rPr lang="en-US" sz="3000" baseline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hàng</a:t>
                      </a:r>
                      <a:endParaRPr lang="en-US" sz="3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Giá</a:t>
                      </a:r>
                      <a:r>
                        <a:rPr lang="en-US" sz="3000" baseline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tiền</a:t>
                      </a:r>
                      <a:endParaRPr lang="en-US" sz="3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Số</a:t>
                      </a:r>
                      <a:r>
                        <a:rPr lang="en-US" sz="3000" baseline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lượng mua</a:t>
                      </a:r>
                      <a:endParaRPr lang="en-US" sz="3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Bát</a:t>
                      </a:r>
                      <a:r>
                        <a:rPr lang="en-US" sz="3000" baseline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sz="3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2500 </a:t>
                      </a:r>
                      <a:r>
                        <a:rPr lang="en-US" sz="3000" dirty="0" err="1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đồng</a:t>
                      </a:r>
                      <a:r>
                        <a:rPr lang="en-US" sz="3000" baseline="0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1 </a:t>
                      </a:r>
                      <a:r>
                        <a:rPr lang="en-US" sz="3000" baseline="0" dirty="0" err="1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cái</a:t>
                      </a:r>
                      <a:endParaRPr lang="en-US" sz="30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5 cái</a:t>
                      </a:r>
                      <a:endParaRPr lang="en-US" sz="3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Đường</a:t>
                      </a:r>
                      <a:endParaRPr lang="en-US" sz="3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6400 đồng</a:t>
                      </a:r>
                      <a:r>
                        <a:rPr lang="en-US" sz="3000" baseline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1kg</a:t>
                      </a:r>
                      <a:endParaRPr lang="en-US" sz="3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2kg</a:t>
                      </a:r>
                      <a:endParaRPr lang="en-US" sz="3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Thịt</a:t>
                      </a:r>
                      <a:endParaRPr lang="en-US" sz="3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35000 đồng</a:t>
                      </a:r>
                      <a:r>
                        <a:rPr lang="en-US" sz="3000" baseline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1kg</a:t>
                      </a:r>
                      <a:endParaRPr lang="en-US" sz="30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2kg</a:t>
                      </a:r>
                      <a:endParaRPr lang="en-US" sz="30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-31686" y="3703322"/>
            <a:ext cx="11988479" cy="193899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mua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từng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hàng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Bác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Lan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mua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tất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bao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nhiêu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?</a:t>
            </a:r>
          </a:p>
          <a:p>
            <a:pPr marL="514350" indent="-514350">
              <a:buAutoNum type="alphaLcParenR"/>
            </a:pP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Nếu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100 000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đồng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mua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hàng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bác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Lan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bao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nhiêu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?</a:t>
            </a:r>
            <a:endParaRPr lang="en-US" sz="3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/>
          <a:srcRect l="26553" b="70623"/>
          <a:stretch>
            <a:fillRect/>
          </a:stretch>
        </p:blipFill>
        <p:spPr>
          <a:xfrm>
            <a:off x="331235" y="1638"/>
            <a:ext cx="8836555" cy="28460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29"/>
            <a:ext cx="1434861" cy="14348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926" y="6547439"/>
            <a:ext cx="6572499" cy="25486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6730" y="3528369"/>
            <a:ext cx="2103306" cy="3030092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079084" y="723610"/>
          <a:ext cx="8989299" cy="1828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996433"/>
                <a:gridCol w="2996433"/>
                <a:gridCol w="2996433"/>
              </a:tblGrid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Loại</a:t>
                      </a:r>
                      <a:r>
                        <a:rPr lang="en-US" sz="2400" baseline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hàng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Giá</a:t>
                      </a:r>
                      <a:r>
                        <a:rPr lang="en-US" sz="2400" baseline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tiền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Số</a:t>
                      </a:r>
                      <a:r>
                        <a:rPr lang="en-US" sz="2400" baseline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lượng mua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Bát</a:t>
                      </a:r>
                      <a:r>
                        <a:rPr lang="en-US" sz="2400" baseline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2500 đồng</a:t>
                      </a:r>
                      <a:r>
                        <a:rPr lang="en-US" sz="2400" baseline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1 cái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5 cái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Đường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6400 đồng</a:t>
                      </a:r>
                      <a:r>
                        <a:rPr lang="en-US" sz="2400" baseline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1kg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2kg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Thịt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35000 đồng</a:t>
                      </a:r>
                      <a:r>
                        <a:rPr lang="en-US" sz="2400" baseline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 1kg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2kg</a:t>
                      </a:r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587828" y="106680"/>
            <a:ext cx="5514012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smtClean="0">
                <a:latin typeface="Times New Roman" panose="02020603050405020304" charset="0"/>
                <a:cs typeface="Times New Roman" panose="02020603050405020304" charset="0"/>
              </a:rPr>
              <a:t>Tính tiền mua từng loại hàng.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3347" y="2506883"/>
            <a:ext cx="3905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000" b="1" u="sng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b="1" u="sng" dirty="0" err="1" smtClean="0">
                <a:latin typeface="Times New Roman" panose="02020603050405020304" charset="0"/>
                <a:cs typeface="Times New Roman" panose="02020603050405020304" charset="0"/>
              </a:rPr>
              <a:t>giải</a:t>
            </a:r>
            <a:endParaRPr lang="en-US" sz="3000" b="1" u="sng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5110" y="2910595"/>
            <a:ext cx="420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a)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mua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bát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3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9030" y="3432494"/>
            <a:ext cx="531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anose="02020603050405020304" charset="0"/>
                <a:cs typeface="Times New Roman" panose="02020603050405020304" charset="0"/>
              </a:rPr>
              <a:t>2500 x 5 = 12 500 (đồng)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91830" y="3969466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mua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3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20482" y="4417545"/>
            <a:ext cx="4783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anose="02020603050405020304" charset="0"/>
                <a:cs typeface="Times New Roman" panose="02020603050405020304" charset="0"/>
              </a:rPr>
              <a:t>6400 x 2 = 12 800 (đồng)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91830" y="4975115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anose="02020603050405020304" charset="0"/>
                <a:cs typeface="Times New Roman" panose="02020603050405020304" charset="0"/>
              </a:rPr>
              <a:t>Số tiền mua thịt là:</a:t>
            </a:r>
            <a:endParaRPr lang="en-US" sz="3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05242" y="5401550"/>
            <a:ext cx="475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anose="02020603050405020304" charset="0"/>
                <a:cs typeface="Times New Roman" panose="02020603050405020304" charset="0"/>
              </a:rPr>
              <a:t>35000 x 2 = 70 000 (đồng)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3" grpId="0"/>
      <p:bldP spid="5" grpId="0"/>
      <p:bldP spid="29" grpId="0"/>
      <p:bldP spid="34" grpId="0"/>
      <p:bldP spid="35" grpId="0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/>
          <a:srcRect l="26553" b="70623"/>
          <a:stretch>
            <a:fillRect/>
          </a:stretch>
        </p:blipFill>
        <p:spPr>
          <a:xfrm>
            <a:off x="331235" y="1638"/>
            <a:ext cx="8836555" cy="28460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29"/>
            <a:ext cx="1434861" cy="14348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926" y="6547439"/>
            <a:ext cx="6572499" cy="25486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6730" y="3528369"/>
            <a:ext cx="2103306" cy="30300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8507" y="1262000"/>
            <a:ext cx="3905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smtClean="0">
                <a:latin typeface="Times New Roman" panose="02020603050405020304" charset="0"/>
                <a:cs typeface="Times New Roman" panose="02020603050405020304" charset="0"/>
              </a:rPr>
              <a:t>Bài giải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3160" y="191650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sz="3000" smtClean="0">
                <a:latin typeface="Times New Roman" panose="02020603050405020304" charset="0"/>
                <a:cs typeface="Times New Roman" panose="02020603050405020304" charset="0"/>
              </a:rPr>
              <a:t>) Số tiền mua bát là:</a:t>
            </a:r>
            <a:endParaRPr lang="en-US" sz="3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2320" y="2438400"/>
            <a:ext cx="531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anose="02020603050405020304" charset="0"/>
                <a:cs typeface="Times New Roman" panose="02020603050405020304" charset="0"/>
              </a:rPr>
              <a:t>2500 x 5 = 12 500 (đồng)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65120" y="2975372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anose="02020603050405020304" charset="0"/>
                <a:cs typeface="Times New Roman" panose="02020603050405020304" charset="0"/>
              </a:rPr>
              <a:t>Số tiền mua đường là:</a:t>
            </a:r>
            <a:endParaRPr lang="en-US" sz="3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93772" y="3423451"/>
            <a:ext cx="4783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anose="02020603050405020304" charset="0"/>
                <a:cs typeface="Times New Roman" panose="02020603050405020304" charset="0"/>
              </a:rPr>
              <a:t>6400 x 2 = 12 800 (đồng)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65120" y="398102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anose="02020603050405020304" charset="0"/>
                <a:cs typeface="Times New Roman" panose="02020603050405020304" charset="0"/>
              </a:rPr>
              <a:t>Số tiền mua thịt là:</a:t>
            </a:r>
            <a:endParaRPr lang="en-US" sz="3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78532" y="4407456"/>
            <a:ext cx="475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anose="02020603050405020304" charset="0"/>
                <a:cs typeface="Times New Roman" panose="02020603050405020304" charset="0"/>
              </a:rPr>
              <a:t>35000 x 2 = 70 000 (đồng)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0678" y="269914"/>
            <a:ext cx="8387682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b)  Bác Lan mua tất cả hết bao nhiêu tiền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4120" y="4964501"/>
            <a:ext cx="6339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b) Bác Lan mua tất cả hết số tiền là:</a:t>
            </a:r>
            <a:endParaRPr lang="en-US" sz="3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0874" y="5501473"/>
            <a:ext cx="6703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12 500 + 12 800 + 70 000 = 95 300 (đồng)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29" grpId="0"/>
      <p:bldP spid="34" grpId="0"/>
      <p:bldP spid="35" grpId="0"/>
      <p:bldP spid="37" grpId="0"/>
      <p:bldP spid="16" grpId="0" animBg="1"/>
      <p:bldP spid="17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/>
          <a:srcRect l="26553" b="70623"/>
          <a:stretch>
            <a:fillRect/>
          </a:stretch>
        </p:blipFill>
        <p:spPr>
          <a:xfrm>
            <a:off x="331235" y="-211722"/>
            <a:ext cx="8836555" cy="28460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29"/>
            <a:ext cx="1434861" cy="14348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926" y="6547439"/>
            <a:ext cx="6572499" cy="2548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8507" y="1048640"/>
            <a:ext cx="3905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smtClean="0">
                <a:latin typeface="Times New Roman" panose="02020603050405020304" charset="0"/>
                <a:cs typeface="Times New Roman" panose="02020603050405020304" charset="0"/>
              </a:rPr>
              <a:t>Bài giải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" y="148978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mua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bát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3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640" y="1889760"/>
            <a:ext cx="531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anose="02020603050405020304" charset="0"/>
                <a:cs typeface="Times New Roman" panose="02020603050405020304" charset="0"/>
              </a:rPr>
              <a:t>2500 x 5 = 12 500 (đồng)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2274332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anose="02020603050405020304" charset="0"/>
                <a:cs typeface="Times New Roman" panose="02020603050405020304" charset="0"/>
              </a:rPr>
              <a:t>Số tiền mua đường là:</a:t>
            </a:r>
            <a:endParaRPr lang="en-US" sz="3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1092" y="2661451"/>
            <a:ext cx="4783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anose="02020603050405020304" charset="0"/>
                <a:cs typeface="Times New Roman" panose="02020603050405020304" charset="0"/>
              </a:rPr>
              <a:t>6400 x 2 = 12 800 (đồng)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2440" y="305138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anose="02020603050405020304" charset="0"/>
                <a:cs typeface="Times New Roman" panose="02020603050405020304" charset="0"/>
              </a:rPr>
              <a:t>Số tiền mua thịt là:</a:t>
            </a:r>
            <a:endParaRPr lang="en-US" sz="3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5852" y="3447336"/>
            <a:ext cx="475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anose="02020603050405020304" charset="0"/>
                <a:cs typeface="Times New Roman" panose="02020603050405020304" charset="0"/>
              </a:rPr>
              <a:t>35000 x 2 = 70 000 (đồng)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511" y="3907999"/>
            <a:ext cx="6339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b)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Bác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Lan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mua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tất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3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1" y="4461997"/>
            <a:ext cx="6461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12 500 + 12800 + 70000 = 95300 (</a:t>
            </a:r>
            <a:r>
              <a:rPr lang="en-US" sz="3000" dirty="0" err="1" smtClean="0">
                <a:latin typeface="Times New Roman" panose="02020603050405020304" charset="0"/>
                <a:cs typeface="Times New Roman" panose="02020603050405020304" charset="0"/>
              </a:rPr>
              <a:t>đồng</a:t>
            </a:r>
            <a:r>
              <a:rPr lang="en-US" sz="3000" dirty="0" smtClean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62526" y="57588"/>
            <a:ext cx="989983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smtClean="0">
                <a:latin typeface="Times New Roman" panose="02020603050405020304" charset="0"/>
                <a:cs typeface="Times New Roman" panose="02020603050405020304" charset="0"/>
              </a:rPr>
              <a:t>c) Nếu có 100 000 đồng thì sau khi mua số hàng trên bác Lan còn lại bao nhiêu tiền ?</a:t>
            </a:r>
            <a:endParaRPr lang="en-US" sz="3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24652" y="1375502"/>
            <a:ext cx="5595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Nếu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100 000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đồng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mua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hàng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Lan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tiền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27520" y="2852830"/>
            <a:ext cx="6461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100 000 – 95 300 = 4 700 (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07480" y="1889760"/>
            <a:ext cx="60960" cy="401404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81852" y="3537005"/>
            <a:ext cx="4196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Đáp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a) 12 500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12 800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70 000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đồng</a:t>
            </a:r>
            <a:endParaRPr lang="en-US" sz="30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b) 95 300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đồng</a:t>
            </a:r>
            <a:endParaRPr lang="en-US" sz="30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c) 4 700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29" grpId="0"/>
      <p:bldP spid="34" grpId="0"/>
      <p:bldP spid="35" grpId="0"/>
      <p:bldP spid="37" grpId="0"/>
      <p:bldP spid="17" grpId="0"/>
      <p:bldP spid="19" grpId="0"/>
      <p:bldP spid="21" grpId="0" animBg="1"/>
      <p:bldP spid="23" grpId="0"/>
      <p:bldP spid="25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2"/>
          <p:cNvSpPr>
            <a:spLocks noChangeArrowheads="1"/>
          </p:cNvSpPr>
          <p:nvPr/>
        </p:nvSpPr>
        <p:spPr bwMode="auto">
          <a:xfrm>
            <a:off x="8688388" y="1960563"/>
            <a:ext cx="184150" cy="4206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defTabSz="1219200">
              <a:defRPr/>
            </a:pPr>
            <a:endParaRPr lang="zh-CN" altLang="en-US" sz="2135" dirty="0">
              <a:solidFill>
                <a:srgbClr val="FF0000"/>
              </a:solidFill>
              <a:latin typeface="Arial" panose="020B0604020202020204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00063" y="319088"/>
            <a:ext cx="10972800" cy="465137"/>
          </a:xfrm>
        </p:spPr>
        <p:txBody>
          <a:bodyPr rtlCol="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siêu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thị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Mẹ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US" sz="24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87488" y="1611313"/>
            <a:ext cx="3798887" cy="563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38275" y="2441575"/>
            <a:ext cx="3800475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14475" y="3363913"/>
            <a:ext cx="3798888" cy="563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87488" y="4143375"/>
            <a:ext cx="3798887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87488" y="4989513"/>
            <a:ext cx="3798887" cy="563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1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44525"/>
            <a:ext cx="56451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543800" y="2387600"/>
            <a:ext cx="34559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93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93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93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93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93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6000">
                <a:solidFill>
                  <a:srgbClr val="FF0000"/>
                </a:solidFill>
              </a:rPr>
              <a:t>Vận dụng</a:t>
            </a:r>
          </a:p>
        </p:txBody>
      </p:sp>
      <p:sp>
        <p:nvSpPr>
          <p:cNvPr id="13" name="矩形 20"/>
          <p:cNvSpPr>
            <a:spLocks noChangeArrowheads="1"/>
          </p:cNvSpPr>
          <p:nvPr/>
        </p:nvSpPr>
        <p:spPr bwMode="auto">
          <a:xfrm>
            <a:off x="1665288" y="170815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defTabSz="121793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9330" indent="-379730" defTabSz="121793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2730" indent="-303530" defTabSz="121793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2330" indent="-303530" defTabSz="121793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1930" indent="-303530" defTabSz="121793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99130" indent="-30353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56330" indent="-30353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3530" indent="-30353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0730" indent="-30353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Mua</a:t>
            </a:r>
            <a:r>
              <a:rPr lang="en-US" altLang="zh-CN" sz="1800" dirty="0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 2 </a:t>
            </a:r>
            <a:r>
              <a:rPr lang="en-US" altLang="zh-CN" sz="1800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quyển</a:t>
            </a:r>
            <a:r>
              <a:rPr lang="en-US" altLang="zh-CN" sz="1800" dirty="0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1800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vở</a:t>
            </a:r>
            <a:r>
              <a:rPr lang="en-US" altLang="zh-CN" sz="1800" dirty="0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 ô li</a:t>
            </a:r>
            <a:endParaRPr lang="zh-CN" altLang="en-US" sz="1800" dirty="0">
              <a:solidFill>
                <a:srgbClr val="FFFFFF"/>
              </a:solidFill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 20"/>
          <p:cNvSpPr>
            <a:spLocks noChangeArrowheads="1"/>
          </p:cNvSpPr>
          <p:nvPr/>
        </p:nvSpPr>
        <p:spPr bwMode="auto">
          <a:xfrm>
            <a:off x="1693863" y="2517775"/>
            <a:ext cx="334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defTabSz="121793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9330" indent="-379730" defTabSz="121793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2730" indent="-303530" defTabSz="121793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2330" indent="-303530" defTabSz="121793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1930" indent="-303530" defTabSz="121793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99130" indent="-30353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56330" indent="-30353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3530" indent="-30353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0730" indent="-30353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Mua</a:t>
            </a:r>
            <a:r>
              <a:rPr lang="en-US" altLang="zh-CN" sz="1800" dirty="0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 3 </a:t>
            </a:r>
            <a:r>
              <a:rPr lang="en-US" altLang="zh-CN" sz="1800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gói</a:t>
            </a:r>
            <a:r>
              <a:rPr lang="en-US" altLang="zh-CN" sz="1800" dirty="0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1800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bánh</a:t>
            </a:r>
            <a:endParaRPr lang="zh-CN" altLang="en-US" sz="1800" dirty="0">
              <a:solidFill>
                <a:srgbClr val="FFFFFF"/>
              </a:solidFill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5" name="矩形 20"/>
          <p:cNvSpPr>
            <a:spLocks noChangeArrowheads="1"/>
          </p:cNvSpPr>
          <p:nvPr/>
        </p:nvSpPr>
        <p:spPr bwMode="auto">
          <a:xfrm>
            <a:off x="1647825" y="4989513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defTabSz="121793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9330" indent="-379730" defTabSz="121793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2730" indent="-303530" defTabSz="121793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2330" indent="-303530" defTabSz="121793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1930" indent="-303530" defTabSz="121793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99130" indent="-30353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56330" indent="-30353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3530" indent="-30353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0730" indent="-30353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Tổng</a:t>
            </a:r>
            <a:r>
              <a:rPr lang="en-US" altLang="zh-CN" sz="1600" b="1" dirty="0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số</a:t>
            </a:r>
            <a:r>
              <a:rPr lang="en-US" altLang="zh-CN" sz="1600" b="1" dirty="0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tiền</a:t>
            </a:r>
            <a:r>
              <a:rPr lang="en-US" altLang="zh-CN" sz="1600" b="1" dirty="0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mua</a:t>
            </a:r>
            <a:r>
              <a:rPr lang="en-US" altLang="zh-CN" sz="1600" b="1" dirty="0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hết</a:t>
            </a:r>
            <a:r>
              <a:rPr lang="en-US" altLang="zh-CN" sz="1600" b="1" dirty="0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 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các</a:t>
            </a:r>
            <a:r>
              <a:rPr lang="en-US" altLang="zh-CN" sz="1600" b="1" dirty="0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đồ</a:t>
            </a:r>
            <a:r>
              <a:rPr lang="en-US" altLang="zh-CN" sz="1600" b="1" dirty="0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vật</a:t>
            </a:r>
            <a:r>
              <a:rPr lang="en-US" altLang="zh-CN" sz="1600" b="1" dirty="0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trên</a:t>
            </a:r>
            <a:endParaRPr lang="zh-CN" altLang="en-US" sz="1600" b="1" dirty="0">
              <a:solidFill>
                <a:srgbClr val="FFFFFF"/>
              </a:solidFill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6" name="矩形 20"/>
          <p:cNvSpPr>
            <a:spLocks noChangeArrowheads="1"/>
          </p:cNvSpPr>
          <p:nvPr/>
        </p:nvSpPr>
        <p:spPr bwMode="auto">
          <a:xfrm>
            <a:off x="1924050" y="4143375"/>
            <a:ext cx="2979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defTabSz="121793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9330" indent="-379730" defTabSz="121793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2730" indent="-303530" defTabSz="121793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2330" indent="-303530" defTabSz="121793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1930" indent="-303530" defTabSz="121793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99130" indent="-30353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56330" indent="-30353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3530" indent="-30353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0730" indent="-30353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Tính</a:t>
            </a:r>
            <a:r>
              <a:rPr lang="en-US" altLang="zh-CN" sz="1600" b="1" dirty="0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tổng</a:t>
            </a:r>
            <a:r>
              <a:rPr lang="en-US" altLang="zh-CN" sz="1600" b="1" dirty="0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 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số</a:t>
            </a:r>
            <a:r>
              <a:rPr lang="en-US" altLang="zh-CN" sz="1600" b="1" dirty="0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tiền</a:t>
            </a:r>
            <a:r>
              <a:rPr lang="en-US" altLang="zh-CN" sz="1600" b="1" dirty="0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của</a:t>
            </a:r>
            <a:r>
              <a:rPr lang="en-US" altLang="zh-CN" sz="1600" b="1" dirty="0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 3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gói</a:t>
            </a:r>
            <a:r>
              <a:rPr lang="en-US" altLang="zh-CN" sz="1600" b="1" dirty="0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bánh</a:t>
            </a:r>
            <a:endParaRPr lang="zh-CN" altLang="en-US" sz="1600" b="1" dirty="0">
              <a:solidFill>
                <a:srgbClr val="FFFFFF"/>
              </a:solidFill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7" name="矩形 20"/>
          <p:cNvSpPr>
            <a:spLocks noChangeArrowheads="1"/>
          </p:cNvSpPr>
          <p:nvPr/>
        </p:nvSpPr>
        <p:spPr bwMode="auto">
          <a:xfrm>
            <a:off x="1776413" y="3363913"/>
            <a:ext cx="3124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defTabSz="121793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9330" indent="-379730" defTabSz="121793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2730" indent="-303530" defTabSz="121793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2330" indent="-303530" defTabSz="121793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1930" indent="-303530" defTabSz="121793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99130" indent="-30353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56330" indent="-30353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3530" indent="-30353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0730" indent="-30353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Mua</a:t>
            </a:r>
            <a:r>
              <a:rPr lang="en-US" altLang="zh-CN" sz="1600" dirty="0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 1 </a:t>
            </a:r>
            <a:r>
              <a:rPr lang="en-US" altLang="zh-CN" sz="1600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cân</a:t>
            </a:r>
            <a:r>
              <a:rPr lang="en-US" altLang="zh-CN" sz="1600" dirty="0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1600" dirty="0" err="1" smtClean="0">
                <a:solidFill>
                  <a:srgbClr val="FFFFFF"/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táo</a:t>
            </a:r>
            <a:endParaRPr lang="zh-CN" altLang="en-US" sz="1600" dirty="0">
              <a:solidFill>
                <a:srgbClr val="FFFFFF"/>
              </a:solidFill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4" y="90488"/>
            <a:ext cx="7066419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DẶN DÒ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46123" y="2072020"/>
            <a:ext cx="10494473" cy="28500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Chữa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Ôn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100 000 (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trang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5)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vở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ô li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Thực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tốt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phần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Vận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US" sz="3200" b="1" dirty="0" smtClean="0">
              <a:solidFill>
                <a:srgbClr val="6600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buAutoNum type="arabicPeriod"/>
            </a:pPr>
            <a:endParaRPr lang="en-US" altLang="en-US" sz="3200" b="1" dirty="0">
              <a:solidFill>
                <a:srgbClr val="66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1962150" y="2216784"/>
            <a:ext cx="4959985" cy="20351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5649" y="2511096"/>
            <a:ext cx="483298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</a:t>
            </a:r>
            <a:r>
              <a:rPr lang="en-US" altLang="zh-CN" sz="4400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tạm </a:t>
            </a:r>
            <a:r>
              <a:rPr lang="en-US" altLang="zh-CN" sz="4400" spc="3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biệt các con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33"/>
          <p:cNvSpPr txBox="1"/>
          <p:nvPr/>
        </p:nvSpPr>
        <p:spPr>
          <a:xfrm rot="20124156">
            <a:off x="1087438" y="2287588"/>
            <a:ext cx="15271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 panose="020B0604020202020204"/>
                <a:ea typeface="方正卡通简体" pitchFamily="65" charset="-122"/>
              </a:rPr>
              <a:t>Mục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 panose="020B0604020202020204"/>
                <a:ea typeface="方正卡通简体" pitchFamily="65" charset="-122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 panose="020B0604020202020204"/>
                <a:ea typeface="方正卡通简体" pitchFamily="65" charset="-122"/>
              </a:rPr>
              <a:t>tiêu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 panose="020B0604020202020204"/>
              <a:ea typeface="方正卡通简体" pitchFamily="65" charset="-122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5253038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</a:ln>
        </p:spPr>
        <p:txBody>
          <a:bodyPr lIns="91416" tIns="45708" rIns="91416" bIns="45708"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30" name="组合 142"/>
          <p:cNvGrpSpPr/>
          <p:nvPr/>
        </p:nvGrpSpPr>
        <p:grpSpPr bwMode="auto">
          <a:xfrm>
            <a:off x="5253038" y="1008063"/>
            <a:ext cx="5307012" cy="1341208"/>
            <a:chOff x="4441088" y="670090"/>
            <a:chExt cx="6037761" cy="1512476"/>
          </a:xfrm>
        </p:grpSpPr>
        <p:grpSp>
          <p:nvGrpSpPr>
            <p:cNvPr id="31" name="组合 143"/>
            <p:cNvGrpSpPr/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34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 panose="020B0604020202020204"/>
                  <a:ea typeface="SimSun" panose="02010600030101010101" pitchFamily="2" charset="-122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74946" y="800776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>
                    <a:solidFill>
                      <a:prstClr val="white"/>
                    </a:solidFill>
                    <a:latin typeface="Arial" panose="020B0604020202020204"/>
                    <a:ea typeface="Microsoft YaHei" panose="020B0503020204020204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 panose="020B0604020202020204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185062" cy="62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330" indent="-22733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9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Nhắc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lại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nội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quy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lớp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học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.</a:t>
              </a:r>
              <a:endParaRPr lang="zh-CN" altLang="en-US" sz="2000" dirty="0">
                <a:solidFill>
                  <a:srgbClr val="262626"/>
                </a:solidFill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9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FC6E5B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3600" b="1">
                <a:solidFill>
                  <a:srgbClr val="FC6E5B"/>
                </a:solidFill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36" name="组合 148"/>
          <p:cNvGrpSpPr/>
          <p:nvPr/>
        </p:nvGrpSpPr>
        <p:grpSpPr bwMode="auto">
          <a:xfrm>
            <a:off x="5616575" y="2093913"/>
            <a:ext cx="5813425" cy="3658155"/>
            <a:chOff x="4441088" y="302494"/>
            <a:chExt cx="5814134" cy="3658907"/>
          </a:xfrm>
        </p:grpSpPr>
        <p:grpSp>
          <p:nvGrpSpPr>
            <p:cNvPr id="37" name="组合 149"/>
            <p:cNvGrpSpPr/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40" name="任意多边形 82"/>
              <p:cNvSpPr/>
              <p:nvPr/>
            </p:nvSpPr>
            <p:spPr bwMode="auto">
              <a:xfrm rot="3738964">
                <a:off x="4337872" y="762993"/>
                <a:ext cx="730400" cy="7271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 panose="020B0604020202020204"/>
                  <a:ea typeface="SimSun" panose="02010600030101010101" pitchFamily="2" charset="-122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474445" y="801071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 panose="020B0604020202020204"/>
                    <a:ea typeface="Microsoft YaHei" panose="020B0503020204020204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 panose="020B0604020202020204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38" name="矩形 39"/>
            <p:cNvSpPr>
              <a:spLocks noChangeArrowheads="1"/>
            </p:cNvSpPr>
            <p:nvPr/>
          </p:nvSpPr>
          <p:spPr bwMode="auto">
            <a:xfrm>
              <a:off x="5338135" y="1047184"/>
              <a:ext cx="4917087" cy="291421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228600" indent="-228600" defTabSz="121920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nhẩm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với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tròn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nghìn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.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Microsoft YaHei" panose="020B0503020204020204" pitchFamily="34" charset="-122"/>
                <a:cs typeface="SimSun" panose="02010600030101010101" pitchFamily="2" charset="-122"/>
              </a:endParaRPr>
            </a:p>
            <a:p>
              <a:pPr marL="228600" indent="-228600" defTabSz="121920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Đặt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,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với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có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năm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chữ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.</a:t>
              </a:r>
            </a:p>
            <a:p>
              <a:pPr marL="228600" indent="-228600" defTabSz="121920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So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sánh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có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năm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chữ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số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Microsoft YaHei" panose="020B0503020204020204" pitchFamily="34" charset="-122"/>
                <a:cs typeface="SimSun" panose="02010600030101010101" pitchFamily="2" charset="-122"/>
              </a:endParaRPr>
            </a:p>
            <a:p>
              <a:pPr marL="228600" indent="-228600" defTabSz="121920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Tính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chu vi,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diện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tích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của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các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hình</a:t>
              </a:r>
              <a:endParaRPr lang="en-US" altLang="zh-CN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Microsoft YaHei" panose="020B0503020204020204" pitchFamily="34" charset="-122"/>
                <a:cs typeface="SimSun" panose="02010600030101010101" pitchFamily="2" charset="-122"/>
              </a:endParaRPr>
            </a:p>
            <a:p>
              <a:pPr marL="228600" indent="-228600" defTabSz="121920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Giải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toán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.</a:t>
              </a:r>
              <a:endParaRPr lang="zh-CN" altLang="en-US" sz="1335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39" name="矩形 39"/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9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FBC75D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3200" b="1">
                  <a:solidFill>
                    <a:srgbClr val="FBC75D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3200" b="1">
                <a:solidFill>
                  <a:srgbClr val="FBC75D"/>
                </a:solidFill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42" name="组合 160"/>
          <p:cNvGrpSpPr/>
          <p:nvPr/>
        </p:nvGrpSpPr>
        <p:grpSpPr bwMode="auto">
          <a:xfrm>
            <a:off x="5507038" y="5542917"/>
            <a:ext cx="4926012" cy="1228725"/>
            <a:chOff x="4441088" y="597406"/>
            <a:chExt cx="4927029" cy="1228967"/>
          </a:xfrm>
        </p:grpSpPr>
        <p:grpSp>
          <p:nvGrpSpPr>
            <p:cNvPr id="43" name="组合 161"/>
            <p:cNvGrpSpPr/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46" name="任意多边形 82"/>
              <p:cNvSpPr/>
              <p:nvPr/>
            </p:nvSpPr>
            <p:spPr bwMode="auto">
              <a:xfrm rot="3738964">
                <a:off x="4338700" y="763328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 panose="020B0604020202020204"/>
                  <a:ea typeface="SimSun" panose="02010600030101010101" pitchFamily="2" charset="-122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523678" y="806997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 panose="020B0604020202020204"/>
                    <a:ea typeface="Microsoft YaHei" panose="020B0503020204020204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 panose="020B0604020202020204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44" name="矩形 39"/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49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330" indent="-22733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9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2000">
                <a:solidFill>
                  <a:srgbClr val="262626"/>
                </a:solidFill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45" name="矩形 39"/>
            <p:cNvSpPr>
              <a:spLocks noChangeArrowheads="1"/>
            </p:cNvSpPr>
            <p:nvPr/>
          </p:nvSpPr>
          <p:spPr bwMode="auto">
            <a:xfrm>
              <a:off x="5201642" y="597406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9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8CC06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3600" b="1">
                <a:solidFill>
                  <a:srgbClr val="8CC066"/>
                </a:solidFill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44575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514350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39" dur="5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/>
          <p:cNvSpPr txBox="1"/>
          <p:nvPr/>
        </p:nvSpPr>
        <p:spPr>
          <a:xfrm rot="20124156">
            <a:off x="1087438" y="2287588"/>
            <a:ext cx="15271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 panose="020B0604020202020204"/>
                <a:ea typeface="方正卡通简体" pitchFamily="65" charset="-122"/>
              </a:rPr>
              <a:t>Mục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 panose="020B0604020202020204"/>
                <a:ea typeface="方正卡通简体" pitchFamily="65" charset="-122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 panose="020B0604020202020204"/>
                <a:ea typeface="方正卡通简体" pitchFamily="65" charset="-122"/>
              </a:rPr>
              <a:t>tiêu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 panose="020B0604020202020204"/>
              <a:ea typeface="方正卡通简体" pitchFamily="65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253038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</a:ln>
        </p:spPr>
        <p:txBody>
          <a:bodyPr lIns="91416" tIns="45708" rIns="91416" bIns="45708"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7" name="组合 142"/>
          <p:cNvGrpSpPr/>
          <p:nvPr/>
        </p:nvGrpSpPr>
        <p:grpSpPr bwMode="auto">
          <a:xfrm>
            <a:off x="5253038" y="1008063"/>
            <a:ext cx="5307012" cy="1341208"/>
            <a:chOff x="4441088" y="670090"/>
            <a:chExt cx="6037761" cy="1512476"/>
          </a:xfrm>
        </p:grpSpPr>
        <p:grpSp>
          <p:nvGrpSpPr>
            <p:cNvPr id="8" name="组合 143"/>
            <p:cNvGrpSpPr/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1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 panose="020B0604020202020204"/>
                  <a:ea typeface="SimSun" panose="02010600030101010101" pitchFamily="2" charset="-122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74946" y="800776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>
                    <a:solidFill>
                      <a:prstClr val="white"/>
                    </a:solidFill>
                    <a:latin typeface="Arial" panose="020B0604020202020204"/>
                    <a:ea typeface="Microsoft YaHei" panose="020B0503020204020204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 panose="020B0604020202020204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9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185062" cy="62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330" indent="-22733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9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Nhắc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lại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nội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quy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lớp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học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.</a:t>
              </a:r>
              <a:endParaRPr lang="zh-CN" altLang="en-US" sz="2000" dirty="0">
                <a:solidFill>
                  <a:srgbClr val="262626"/>
                </a:solidFill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0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9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FC6E5B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3600" b="1">
                <a:solidFill>
                  <a:srgbClr val="FC6E5B"/>
                </a:solidFill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/>
          <p:cNvGrpSpPr/>
          <p:nvPr/>
        </p:nvGrpSpPr>
        <p:grpSpPr bwMode="auto">
          <a:xfrm>
            <a:off x="5616575" y="2093913"/>
            <a:ext cx="6229681" cy="2940010"/>
            <a:chOff x="4441088" y="302494"/>
            <a:chExt cx="6230441" cy="2940614"/>
          </a:xfrm>
        </p:grpSpPr>
        <p:grpSp>
          <p:nvGrpSpPr>
            <p:cNvPr id="14" name="组合 149"/>
            <p:cNvGrpSpPr/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7" name="任意多边形 82"/>
              <p:cNvSpPr/>
              <p:nvPr/>
            </p:nvSpPr>
            <p:spPr bwMode="auto">
              <a:xfrm rot="3738964">
                <a:off x="4337872" y="762993"/>
                <a:ext cx="730400" cy="7271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 panose="020B0604020202020204"/>
                  <a:ea typeface="SimSun" panose="02010600030101010101" pitchFamily="2" charset="-122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474445" y="801071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 panose="020B0604020202020204"/>
                    <a:ea typeface="Microsoft YaHei" panose="020B0503020204020204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 panose="020B0604020202020204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5" name="矩形 39"/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195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228600" indent="-228600" defTabSz="121920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nhẩm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,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đặt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các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số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trong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phạm</a:t>
              </a:r>
              <a:r>
                <a:rPr lang="en-US" altLang="zh-CN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vi 100 000</a:t>
              </a:r>
            </a:p>
            <a:p>
              <a:pPr marL="228600" indent="-228600" defTabSz="121920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So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sánh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số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có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5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chữ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số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Microsoft YaHei" panose="020B0503020204020204" pitchFamily="34" charset="-122"/>
                <a:cs typeface="SimSun" panose="02010600030101010101" pitchFamily="2" charset="-122"/>
              </a:endParaRPr>
            </a:p>
            <a:p>
              <a:pPr marL="228600" indent="-228600" defTabSz="121920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Giải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toán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.</a:t>
              </a:r>
              <a:endParaRPr lang="zh-CN" altLang="en-US" sz="1335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6" name="矩形 39"/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9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FBC75D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3200" b="1">
                  <a:solidFill>
                    <a:srgbClr val="FBC75D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3200" b="1">
                <a:solidFill>
                  <a:srgbClr val="FBC75D"/>
                </a:solidFill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/>
          <p:cNvGrpSpPr/>
          <p:nvPr/>
        </p:nvGrpSpPr>
        <p:grpSpPr bwMode="auto">
          <a:xfrm>
            <a:off x="5507038" y="4983357"/>
            <a:ext cx="4926012" cy="1187781"/>
            <a:chOff x="4441088" y="638359"/>
            <a:chExt cx="4927029" cy="1188014"/>
          </a:xfrm>
        </p:grpSpPr>
        <p:grpSp>
          <p:nvGrpSpPr>
            <p:cNvPr id="20" name="组合 161"/>
            <p:cNvGrpSpPr/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23" name="任意多边形 82"/>
              <p:cNvSpPr/>
              <p:nvPr/>
            </p:nvSpPr>
            <p:spPr bwMode="auto">
              <a:xfrm rot="3738964">
                <a:off x="4338700" y="763328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 panose="020B0604020202020204"/>
                  <a:ea typeface="SimSun" panose="02010600030101010101" pitchFamily="2" charset="-122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23678" y="806997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 panose="020B0604020202020204"/>
                    <a:ea typeface="Microsoft YaHei" panose="020B0503020204020204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 panose="020B0604020202020204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1" name="矩形 39"/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49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330" indent="-22733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9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2000">
                <a:solidFill>
                  <a:srgbClr val="262626"/>
                </a:solidFill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22" name="矩形 39"/>
            <p:cNvSpPr>
              <a:spLocks noChangeArrowheads="1"/>
            </p:cNvSpPr>
            <p:nvPr/>
          </p:nvSpPr>
          <p:spPr bwMode="auto">
            <a:xfrm>
              <a:off x="5201642" y="638359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9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8CC06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Vận</a:t>
              </a:r>
              <a:r>
                <a:rPr lang="en-US" altLang="zh-CN" sz="3600" b="1" dirty="0">
                  <a:solidFill>
                    <a:srgbClr val="8CC06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8CC06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dụng</a:t>
              </a:r>
              <a:endParaRPr lang="zh-CN" altLang="en-US" sz="3600" b="1" dirty="0">
                <a:solidFill>
                  <a:srgbClr val="8CC066"/>
                </a:solidFill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1013823" y="5457457"/>
            <a:ext cx="1322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44575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514350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125" y="330462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4895850" y="2291060"/>
            <a:ext cx="3762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4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THỰC HÀNH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3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5" dur="5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2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35274" y="70694"/>
            <a:ext cx="6592246" cy="3133885"/>
            <a:chOff x="889243" y="871603"/>
            <a:chExt cx="3567993" cy="2369054"/>
          </a:xfrm>
        </p:grpSpPr>
        <p:sp>
          <p:nvSpPr>
            <p:cNvPr id="20" name="任意多边形: 形状 19"/>
            <p:cNvSpPr/>
            <p:nvPr/>
          </p:nvSpPr>
          <p:spPr>
            <a:xfrm rot="21226217">
              <a:off x="1011079" y="1013024"/>
              <a:ext cx="3371819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92936" y="3014107"/>
            <a:ext cx="757936" cy="625045"/>
            <a:chOff x="4836974" y="2889788"/>
            <a:chExt cx="757936" cy="625045"/>
          </a:xfrm>
        </p:grpSpPr>
        <p:sp>
          <p:nvSpPr>
            <p:cNvPr id="25" name="任意多边形: 形状 24"/>
            <p:cNvSpPr/>
            <p:nvPr/>
          </p:nvSpPr>
          <p:spPr>
            <a:xfrm>
              <a:off x="4892472" y="2937808"/>
              <a:ext cx="633162" cy="532036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solidFill>
              <a:srgbClr val="F6D8C3"/>
            </a:solidFill>
            <a:ln>
              <a:solidFill>
                <a:srgbClr val="FFE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836974" y="2889788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878542" y="2912880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568759">
              <a:off x="4836982" y="2899027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9380">
            <a:off x="9606136" y="436733"/>
            <a:ext cx="683466" cy="837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554" y="1434718"/>
            <a:ext cx="308748" cy="30954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Ai nhanh ai đúng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pic>
        <p:nvPicPr>
          <p:cNvPr id="11" name="Picture 2" descr="Khung viền PowerPoint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7000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6000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8000 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9000 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2827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7000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+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2000 =</a:t>
            </a:r>
            <a:endParaRPr lang="en-US" altLang="en-US" sz="36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5"/>
            <a:ext cx="92830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47476" y="5862534"/>
            <a:ext cx="88806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6000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8000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5000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7000 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2787077" y="5882093"/>
            <a:ext cx="8505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2827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9000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000 =</a:t>
            </a:r>
            <a:endParaRPr lang="en-US" altLang="en-US" sz="36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Hoan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.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47476" y="5862534"/>
            <a:ext cx="94445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5000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7000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4000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6000 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3004122" y="5922051"/>
            <a:ext cx="85910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Tiếc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…!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rồi</a:t>
            </a:r>
            <a:r>
              <a:rPr lang="en-US" alt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8000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=</a:t>
            </a:r>
            <a:endParaRPr lang="en-US" altLang="en-US" sz="36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EC438D5-9BBD-44DA-86BE-5B04BB22D9E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动物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1597</Words>
  <Application>WPS Presentation</Application>
  <PresentationFormat>Custom</PresentationFormat>
  <Paragraphs>484</Paragraphs>
  <Slides>38</Slides>
  <Notes>22</Notes>
  <HiddenSlides>0</HiddenSlides>
  <MMClips>9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第一PPT，www.1ppt.com</vt:lpstr>
      <vt:lpstr>自定义设计方案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Tập đi siêu thị cùng Mẹ 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cam le</cp:lastModifiedBy>
  <cp:revision>88</cp:revision>
  <dcterms:created xsi:type="dcterms:W3CDTF">2017-03-13T01:56:00Z</dcterms:created>
  <dcterms:modified xsi:type="dcterms:W3CDTF">2021-09-08T14:27:50Z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9D50F141F58E4595950A4FF1E6836FAD</vt:lpwstr>
  </property>
  <property fmtid="{D5CDD505-2E9C-101B-9397-08002B2CF9AE}" pid="3" name="KSOProductBuildVer">
    <vt:lpwstr>1033-11.2.0.10265</vt:lpwstr>
  </property>
</Properties>
</file>