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320" r:id="rId6"/>
    <p:sldId id="260" r:id="rId7"/>
    <p:sldId id="321" r:id="rId8"/>
    <p:sldId id="313" r:id="rId9"/>
    <p:sldId id="316" r:id="rId10"/>
    <p:sldId id="322" r:id="rId11"/>
    <p:sldId id="323" r:id="rId12"/>
    <p:sldId id="324" r:id="rId13"/>
    <p:sldId id="32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993" y="1720124"/>
            <a:ext cx="9827623" cy="2642870"/>
          </a:xfrm>
        </p:spPr>
        <p:txBody>
          <a:bodyPr>
            <a:noAutofit/>
          </a:bodyPr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88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88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88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88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88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88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88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8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484095" y="295835"/>
            <a:ext cx="6965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Viết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/>
              <a:t>mà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tổng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14.</a:t>
            </a:r>
            <a:endParaRPr lang="vi-VN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5423" y="2326342"/>
            <a:ext cx="3751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Ta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latin typeface="HP001 4 hàng" panose="020B0603050302020204" pitchFamily="34" charset="0"/>
              </a:rPr>
              <a:t>: </a:t>
            </a:r>
          </a:p>
          <a:p>
            <a:r>
              <a:rPr lang="en-US" sz="3200" b="1" dirty="0" smtClean="0">
                <a:latin typeface="HP001 4 hàng" panose="020B0603050302020204" pitchFamily="34" charset="0"/>
              </a:rPr>
              <a:t>5 + 9 = 14</a:t>
            </a:r>
          </a:p>
          <a:p>
            <a:r>
              <a:rPr lang="en-US" sz="3200" b="1" dirty="0" smtClean="0">
                <a:latin typeface="HP001 4 hàng" panose="020B0603050302020204" pitchFamily="34" charset="0"/>
              </a:rPr>
              <a:t>6 + 8 = 14</a:t>
            </a:r>
          </a:p>
          <a:p>
            <a:r>
              <a:rPr lang="en-US" sz="3200" b="1" dirty="0" smtClean="0">
                <a:latin typeface="HP001 4 hàng" panose="020B0603050302020204" pitchFamily="34" charset="0"/>
              </a:rPr>
              <a:t>7 + 7 = 14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27" y="-191878"/>
            <a:ext cx="4845312" cy="2729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5423" y="4388445"/>
            <a:ext cx="103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Vậy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các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tìm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200" b="1" dirty="0" smtClean="0">
                <a:latin typeface="HP001 4 hàng" panose="020B0603050302020204" pitchFamily="34" charset="0"/>
              </a:rPr>
              <a:t>: 59, 95, 68, 86, 77.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6197-8BFE-4226-80D6-4423651F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#9Slide04 SFU CenturySchoolbook" panose="00000400000000000000" pitchFamily="2" charset="0"/>
              </a:rPr>
              <a:t>TRÒ CH</a:t>
            </a:r>
            <a:r>
              <a:rPr lang="vi-VN" sz="5400" b="1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#9Slide04 SFU CenturySchoolbook" panose="00000400000000000000" pitchFamily="2" charset="0"/>
              </a:rPr>
              <a:t>Ơ</a:t>
            </a:r>
            <a:r>
              <a:rPr lang="en-US" sz="5400" b="1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#9Slide04 SFU CenturySchoolbook" panose="00000400000000000000" pitchFamily="2" charset="0"/>
              </a:rPr>
              <a:t>I “ ĐẬP TRỨNG”</a:t>
            </a:r>
            <a:endParaRPr lang="vi-VN" sz="5400" b="1" dirty="0">
              <a:ln>
                <a:solidFill>
                  <a:srgbClr val="FFC000"/>
                </a:solidFill>
              </a:ln>
              <a:solidFill>
                <a:srgbClr val="0070C0"/>
              </a:solidFill>
              <a:latin typeface="#9Slide04 SFU CenturySchoolbook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EB4BE-A8A8-4DC5-99DA-C1272906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" y="2801113"/>
            <a:ext cx="12021671" cy="1779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“6 </a:t>
            </a:r>
            <a:r>
              <a:rPr lang="en-US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nhận một phần thưởng sau quả trứng .</a:t>
            </a:r>
            <a:endParaRPr lang="en-US" sz="4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F:\Tiểu học\PP\Trò chơi\đạp trứng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895373"/>
            <a:ext cx="2773937" cy="32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F:\Tiểu học\PP\Trò chơi\đạp trứng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819401"/>
            <a:ext cx="2773937" cy="32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F:\Tiểu học\PP\Trò chơi\đạp trứng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64" y="2822869"/>
            <a:ext cx="2773937" cy="32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1982611" y="3821758"/>
            <a:ext cx="20574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Hộp_Văn_Bản 41"/>
          <p:cNvSpPr txBox="1"/>
          <p:nvPr/>
        </p:nvSpPr>
        <p:spPr>
          <a:xfrm>
            <a:off x="5089263" y="3810000"/>
            <a:ext cx="20574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Hộp_Văn_Bản 42"/>
          <p:cNvSpPr txBox="1"/>
          <p:nvPr/>
        </p:nvSpPr>
        <p:spPr>
          <a:xfrm>
            <a:off x="8211790" y="3810000"/>
            <a:ext cx="20574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ao 4-cánh 21"/>
          <p:cNvSpPr/>
          <p:nvPr/>
        </p:nvSpPr>
        <p:spPr>
          <a:xfrm>
            <a:off x="6769813" y="4203017"/>
            <a:ext cx="82627" cy="762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4"/>
          <p:cNvGrpSpPr/>
          <p:nvPr/>
        </p:nvGrpSpPr>
        <p:grpSpPr>
          <a:xfrm>
            <a:off x="7160199" y="2067765"/>
            <a:ext cx="4348182" cy="4933352"/>
            <a:chOff x="7558417" y="844140"/>
            <a:chExt cx="4348182" cy="4933352"/>
          </a:xfrm>
        </p:grpSpPr>
        <p:pic>
          <p:nvPicPr>
            <p:cNvPr id="34" name="Picture 19" descr="F:\Tiểu học\PP\Trò chơi\đạp trứng\Ảnh6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417" y="844140"/>
              <a:ext cx="4348182" cy="493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Sao 4-cánh 16"/>
            <p:cNvSpPr/>
            <p:nvPr/>
          </p:nvSpPr>
          <p:spPr>
            <a:xfrm>
              <a:off x="7570472" y="3221516"/>
              <a:ext cx="165254" cy="152400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ao 4-cánh 17"/>
            <p:cNvSpPr/>
            <p:nvPr/>
          </p:nvSpPr>
          <p:spPr>
            <a:xfrm>
              <a:off x="7835746" y="2881082"/>
              <a:ext cx="178108" cy="134933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Nhóm 5"/>
          <p:cNvGrpSpPr/>
          <p:nvPr/>
        </p:nvGrpSpPr>
        <p:grpSpPr>
          <a:xfrm>
            <a:off x="981672" y="2036937"/>
            <a:ext cx="4240567" cy="5086983"/>
            <a:chOff x="-475094" y="1600200"/>
            <a:chExt cx="4240567" cy="5086983"/>
          </a:xfrm>
        </p:grpSpPr>
        <p:pic>
          <p:nvPicPr>
            <p:cNvPr id="1043" name="Picture 19" descr="F:\Tiểu học\PP\Trò chơi\đạp trứng\Ảnh6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5094" y="1600200"/>
              <a:ext cx="4240567" cy="5086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ao 4-cánh 1"/>
            <p:cNvSpPr/>
            <p:nvPr/>
          </p:nvSpPr>
          <p:spPr>
            <a:xfrm>
              <a:off x="1219200" y="2822868"/>
              <a:ext cx="178108" cy="269866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ao 4-cánh 2"/>
            <p:cNvSpPr/>
            <p:nvPr/>
          </p:nvSpPr>
          <p:spPr>
            <a:xfrm>
              <a:off x="2325016" y="3598659"/>
              <a:ext cx="45719" cy="109933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ao 4-cánh 18"/>
            <p:cNvSpPr/>
            <p:nvPr/>
          </p:nvSpPr>
          <p:spPr>
            <a:xfrm>
              <a:off x="1570161" y="3427017"/>
              <a:ext cx="165254" cy="152400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ao 4-cánh 19"/>
            <p:cNvSpPr/>
            <p:nvPr/>
          </p:nvSpPr>
          <p:spPr>
            <a:xfrm>
              <a:off x="1835435" y="3086583"/>
              <a:ext cx="178108" cy="134933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4090673" y="2067765"/>
            <a:ext cx="4267200" cy="5056155"/>
            <a:chOff x="2622473" y="1630100"/>
            <a:chExt cx="4267200" cy="5056155"/>
          </a:xfrm>
        </p:grpSpPr>
        <p:pic>
          <p:nvPicPr>
            <p:cNvPr id="30" name="Picture 19" descr="F:\Tiểu học\PP\Trò chơi\đạp trứng\Ảnh6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473" y="1630100"/>
              <a:ext cx="4267200" cy="505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ao 4-cánh 15"/>
            <p:cNvSpPr/>
            <p:nvPr/>
          </p:nvSpPr>
          <p:spPr>
            <a:xfrm>
              <a:off x="4876800" y="3070752"/>
              <a:ext cx="178108" cy="269866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ao 4-cánh 20"/>
            <p:cNvSpPr/>
            <p:nvPr/>
          </p:nvSpPr>
          <p:spPr>
            <a:xfrm>
              <a:off x="4756073" y="2514600"/>
              <a:ext cx="89054" cy="134933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ao 4-cánh 22"/>
            <p:cNvSpPr/>
            <p:nvPr/>
          </p:nvSpPr>
          <p:spPr>
            <a:xfrm>
              <a:off x="5287126" y="3598660"/>
              <a:ext cx="89054" cy="67467"/>
            </a:xfrm>
            <a:prstGeom prst="star4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3934">
            <a:off x="2865828" y="1398962"/>
            <a:ext cx="2635411" cy="14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94088">
            <a:off x="6263095" y="1628298"/>
            <a:ext cx="2431966" cy="1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056" y="1511206"/>
            <a:ext cx="2431966" cy="1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1968 C 0.01233 0.01945 0.02083 0.01736 0.02188 0.01621 C 0.03281 0.00787 0.01997 0.01366 0.03056 0.00949 C 0.03629 -0.00046 0.04688 -0.01018 0.05694 -0.01412 C 0.05955 -0.01713 0.06302 -0.01944 0.0658 -0.02268 C 0.07361 -0.03171 0.06597 -0.02778 0.07431 -0.03102 C 0.07587 -0.03264 0.07708 -0.03472 0.07882 -0.03611 C 0.08004 -0.03704 0.08247 -0.03912 0.08316 -0.03773 C 0.08403 -0.03588 0.0816 -0.03403 0.08021 -0.03264 C 0.07917 -0.03148 0.07726 -0.03171 0.07587 -0.03102 C 0.0658 -0.02523 0.07726 -0.03032 0.06719 -0.02268 C 0.0658 -0.02153 0.06406 -0.02176 0.06285 -0.02083 C 0.05642 -0.01713 0.05017 -0.01273 0.04375 -0.00903 C 0.03802 -0.00555 0.03316 -0.00116 0.0276 0.00278 C 0.01458 0.01204 0.0283 0.00162 0.01754 0.00787 C 0.00938 0.0125 0.01024 0.01945 -2.77778E-7 0.02292 C -0.00486 0.02685 -0.01615 0.03773 -0.02187 0.03982 C -0.02639 0.04792 -0.03507 0.05046 -0.04219 0.05509 C -0.04531 0.05718 -0.04809 0.05972 -0.05104 0.06181 C -0.05503 0.06482 -0.06024 0.06551 -0.06406 0.06875 C -0.06215 0.06134 -0.05625 0.05648 -0.05104 0.05162 C -0.04601 0.04699 -0.04549 0.04236 -0.03924 0.03982 C -0.0316 0.02593 -0.04184 0.04213 -0.03212 0.0331 C -0.03073 0.03171 -0.03038 0.0294 -0.02917 0.02801 C -0.02795 0.02662 -0.02621 0.02593 -0.02483 0.02454 C -0.0184 0.01389 -0.02587 0.025 -0.01736 0.01621 C -0.00573 0.00417 -0.01354 0.0081 -0.00434 0.0044 C -0.00295 0.00278 -2.77778E-7 -0.00069 -2.77778E-7 -0.00046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4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0.00087 -0.00023 0.01076 -0.00324 0.01215 -0.00463 C 0.025 -0.0162 0.00989 -0.00833 0.02239 -0.01389 C 0.02916 -0.02754 0.04166 -0.04074 0.05347 -0.04606 C 0.0566 -0.05023 0.06076 -0.05347 0.06389 -0.05764 C 0.07326 -0.07014 0.06423 -0.06458 0.07413 -0.06898 C 0.07587 -0.07129 0.07725 -0.07407 0.07934 -0.07592 C 0.0809 -0.07731 0.08368 -0.08032 0.08455 -0.07824 C 0.08541 -0.07569 0.08264 -0.07315 0.08107 -0.07129 C 0.07969 -0.06967 0.07743 -0.07014 0.07587 -0.06898 C 0.06406 -0.06111 0.07743 -0.06805 0.06562 -0.05764 C 0.06406 -0.05625 0.06198 -0.05648 0.06041 -0.05532 C 0.05295 -0.05023 0.04548 -0.04421 0.03802 -0.03912 C 0.03125 -0.03449 0.02535 -0.02847 0.01892 -0.02315 C 0.00347 -0.01042 0.01962 -0.02477 0.00694 -0.0162 C -0.00261 -0.00995 -0.00174 -0.00046 -0.01372 0.0044 C -0.01962 0.00972 -0.03281 0.02454 -0.03959 0.02755 C -0.04497 0.03843 -0.05521 0.0419 -0.06372 0.04815 C -0.06736 0.05093 -0.07066 0.0544 -0.07413 0.05741 C -0.07882 0.06158 -0.0849 0.0625 -0.08959 0.06667 C -0.08715 0.05671 -0.08021 0.05 -0.07413 0.04352 C -0.06823 0.03704 -0.06754 0.03079 -0.06025 0.02755 C -0.05122 0.00833 -0.0632 0.03056 -0.05174 0.01829 C -0.05018 0.01644 -0.04965 0.0132 -0.04827 0.01134 C -0.04688 0.00949 -0.04479 0.00833 -0.04306 0.00671 C -0.03559 -0.00787 -0.04427 0.00718 -0.03438 -0.00463 C -0.02049 -0.02129 -0.02969 -0.01597 -0.01893 -0.02083 C -0.01719 -0.02315 -0.01372 -0.02778 -0.01372 -0.02778 " pathEditMode="relative" ptsTypes="fffffffffffffffffffffffffff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2755 C 0.01458 0.02732 0.02448 0.02431 0.02587 0.02292 C 0.03872 0.01135 0.02361 0.01922 0.03611 0.01366 C 0.04288 -3.33333E-6 0.05538 -0.01319 0.06719 -0.01852 C 0.07031 -0.02268 0.07448 -0.02592 0.07761 -0.03009 C 0.08698 -0.04259 0.07795 -0.03703 0.08785 -0.04143 C 0.08958 -0.04375 0.09097 -0.04652 0.09306 -0.04838 C 0.09462 -0.04977 0.0974 -0.05277 0.09827 -0.05069 C 0.09913 -0.04814 0.09636 -0.0456 0.09479 -0.04375 C 0.0934 -0.04213 0.09115 -0.04259 0.08958 -0.04143 C 0.07778 -0.03356 0.09115 -0.04051 0.07934 -0.03009 C 0.07778 -0.0287 0.0757 -0.02893 0.07413 -0.02777 C 0.06667 -0.02268 0.0592 -0.01666 0.05174 -0.01157 C 0.04497 -0.00694 0.03906 -0.00092 0.03264 0.0044 C 0.01719 0.01713 0.03333 0.00278 0.02066 0.01135 C 0.01111 0.0176 0.01198 0.02709 -1.38889E-6 0.03195 C -0.0059 0.03727 -0.0191 0.05209 -0.02587 0.0551 C -0.03125 0.06598 -0.04149 0.06945 -0.05 0.0757 C -0.05364 0.07848 -0.05694 0.08195 -0.06042 0.08496 C -0.0651 0.08912 -0.07118 0.09005 -0.07587 0.09422 C -0.07344 0.08426 -0.06649 0.07755 -0.06042 0.07107 C -0.05451 0.06459 -0.05382 0.05834 -0.04653 0.0551 C -0.0375 0.03588 -0.04948 0.05811 -0.03802 0.04584 C -0.03646 0.04398 -0.03594 0.04074 -0.03455 0.03889 C -0.03316 0.03704 -0.03107 0.03588 -0.02934 0.03426 C -0.02187 0.01968 -0.03055 0.03473 -0.02066 0.02292 C -0.00677 0.00625 -0.01597 0.01158 -0.00521 0.00672 C -0.00347 0.0044 -1.38889E-6 -0.00023 -1.38889E-6 -3.33333E-6 " pathEditMode="relative" rAng="0" ptsTypes="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79400" y="2410371"/>
            <a:ext cx="45720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5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6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2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43" y="1509713"/>
            <a:ext cx="10217619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28" y="368347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3984" y="213570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139" y="4979819"/>
            <a:ext cx="6151721" cy="1510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9" b="57842"/>
          <a:stretch/>
        </p:blipFill>
        <p:spPr>
          <a:xfrm>
            <a:off x="1855840" y="2002845"/>
            <a:ext cx="8567514" cy="295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组合 10"/>
          <p:cNvGrpSpPr/>
          <p:nvPr/>
        </p:nvGrpSpPr>
        <p:grpSpPr>
          <a:xfrm rot="6329695" flipH="1">
            <a:off x="9868015" y="4128958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48842" y="2260751"/>
            <a:ext cx="7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latin typeface="HP001 4 hàng" panose="020B0603050302020204" pitchFamily="34" charset="0"/>
              </a:rPr>
              <a:t> 3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latin typeface="HP001 4 hàng" panose="020B0603050302020204" pitchFamily="34" charset="0"/>
              </a:rPr>
              <a:t> 10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latin typeface="HP001 4 hàng" panose="020B0603050302020204" pitchFamily="34" charset="0"/>
              </a:rPr>
              <a:t> 2021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196" y="2911108"/>
            <a:ext cx="144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Toán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1433" y="3452117"/>
            <a:ext cx="797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cộng</a:t>
            </a:r>
            <a:r>
              <a:rPr lang="en-US" sz="3200" b="1" dirty="0" smtClean="0">
                <a:latin typeface="HP001 4 hàng" panose="020B0603050302020204" pitchFamily="34" charset="0"/>
              </a:rPr>
              <a:t> (qua 10)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phạm</a:t>
            </a:r>
            <a:r>
              <a:rPr lang="en-US" sz="3200" b="1" dirty="0" smtClean="0">
                <a:latin typeface="HP001 4 hàng" panose="020B0603050302020204" pitchFamily="34" charset="0"/>
              </a:rPr>
              <a:t> vi 20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atin typeface="HP001 4 hàng" panose="020B0603050302020204" pitchFamily="34" charset="0"/>
              </a:rPr>
              <a:t>5)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66324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15600"/>
              </p:ext>
            </p:extLst>
          </p:nvPr>
        </p:nvGraphicFramePr>
        <p:xfrm>
          <a:off x="1108953" y="1888350"/>
          <a:ext cx="9778519" cy="222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04423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750070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654307" y="3413564"/>
            <a:ext cx="1042988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214504" y="3404547"/>
            <a:ext cx="1042988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458201" y="3413561"/>
            <a:ext cx="1042988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759847" y="3416434"/>
            <a:ext cx="1042988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81EE35-0B63-BD49-A179-7AA192F8A60B}"/>
              </a:ext>
            </a:extLst>
          </p:cNvPr>
          <p:cNvSpPr/>
          <p:nvPr/>
        </p:nvSpPr>
        <p:spPr>
          <a:xfrm>
            <a:off x="806040" y="879443"/>
            <a:ext cx="605826" cy="60582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VN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5925516" y="3400424"/>
            <a:ext cx="1042988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282571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5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animBg="1"/>
          <p:bldP spid="8" grpId="0" animBg="1"/>
          <p:bldP spid="9" grpId="0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animBg="1"/>
          <p:bldP spid="8" grpId="0" animBg="1"/>
          <p:bldP spid="9" grpId="0" animBg="1"/>
          <p:bldP spid="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17245" y="201570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1525" y="744542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49382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6" grpId="0" animBg="1"/>
          <p:bldP spid="6" grpId="1" animBg="1"/>
          <p:bldP spid="11" grpId="0"/>
          <p:bldP spid="11" grpId="1"/>
          <p:bldP spid="12" grpId="0"/>
          <p:bldP spid="13" grpId="0" build="p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6" grpId="0" animBg="1"/>
          <p:bldP spid="6" grpId="1" animBg="1"/>
          <p:bldP spid="11" grpId="0"/>
          <p:bldP spid="11" grpId="1"/>
          <p:bldP spid="12" grpId="0"/>
          <p:bldP spid="13" grpId="0" build="p"/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0"/>
            <a:ext cx="990852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/>
              <a:t>Hai con xúc xắc nào dưới dây có tổng số chấm ở các mặt trên bằng 11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345960" y="4120317"/>
            <a:ext cx="60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#9Slide04 SFU CenturySchoolbook" panose="00000400000000000000" pitchFamily="2" charset="0"/>
              </a:rPr>
              <a:t>A.</a:t>
            </a:r>
            <a:endParaRPr lang="en-US" sz="4400" dirty="0">
              <a:latin typeface="#9Slide04 SFU CenturySchoolbook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5372" y="4120317"/>
            <a:ext cx="60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#9Slide04 SFU CenturySchoolbook" panose="00000400000000000000" pitchFamily="2" charset="0"/>
              </a:rPr>
              <a:t>B.</a:t>
            </a:r>
            <a:endParaRPr lang="en-US" sz="4400" dirty="0">
              <a:latin typeface="#9Slide04 SFU CenturySchoolbook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5249" y="4120317"/>
            <a:ext cx="60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#9Slide04 SFU CenturySchoolbook" panose="00000400000000000000" pitchFamily="2" charset="0"/>
              </a:rPr>
              <a:t>C.</a:t>
            </a:r>
            <a:endParaRPr lang="en-US" sz="4400" dirty="0">
              <a:latin typeface="#9Slide04 SFU CenturySchoolbook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3000" y="4120317"/>
            <a:ext cx="60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#9Slide04 SFU CenturySchoolbook" panose="00000400000000000000" pitchFamily="2" charset="0"/>
              </a:rPr>
              <a:t>D.</a:t>
            </a:r>
            <a:endParaRPr lang="en-US" sz="4400" dirty="0">
              <a:latin typeface="#9Slide04 SFU CenturySchoolbook" panose="000004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90446" y="4177779"/>
            <a:ext cx="713001" cy="71197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62242" y="4177779"/>
            <a:ext cx="713001" cy="71197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289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SimSun</vt:lpstr>
      <vt:lpstr>SimSun</vt:lpstr>
      <vt:lpstr>#9Slide04 SFU CenturySchoolbook</vt:lpstr>
      <vt:lpstr>Arial</vt:lpstr>
      <vt:lpstr>Calibri</vt:lpstr>
      <vt:lpstr>Calibri Light</vt:lpstr>
      <vt:lpstr>等线</vt:lpstr>
      <vt:lpstr>HP001 4 hàng</vt:lpstr>
      <vt:lpstr>ITC Avant Garde Std Bk</vt:lpstr>
      <vt:lpstr>Times New Roman</vt:lpstr>
      <vt:lpstr>Wingdings</vt:lpstr>
      <vt:lpstr>字魂17号-萌趣果冻体</vt:lpstr>
      <vt:lpstr>Office Theme</vt:lpstr>
      <vt:lpstr>1_Office Theme</vt:lpstr>
      <vt:lpstr>1_Office 主题​​</vt:lpstr>
      <vt:lpstr>4_Office 主题</vt:lpstr>
      <vt:lpstr>PowerPoint Presentation</vt:lpstr>
      <vt:lpstr>TRÒ CHƠI “ ĐẬP TRỨNG”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30</cp:revision>
  <dcterms:created xsi:type="dcterms:W3CDTF">2021-05-08T05:00:00Z</dcterms:created>
  <dcterms:modified xsi:type="dcterms:W3CDTF">2021-09-29T09:34:38Z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