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816" r:id="rId9"/>
    <p:sldMasterId id="2147483828" r:id="rId10"/>
    <p:sldMasterId id="2147483840" r:id="rId11"/>
    <p:sldMasterId id="2147483876" r:id="rId12"/>
    <p:sldMasterId id="2147483900" r:id="rId13"/>
    <p:sldMasterId id="2147483912" r:id="rId14"/>
  </p:sldMasterIdLst>
  <p:notesMasterIdLst>
    <p:notesMasterId r:id="rId47"/>
  </p:notesMasterIdLst>
  <p:sldIdLst>
    <p:sldId id="332" r:id="rId15"/>
    <p:sldId id="395" r:id="rId16"/>
    <p:sldId id="390" r:id="rId17"/>
    <p:sldId id="407" r:id="rId18"/>
    <p:sldId id="344" r:id="rId19"/>
    <p:sldId id="419" r:id="rId20"/>
    <p:sldId id="416" r:id="rId21"/>
    <p:sldId id="357" r:id="rId22"/>
    <p:sldId id="359" r:id="rId23"/>
    <p:sldId id="420" r:id="rId24"/>
    <p:sldId id="396" r:id="rId25"/>
    <p:sldId id="398" r:id="rId26"/>
    <p:sldId id="399" r:id="rId27"/>
    <p:sldId id="400" r:id="rId28"/>
    <p:sldId id="363" r:id="rId29"/>
    <p:sldId id="364" r:id="rId30"/>
    <p:sldId id="402" r:id="rId31"/>
    <p:sldId id="401" r:id="rId32"/>
    <p:sldId id="409" r:id="rId33"/>
    <p:sldId id="393" r:id="rId34"/>
    <p:sldId id="410" r:id="rId35"/>
    <p:sldId id="413" r:id="rId36"/>
    <p:sldId id="421" r:id="rId37"/>
    <p:sldId id="418" r:id="rId38"/>
    <p:sldId id="387" r:id="rId39"/>
    <p:sldId id="415" r:id="rId40"/>
    <p:sldId id="375" r:id="rId41"/>
    <p:sldId id="422" r:id="rId42"/>
    <p:sldId id="323" r:id="rId43"/>
    <p:sldId id="330" r:id="rId44"/>
    <p:sldId id="423" r:id="rId45"/>
    <p:sldId id="392" r:id="rId46"/>
  </p:sldIdLst>
  <p:sldSz cx="12192000" cy="6858000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B7B45-D7C0-44AE-BE3E-2946F0CD112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17544-A987-43B2-A6B8-C11AB24D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8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357EEA0-419A-45D5-9448-AB4D4E9760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E3BBC928-CCE5-43EC-B297-E4303BE9D0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D24DC0CE-E9FA-42EE-8BF0-D440871A1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B3D5B7-E10F-4D20-935A-514220E5748C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24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35CCE9A6-83A4-49FF-87E8-6858F73FAF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0472216C-72DE-477C-B15D-CCFBF1A2D5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406D5AA-6CFC-4132-B633-9E12ED589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285A99-089D-40C5-989A-E1C61515F837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55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540B3DCB-9C89-4694-98DE-20F0869CD0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CF9C9237-5980-4D74-972F-08D137937F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C0622B76-F2EB-4E2A-93BD-05847B3F5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D4FEB4-719D-494C-AA24-11979DD6C7C0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068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A97F4AE2-8E34-413A-8ED7-6D556B4541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BE7529C8-C4BB-4FB7-BFA2-B03EE2ED0F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D45A3AB2-293E-40F5-9193-1C75BE03D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E5506D-DC41-4FAA-9046-0EDC72DBD45D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733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DF34A643-8772-424B-94F1-50ADE4FF0D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AF2D483A-8FE3-411A-8D8C-B0E5C8B1EA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73169D48-0CA2-40F1-A2F4-B6B66D254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7AC184-C254-42F2-A7D1-B6E16423B740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52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D601DEAF-51D7-442C-A7B9-21654C677D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9D5FF6D6-AAE4-4602-AA35-DBA4134865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B009696F-DA3E-4C74-80E7-4A688D25F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3EE0ED-8893-4F7B-AFD8-BE3DA5E6DB68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85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3B46FE4D-2D9B-444E-9012-C685C1E1B0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121B09B8-FFB0-4CB7-B90D-E18AB1CF57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5CAE805F-8283-45C5-BFEF-F5F9BA453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AF47AE-765D-4C7C-A2DD-58A11C8D649F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17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740-DA36-4EAD-ADE7-D2F6B30B0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01614-44E1-46EE-8C28-250D49322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4FE82-75B1-4C48-817A-58755B00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FC4F7-BBCC-4B64-98BD-A0A51DAE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896D7-8B6B-4422-A0C0-3A9AC0DC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9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CA44-7074-47DF-8BC5-824E8747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F6D5D-A48E-493D-8632-1C1654ABD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7FE17-7622-4D41-A7D3-982F7E5D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51408-F115-4D11-BCDD-E07D26FB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988F6-3B98-47D4-8D69-F79EFC4C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785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175D5-93D4-4535-A508-FE5004C0F44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197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22B4B-C731-4D33-AF69-F332E41906D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221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1E177-DF9E-4047-A15A-E9C2753F8D2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620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6" y="1600203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1EA4D-5B1F-4F84-81D8-6CCFC5CEEEF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094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7E835-0A24-4C28-A375-C7779197DF0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68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3CC1E-19C3-489A-8293-4C8E0B6DDE3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334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B7F35-12FE-4425-B48B-D13663550F6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354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6" y="273053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70B58-F7A0-40F3-AD40-E57FA7E8CCE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237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ED537-861A-494F-BECE-F3A322B8C62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62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5D4F0-EAB9-4F19-8443-7772F6CD0B6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3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EB4B3D-6CB4-44A2-A9C0-EA0C63639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C22BB-EC75-49C7-BD1D-5D2B4D9A2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95E20-16CC-4741-8C7E-194337AE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10E06-9AC8-4942-8962-55966D78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18AC-65F5-4DE5-A905-325C6CA2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55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4203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24932-424C-4417-823D-CAC83B692DE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537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03176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02803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76806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3245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61109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618179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770574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852749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91264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92CAB-13C7-465F-8AD1-8F325CC6C7C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869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23178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39636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73255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404175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427189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469972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97810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34877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32326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93641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E9244-539A-4DDA-883E-D0F2316819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2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84792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709481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75100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835523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64518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97329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6192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82024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613080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1752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2AF2E-6DA4-4894-B168-17FE6E75596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24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81959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78865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19443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833089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50313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77453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5128797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15293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5883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786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16F80-00E0-43DF-98B3-00B455C049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602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56888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195222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30229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07804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0744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256C9-9574-401B-A323-499A11AA19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35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4B6F4-42DF-41B9-A72D-C560F612E2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EFC87-395B-4F63-9E20-55FBCBC031E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2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2F73F-3A1D-4D05-AAEE-86BC41639D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2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D7F0-059D-439F-8BA7-517539D7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7BDD-E58F-4B7C-8311-537FE9DA4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304D-C7A3-4930-B2A2-934EB0F4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BD7BA-2DF8-4BF5-BA22-E18055C6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D1AA1-F3AA-4DC9-985D-FA858522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3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28DB5-9581-4D42-8B5D-9B79247956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57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314D5-3FFC-4843-8EE2-F0245DF884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3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B2EBA-E964-4419-B1D9-F8946EFD96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81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6877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961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5966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48284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9166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1988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772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8E7A-475D-4EC1-8C0F-7D7449117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48A74-DEA0-4C38-9E08-6523AE24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9DCA6-7A53-434A-AB9A-1D9EB4FC5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26445-0637-4898-9D3F-92C8F77B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14410-6DAB-4779-8280-AAACE863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62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608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3254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3015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25446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8056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36255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1944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2112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75205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1558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4C83-B2D6-4BE1-B7A5-D3F7E007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4D83-B57F-497A-BB89-37F982A68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3877F-D6FD-480A-BF3F-D9175C29C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E5799-774F-402B-B1FC-EC3ABBF1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91129-DA5E-4CD2-95E2-7CDAC83B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12177-C21E-44A9-A3F1-A47DA8CE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77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72319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9140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56376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397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9169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75819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45794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4257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98583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722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4FC96-8EFE-4A4E-AF3C-486FD20D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665DD-DBFE-497D-B0FE-58ECD2EEE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8C94F-E271-477F-8965-0963F3D53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B109B-D347-433F-A00A-DD29798D3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809C7-F287-471C-A1A3-ED772C0F9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3DBC8B-11E6-4BC5-A8DA-62BFF1CC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3461F-6203-4F59-BB0A-F557FBD9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EF116-A035-4489-B805-04154323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73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4388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65816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2581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246557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933645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03616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64229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08226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91409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7779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008D-C5F6-4215-84C1-8AE81222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9BF54-2AF4-4B70-87EC-FD2452A42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C0AA0-A37C-4468-9551-15CB2AE8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05B32-B051-4ED8-9D3B-A4C307CE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49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9082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2706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0679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57170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0674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505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022690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11409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94307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315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99B2F6-60D7-4915-8AC2-64CCD0F8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149F5-86E9-4AEB-B944-5725CE9F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C1A1B-F072-482C-B755-09B5958A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542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11126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653457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32933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32960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9942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463541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99928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97021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14103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149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E907-131B-406F-A5E3-A8E9805C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AD7D-355A-4B99-B175-09A9678D4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E02A0-7254-4788-8CD6-0EAEC88CD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2A3AD-B7F2-4334-9CE9-55B2BA03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4C6C6-1BC0-42AB-A5E1-78A258D5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15D0D-BBA1-43B2-AB1B-2D0047E9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140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15747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94231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54005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68731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25894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52531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13873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330668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10529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472B-ADA7-4FEA-8ABA-CA16CB5EF8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194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3836-36CA-40CB-B98F-2EF0D564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45F5-7DAC-4EB8-927C-7EE5B8237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13240-28F9-4CAA-BD71-C494E5249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197D1-DB5B-4F5A-8670-236908C6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17E2-A1F5-401B-BEAC-9E97B4D2E6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7BB5B-5D74-4101-BC9A-4600D3D3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64331-8E97-4578-9FF7-0E8CA81E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64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2A36-A9E2-495B-BA9B-98430FB12A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530862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3DE8-C286-4B4C-A1AC-8D4D7FD6C2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93852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7B21-E380-4FA3-8AF5-5469BF313C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205640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9E1B-3657-4889-B8D5-CE7B86FA0B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46281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49A9-0141-4137-B6C8-F336390CFC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34222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49E6-8105-4FF4-B8E5-EF22E36CC6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902979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94B7-F678-4B13-A15A-F7DD334A24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90474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9113-7BEF-475B-998F-4185CAACA4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91761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15F7-3B1C-4454-87E4-BE611CBACA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59595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A946-995B-46F6-8E27-D91852425E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4974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888C6-4CD3-4207-BF17-2AA79205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0F436-40A1-4B4A-A7F8-51787414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E43DF-B9FB-4368-899E-A9F03B505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C17E2-A1F5-401B-BEAC-9E97B4D2E6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C0C30-0DEF-4D92-96E3-D8EF5D376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4900-C346-432C-A09C-C9ADA686C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C7BEB-10C5-4D26-A3FC-843A0D39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7E7663-5435-4753-8C1D-1F87B84D70EE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5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8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6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3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D52C0-24D4-49E0-8992-6FD1F6AEBE6F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5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5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0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8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5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5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0E309-3D44-4A76-9683-AE426FBA1F16}" type="slidenum">
              <a:rPr lang="en-US" altLang="vi-VN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2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t Template Leaves, Ppt Background, Ppt Template, Business Card Background  Image for Free Download">
            <a:extLst>
              <a:ext uri="{FF2B5EF4-FFF2-40B4-BE49-F238E27FC236}">
                <a16:creationId xmlns:a16="http://schemas.microsoft.com/office/drawing/2014/main" id="{42FEA724-E5FA-4144-B3BC-6433C281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757E458-3F9B-4B3F-8334-8212BE075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71950"/>
            <a:ext cx="30480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D73D7-EDA5-4D3E-84AB-D62AE64A78D6}"/>
              </a:ext>
            </a:extLst>
          </p:cNvPr>
          <p:cNvSpPr txBox="1"/>
          <p:nvPr/>
        </p:nvSpPr>
        <p:spPr>
          <a:xfrm>
            <a:off x="1504039" y="493058"/>
            <a:ext cx="75113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CHÀO MỪNG CÁC CON ĐẾN TIẾT TẬP ĐỌC</a:t>
            </a:r>
          </a:p>
        </p:txBody>
      </p:sp>
    </p:spTree>
    <p:extLst>
      <p:ext uri="{BB962C8B-B14F-4D97-AF65-F5344CB8AC3E}">
        <p14:creationId xmlns:p14="http://schemas.microsoft.com/office/powerpoint/2010/main" val="3234383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FF92AC-C4E3-4D70-9AB2-E40EF4AF8133}"/>
              </a:ext>
            </a:extLst>
          </p:cNvPr>
          <p:cNvSpPr txBox="1">
            <a:spLocks/>
          </p:cNvSpPr>
          <p:nvPr/>
        </p:nvSpPr>
        <p:spPr>
          <a:xfrm>
            <a:off x="3524250" y="79981"/>
            <a:ext cx="5143500" cy="749334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BC430005-AF71-4CE1-9AA9-8A908727BE58}"/>
              </a:ext>
            </a:extLst>
          </p:cNvPr>
          <p:cNvGrpSpPr>
            <a:grpSpLocks/>
          </p:cNvGrpSpPr>
          <p:nvPr/>
        </p:nvGrpSpPr>
        <p:grpSpPr bwMode="auto">
          <a:xfrm>
            <a:off x="2854599" y="951714"/>
            <a:ext cx="6964944" cy="1268196"/>
            <a:chOff x="1292225" y="1295400"/>
            <a:chExt cx="2822575" cy="149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B6AE51-A110-4503-879D-B00C9B1B772D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C24893-3248-44F5-978E-CDC8B110300C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18999A5-269E-46B7-BDFA-27FB7F58BDE6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2DC01A16-18EC-4162-97FD-0F7F001FDBE5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3685192"/>
            <a:ext cx="6970960" cy="1314258"/>
            <a:chOff x="1292225" y="1295400"/>
            <a:chExt cx="2822575" cy="1498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712B6B-108C-4B91-BCFC-CE2776A37FD8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686552-33A8-4108-96A6-D1F3EA879E83}"/>
                </a:ext>
              </a:extLst>
            </p:cNvPr>
            <p:cNvSpPr/>
            <p:nvPr/>
          </p:nvSpPr>
          <p:spPr>
            <a:xfrm>
              <a:off x="1292225" y="1295400"/>
              <a:ext cx="2822575" cy="337757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905571-49FA-4D24-B27E-1BBE9CAE8EE6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F4FF3DB-7F03-413E-9EF9-5D20C3D36E0D}"/>
              </a:ext>
            </a:extLst>
          </p:cNvPr>
          <p:cNvSpPr/>
          <p:nvPr/>
        </p:nvSpPr>
        <p:spPr>
          <a:xfrm>
            <a:off x="3845730" y="1442187"/>
            <a:ext cx="566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61637F-7B7D-455C-A81A-6DBECD93E463}"/>
              </a:ext>
            </a:extLst>
          </p:cNvPr>
          <p:cNvSpPr/>
          <p:nvPr/>
        </p:nvSpPr>
        <p:spPr>
          <a:xfrm>
            <a:off x="3636221" y="4035317"/>
            <a:ext cx="6083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24C44ADB-D99B-4415-AE5C-B9C814A2AC03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2324994"/>
            <a:ext cx="6970961" cy="1081646"/>
            <a:chOff x="1292225" y="1295400"/>
            <a:chExt cx="2822575" cy="14986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F50174-DAFA-4B4A-97FD-EB1950351D03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EFCC18-0329-4BDE-950F-9CD73E5D5B8B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32CC74-9C2A-4FDA-BE51-C8956BFD892C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9961812-9A27-4AD8-B7B3-2110C26FF5B5}"/>
              </a:ext>
            </a:extLst>
          </p:cNvPr>
          <p:cNvSpPr/>
          <p:nvPr/>
        </p:nvSpPr>
        <p:spPr>
          <a:xfrm>
            <a:off x="3660819" y="2762899"/>
            <a:ext cx="571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A3C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F55BFA62-4924-46E1-8FDB-33A4DEB1D1D4}"/>
              </a:ext>
            </a:extLst>
          </p:cNvPr>
          <p:cNvGrpSpPr>
            <a:grpSpLocks/>
          </p:cNvGrpSpPr>
          <p:nvPr/>
        </p:nvGrpSpPr>
        <p:grpSpPr bwMode="auto">
          <a:xfrm>
            <a:off x="2854602" y="5112000"/>
            <a:ext cx="6964945" cy="1081646"/>
            <a:chOff x="1292225" y="1295400"/>
            <a:chExt cx="2822575" cy="1498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79CCFE-9C65-4F76-9B39-ABC41158E705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447E4A-C8FB-4C25-AD6E-749F3CE1DA29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DC1716-80C6-47B7-AC41-95E6A199F65E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8D12B6E-4826-4906-8BC4-F687AC86C8AA}"/>
              </a:ext>
            </a:extLst>
          </p:cNvPr>
          <p:cNvSpPr/>
          <p:nvPr/>
        </p:nvSpPr>
        <p:spPr>
          <a:xfrm>
            <a:off x="3689893" y="5295455"/>
            <a:ext cx="6285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E809985E-29EB-4D55-BC95-9F5936DE4023}"/>
              </a:ext>
            </a:extLst>
          </p:cNvPr>
          <p:cNvSpPr/>
          <p:nvPr/>
        </p:nvSpPr>
        <p:spPr>
          <a:xfrm>
            <a:off x="3104354" y="1396099"/>
            <a:ext cx="629342" cy="62855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5"/>
          <p:cNvSpPr txBox="1">
            <a:spLocks noChangeArrowheads="1"/>
          </p:cNvSpPr>
          <p:nvPr/>
        </p:nvSpPr>
        <p:spPr bwMode="auto">
          <a:xfrm>
            <a:off x="4114800" y="6096000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1600" b="1" i="1">
                <a:solidFill>
                  <a:prstClr val="black"/>
                </a:solidFill>
              </a:rPr>
              <a:t>     Chu Thị Soa – Hải Châu- Đà Nẵng</a:t>
            </a:r>
          </a:p>
        </p:txBody>
      </p:sp>
      <p:pic>
        <p:nvPicPr>
          <p:cNvPr id="16387" name="Picture 2" descr="deca04cb79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5"/>
          <p:cNvSpPr txBox="1">
            <a:spLocks noChangeArrowheads="1"/>
          </p:cNvSpPr>
          <p:nvPr/>
        </p:nvSpPr>
        <p:spPr bwMode="auto">
          <a:xfrm>
            <a:off x="3848100" y="2225675"/>
            <a:ext cx="560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7200" b="1">
                <a:solidFill>
                  <a:srgbClr val="FF0000"/>
                </a:solidFill>
              </a:rPr>
              <a:t>    Phép trừ</a:t>
            </a:r>
          </a:p>
        </p:txBody>
      </p:sp>
      <p:sp>
        <p:nvSpPr>
          <p:cNvPr id="16389" name="Text Box 45"/>
          <p:cNvSpPr txBox="1">
            <a:spLocks noChangeArrowheads="1"/>
          </p:cNvSpPr>
          <p:nvPr/>
        </p:nvSpPr>
        <p:spPr bwMode="auto">
          <a:xfrm>
            <a:off x="3657600" y="1135064"/>
            <a:ext cx="560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CC"/>
                </a:solidFill>
              </a:rPr>
              <a:t>   MÔN TOÁN TUẦN 6</a:t>
            </a:r>
          </a:p>
        </p:txBody>
      </p:sp>
      <p:sp>
        <p:nvSpPr>
          <p:cNvPr id="16390" name="Text Box 45"/>
          <p:cNvSpPr txBox="1">
            <a:spLocks noChangeArrowheads="1"/>
          </p:cNvSpPr>
          <p:nvPr/>
        </p:nvSpPr>
        <p:spPr bwMode="auto">
          <a:xfrm>
            <a:off x="4114800" y="4343401"/>
            <a:ext cx="560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CC"/>
                </a:solidFill>
              </a:rPr>
              <a:t>  CHU THỊ SOA</a:t>
            </a:r>
          </a:p>
        </p:txBody>
      </p:sp>
      <p:pic>
        <p:nvPicPr>
          <p:cNvPr id="16391" name="Picture 4" descr="E:\GIAO AN LOP 4\HINH DONG PP\khung hinh\khung hinh dep\khung anh 1\1 (5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9"/>
          <p:cNvSpPr>
            <a:spLocks noChangeArrowheads="1"/>
          </p:cNvSpPr>
          <p:nvPr/>
        </p:nvSpPr>
        <p:spPr bwMode="auto">
          <a:xfrm>
            <a:off x="3179764" y="2370138"/>
            <a:ext cx="5756275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6000" b="1">
                <a:solidFill>
                  <a:srgbClr val="FF0000"/>
                </a:solidFill>
              </a:rPr>
              <a:t>Tìm hiểu bài </a:t>
            </a:r>
          </a:p>
        </p:txBody>
      </p:sp>
    </p:spTree>
    <p:extLst>
      <p:ext uri="{BB962C8B-B14F-4D97-AF65-F5344CB8AC3E}">
        <p14:creationId xmlns:p14="http://schemas.microsoft.com/office/powerpoint/2010/main" val="350160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95294" y="0"/>
            <a:ext cx="1159190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4000" b="1" dirty="0">
                <a:solidFill>
                  <a:srgbClr val="FF0000"/>
                </a:solidFill>
              </a:rPr>
              <a:t>Hãy đọc thầm bài và TLCH: Dựa vào nội dung các tục ngữ trên, hãy xếp chúng vào ba nhóm sau :</a:t>
            </a:r>
            <a:br>
              <a:rPr lang="vi-VN" altLang="vi-VN" sz="4000" b="1" dirty="0">
                <a:solidFill>
                  <a:srgbClr val="FF0000"/>
                </a:solidFill>
              </a:rPr>
            </a:br>
            <a:r>
              <a:rPr lang="vi-VN" altLang="vi-VN" sz="4400" b="1" dirty="0">
                <a:solidFill>
                  <a:prstClr val="black"/>
                </a:solidFill>
              </a:rPr>
              <a:t>a) Khẳng định rằng có ý chí thì nhất định thành công.</a:t>
            </a:r>
            <a:br>
              <a:rPr lang="vi-VN" altLang="vi-VN" sz="4400" b="1" dirty="0">
                <a:solidFill>
                  <a:prstClr val="black"/>
                </a:solidFill>
              </a:rPr>
            </a:br>
            <a:r>
              <a:rPr lang="vi-VN" altLang="vi-VN" sz="4400" b="1" dirty="0">
                <a:solidFill>
                  <a:prstClr val="black"/>
                </a:solidFill>
              </a:rPr>
              <a:t>b) Khuyên người ta giữ vững mục tiêu đã chọn.</a:t>
            </a:r>
            <a:br>
              <a:rPr lang="vi-VN" altLang="vi-VN" sz="4400" b="1" dirty="0">
                <a:solidFill>
                  <a:prstClr val="black"/>
                </a:solidFill>
              </a:rPr>
            </a:br>
            <a:r>
              <a:rPr lang="vi-VN" altLang="vi-VN" sz="4400" b="1" dirty="0">
                <a:solidFill>
                  <a:prstClr val="black"/>
                </a:solidFill>
              </a:rPr>
              <a:t>c) Khuyên người ta không nản lòng khi gặp khó khăn.</a:t>
            </a:r>
            <a:endParaRPr lang="en-US" altLang="vi-VN" sz="4400" b="1" dirty="0">
              <a:solidFill>
                <a:prstClr val="black"/>
              </a:solidFill>
            </a:endParaRPr>
          </a:p>
        </p:txBody>
      </p:sp>
      <p:pic>
        <p:nvPicPr>
          <p:cNvPr id="5" name="Picture 10" descr="Thao luan n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4986845"/>
            <a:ext cx="2400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2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9626" y="2242416"/>
            <a:ext cx="12003110" cy="275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0000"/>
                </a:solidFill>
              </a:rPr>
              <a:t>1.</a:t>
            </a:r>
            <a:r>
              <a:rPr lang="vi-VN" altLang="vi-VN" sz="4000" b="1" dirty="0">
                <a:solidFill>
                  <a:srgbClr val="0000CC"/>
                </a:solidFill>
              </a:rPr>
              <a:t>Có công mài sắt, có ngày nên kim. </a:t>
            </a:r>
            <a:endParaRPr lang="en-US" altLang="vi-VN" sz="4000" b="1" dirty="0">
              <a:solidFill>
                <a:srgbClr val="0000CC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0000"/>
                </a:solidFill>
              </a:rPr>
              <a:t>4. </a:t>
            </a:r>
            <a:r>
              <a:rPr lang="vi-VN" altLang="vi-VN" sz="4000" b="1" dirty="0">
                <a:solidFill>
                  <a:srgbClr val="0000CC"/>
                </a:solidFill>
              </a:rPr>
              <a:t>Người có chí thì nên</a:t>
            </a:r>
            <a:br>
              <a:rPr lang="vi-VN" altLang="vi-VN" sz="4000" b="1" dirty="0">
                <a:solidFill>
                  <a:srgbClr val="0000CC"/>
                </a:solidFill>
              </a:rPr>
            </a:br>
            <a:r>
              <a:rPr lang="vi-VN" altLang="vi-VN" sz="4000" b="1" dirty="0">
                <a:solidFill>
                  <a:srgbClr val="0000CC"/>
                </a:solidFill>
              </a:rPr>
              <a:t>    Nhà có nền thì vững.</a:t>
            </a:r>
            <a:endParaRPr lang="en-US" altLang="vi-VN" sz="4000" b="1" dirty="0">
              <a:solidFill>
                <a:srgbClr val="0000CC"/>
              </a:solidFill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19325" y="247543"/>
            <a:ext cx="11972675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vi-VN" sz="4000" b="1" dirty="0">
                <a:solidFill>
                  <a:srgbClr val="FF0000"/>
                </a:solidFill>
              </a:rPr>
              <a:t>a. Khẳng định rằng có ý chí thì nhất định thành công: </a:t>
            </a:r>
            <a:endParaRPr lang="en-US" altLang="vi-VN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1737" y="936487"/>
            <a:ext cx="82568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4000" b="1" dirty="0">
                <a:solidFill>
                  <a:prstClr val="black"/>
                </a:solidFill>
              </a:rPr>
              <a:t>2</a:t>
            </a:r>
            <a:r>
              <a:rPr lang="en-US" altLang="vi-VN" sz="4000" b="1" dirty="0">
                <a:solidFill>
                  <a:prstClr val="black"/>
                </a:solidFill>
              </a:rPr>
              <a:t>.</a:t>
            </a:r>
            <a:r>
              <a:rPr lang="vi-VN" altLang="vi-VN" sz="4000" b="1" dirty="0">
                <a:solidFill>
                  <a:prstClr val="black"/>
                </a:solidFill>
              </a:rPr>
              <a:t>     Ai ơi đã quyết thì hành.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4000" b="1" dirty="0">
                <a:solidFill>
                  <a:prstClr val="black"/>
                </a:solidFill>
              </a:rPr>
              <a:t>   Đã đan thì lận tròn vành mới thôi! </a:t>
            </a:r>
            <a:br>
              <a:rPr lang="vi-VN" altLang="vi-VN" sz="4000" b="1" dirty="0">
                <a:solidFill>
                  <a:prstClr val="black"/>
                </a:solidFill>
              </a:rPr>
            </a:br>
            <a:r>
              <a:rPr lang="vi-VN" altLang="vi-VN" sz="4000" b="1" dirty="0">
                <a:solidFill>
                  <a:prstClr val="black"/>
                </a:solidFill>
              </a:rPr>
              <a:t>5</a:t>
            </a:r>
            <a:r>
              <a:rPr lang="en-US" altLang="vi-VN" sz="4000" b="1" dirty="0">
                <a:solidFill>
                  <a:prstClr val="black"/>
                </a:solidFill>
              </a:rPr>
              <a:t>.</a:t>
            </a:r>
            <a:r>
              <a:rPr lang="vi-VN" altLang="vi-VN" sz="4000" b="1" dirty="0">
                <a:solidFill>
                  <a:prstClr val="black"/>
                </a:solidFill>
              </a:rPr>
              <a:t>     Hãy lo bền chí câu cua. </a:t>
            </a:r>
            <a:br>
              <a:rPr lang="vi-VN" altLang="vi-VN" sz="4000" b="1" dirty="0">
                <a:solidFill>
                  <a:prstClr val="black"/>
                </a:solidFill>
              </a:rPr>
            </a:br>
            <a:r>
              <a:rPr lang="vi-VN" altLang="vi-VN" sz="4000" b="1" dirty="0">
                <a:solidFill>
                  <a:prstClr val="black"/>
                </a:solidFill>
              </a:rPr>
              <a:t>   Dù ai câu chạch, câu rùa mặc ai!</a:t>
            </a:r>
            <a:endParaRPr lang="en-US" altLang="vi-VN" sz="4000" b="1" dirty="0">
              <a:solidFill>
                <a:prstClr val="black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228601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0000"/>
                </a:solidFill>
              </a:rPr>
              <a:t>b</a:t>
            </a:r>
            <a:r>
              <a:rPr lang="vi-VN" altLang="vi-VN" sz="4000" b="1" dirty="0">
                <a:solidFill>
                  <a:srgbClr val="FF0000"/>
                </a:solidFill>
              </a:rPr>
              <a:t>. Khuyên người ta giữ vững mục tiêu đã chọn: </a:t>
            </a:r>
            <a:endParaRPr lang="en-US" altLang="vi-VN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974776"/>
            <a:ext cx="10748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bài từ cùng nghĩa với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39874" y="3974776"/>
            <a:ext cx="1616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7F03FA6-E27D-4DF0-8B6D-E68704FED444}"/>
              </a:ext>
            </a:extLst>
          </p:cNvPr>
          <p:cNvSpPr txBox="1">
            <a:spLocks/>
          </p:cNvSpPr>
          <p:nvPr/>
        </p:nvSpPr>
        <p:spPr bwMode="auto">
          <a:xfrm>
            <a:off x="2245251" y="3429000"/>
            <a:ext cx="1230379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</a:rPr>
              <a:t>đan</a:t>
            </a:r>
            <a:endParaRPr lang="en-US" sz="4800" b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479" y="0"/>
            <a:ext cx="9458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ương ứng với hành động mô tả trong câu tục ngữ nào?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48" y="1155578"/>
            <a:ext cx="4594918" cy="2503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18AE7-E8BB-4A50-B5AE-35BDB6339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633" y="1155578"/>
            <a:ext cx="4594918" cy="25034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C02F73-5226-48B3-B95A-740433700032}"/>
              </a:ext>
            </a:extLst>
          </p:cNvPr>
          <p:cNvSpPr txBox="1">
            <a:spLocks/>
          </p:cNvSpPr>
          <p:nvPr/>
        </p:nvSpPr>
        <p:spPr bwMode="auto">
          <a:xfrm>
            <a:off x="6840169" y="3429000"/>
            <a:ext cx="1548457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</a:rPr>
              <a:t>lận</a:t>
            </a:r>
            <a:endParaRPr lang="en-US" sz="4800" b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38F33-72F7-427F-9300-54ACCC9716D6}"/>
              </a:ext>
            </a:extLst>
          </p:cNvPr>
          <p:cNvSpPr/>
          <p:nvPr/>
        </p:nvSpPr>
        <p:spPr>
          <a:xfrm>
            <a:off x="2710707" y="4732158"/>
            <a:ext cx="7566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 dirty="0">
                <a:solidFill>
                  <a:srgbClr val="FF0000"/>
                </a:solidFill>
                <a:latin typeface="+mj-lt"/>
              </a:rPr>
              <a:t>Ai ơi đã quyết thì hành.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 dirty="0">
                <a:solidFill>
                  <a:srgbClr val="FF0000"/>
                </a:solidFill>
                <a:latin typeface="+mj-lt"/>
              </a:rPr>
              <a:t>Đã </a:t>
            </a:r>
            <a:r>
              <a:rPr lang="vi-VN" altLang="vi-VN" sz="3600" b="1" u="sng" dirty="0">
                <a:solidFill>
                  <a:srgbClr val="FF0000"/>
                </a:solidFill>
                <a:latin typeface="+mj-lt"/>
              </a:rPr>
              <a:t>đan</a:t>
            </a:r>
            <a:r>
              <a:rPr lang="vi-VN" altLang="vi-VN" sz="3600" b="1" dirty="0">
                <a:solidFill>
                  <a:srgbClr val="FF0000"/>
                </a:solidFill>
                <a:latin typeface="+mj-lt"/>
              </a:rPr>
              <a:t> thì </a:t>
            </a:r>
            <a:r>
              <a:rPr lang="vi-VN" altLang="vi-VN" sz="3600" b="1" u="sng" dirty="0">
                <a:solidFill>
                  <a:srgbClr val="FF0000"/>
                </a:solidFill>
                <a:latin typeface="+mj-lt"/>
              </a:rPr>
              <a:t>lận</a:t>
            </a:r>
            <a:r>
              <a:rPr lang="vi-VN" altLang="vi-VN" sz="3600" b="1" dirty="0">
                <a:solidFill>
                  <a:srgbClr val="FF0000"/>
                </a:solidFill>
                <a:latin typeface="+mj-lt"/>
              </a:rPr>
              <a:t> tròn vành mới thôi! 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ết quả hình ảnh cho con chạch">
            <a:extLst>
              <a:ext uri="{FF2B5EF4-FFF2-40B4-BE49-F238E27FC236}">
                <a16:creationId xmlns:a16="http://schemas.microsoft.com/office/drawing/2014/main" id="{052864FA-42D1-4880-B9BA-E7740046A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0" y="1249302"/>
            <a:ext cx="39385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A2A1F2D-5B7F-49AE-80DE-C564DEB95B0D}"/>
              </a:ext>
            </a:extLst>
          </p:cNvPr>
          <p:cNvSpPr txBox="1">
            <a:spLocks/>
          </p:cNvSpPr>
          <p:nvPr/>
        </p:nvSpPr>
        <p:spPr bwMode="auto">
          <a:xfrm>
            <a:off x="838618" y="3230501"/>
            <a:ext cx="3233531" cy="12800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</a:rPr>
              <a:t>con chạch</a:t>
            </a:r>
            <a:endParaRPr lang="en-US" sz="4800" b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5384" y="304800"/>
            <a:ext cx="701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gì?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925D3-3B9D-4E08-909E-F85EA6DAA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46" y="1249302"/>
            <a:ext cx="3346175" cy="1981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624BDE-3EAD-42D4-B1F3-08962CB3AF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1202"/>
            <a:ext cx="3195324" cy="201929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02A503C-EB28-490A-ACCA-5383F03B4C93}"/>
              </a:ext>
            </a:extLst>
          </p:cNvPr>
          <p:cNvSpPr txBox="1">
            <a:spLocks/>
          </p:cNvSpPr>
          <p:nvPr/>
        </p:nvSpPr>
        <p:spPr bwMode="auto">
          <a:xfrm>
            <a:off x="4550412" y="3097979"/>
            <a:ext cx="3233531" cy="12800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</a:rPr>
              <a:t>con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</a:rPr>
              <a:t>cua</a:t>
            </a:r>
            <a:endParaRPr lang="en-US" sz="4800" b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A357A3-20FE-49F1-8CED-6014F335C6D5}"/>
              </a:ext>
            </a:extLst>
          </p:cNvPr>
          <p:cNvSpPr txBox="1">
            <a:spLocks/>
          </p:cNvSpPr>
          <p:nvPr/>
        </p:nvSpPr>
        <p:spPr bwMode="auto">
          <a:xfrm>
            <a:off x="7857604" y="3097979"/>
            <a:ext cx="3233531" cy="12800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</a:rPr>
              <a:t>con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</a:rPr>
              <a:t>rùa</a:t>
            </a:r>
            <a:endParaRPr lang="en-US" sz="4800" b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0647-058F-4C8D-85CF-EFA9A356368F}"/>
              </a:ext>
            </a:extLst>
          </p:cNvPr>
          <p:cNvSpPr txBox="1">
            <a:spLocks/>
          </p:cNvSpPr>
          <p:nvPr/>
        </p:nvSpPr>
        <p:spPr bwMode="auto">
          <a:xfrm>
            <a:off x="1694919" y="3936251"/>
            <a:ext cx="8971848" cy="12800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</a:rPr>
              <a:t>loài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dưỡng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chính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chữa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bệnh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</a:rPr>
              <a:t>.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AED8802-F069-4CF0-AF53-E81AC3A437DA}"/>
              </a:ext>
            </a:extLst>
          </p:cNvPr>
          <p:cNvSpPr txBox="1">
            <a:spLocks/>
          </p:cNvSpPr>
          <p:nvPr/>
        </p:nvSpPr>
        <p:spPr bwMode="auto">
          <a:xfrm>
            <a:off x="1681253" y="4708790"/>
            <a:ext cx="8971848" cy="12800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cua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dinh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dưỡng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biệt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canxi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đạm</a:t>
            </a:r>
            <a:r>
              <a:rPr lang="en-US" sz="2400" b="1" dirty="0">
                <a:latin typeface="Times New Roman" pitchFamily="18" charset="0"/>
              </a:rPr>
              <a:t>,..)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nguồn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tốt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</a:rPr>
              <a:t>.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D23373-FB6B-4583-9607-14919B20AD26}"/>
              </a:ext>
            </a:extLst>
          </p:cNvPr>
          <p:cNvSpPr txBox="1">
            <a:spLocks/>
          </p:cNvSpPr>
          <p:nvPr/>
        </p:nvSpPr>
        <p:spPr bwMode="auto">
          <a:xfrm>
            <a:off x="1667587" y="5547062"/>
            <a:ext cx="8971848" cy="12800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rùa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</a:rPr>
              <a:t>gồm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loài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thẩm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mỹ</a:t>
            </a:r>
            <a:r>
              <a:rPr lang="en-US" sz="2400" b="1" dirty="0">
                <a:latin typeface="Times New Roman" pitchFamily="18" charset="0"/>
              </a:rPr>
              <a:t>.</a:t>
            </a:r>
            <a:endParaRPr lang="en-US" sz="2400" b="1" u="sng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19270" y="31750"/>
            <a:ext cx="120727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4000" b="1" dirty="0">
                <a:solidFill>
                  <a:srgbClr val="FF0000"/>
                </a:solidFill>
                <a:latin typeface="+mj-lt"/>
              </a:rPr>
              <a:t>c. Khuyên người ta không nản lòng khi gặp khó khăn:</a:t>
            </a:r>
            <a:endParaRPr lang="en-US" altLang="vi-VN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3274" y="1088989"/>
            <a:ext cx="1170166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4000" b="1" dirty="0">
                <a:solidFill>
                  <a:srgbClr val="0000CC"/>
                </a:solidFill>
                <a:latin typeface="+mj-lt"/>
              </a:rPr>
              <a:t>3</a:t>
            </a:r>
            <a:r>
              <a:rPr lang="en-US" altLang="vi-VN" sz="4000" b="1" dirty="0">
                <a:solidFill>
                  <a:srgbClr val="0000CC"/>
                </a:solidFill>
                <a:latin typeface="+mj-lt"/>
              </a:rPr>
              <a:t>.</a:t>
            </a:r>
            <a:r>
              <a:rPr lang="vi-VN" altLang="vi-VN" sz="4000" b="1" dirty="0">
                <a:solidFill>
                  <a:srgbClr val="0000CC"/>
                </a:solidFill>
                <a:latin typeface="+mj-lt"/>
              </a:rPr>
              <a:t> Thua keo này, bày keo khác </a:t>
            </a:r>
            <a:endParaRPr lang="en-US" altLang="vi-VN" sz="4000" b="1" dirty="0">
              <a:solidFill>
                <a:srgbClr val="0000CC"/>
              </a:solidFill>
              <a:latin typeface="+mj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4000" b="1" dirty="0">
                <a:solidFill>
                  <a:srgbClr val="0000CC"/>
                </a:solidFill>
                <a:latin typeface="+mj-lt"/>
              </a:rPr>
              <a:t>6</a:t>
            </a:r>
            <a:r>
              <a:rPr lang="en-US" altLang="vi-VN" sz="4000" b="1" dirty="0">
                <a:solidFill>
                  <a:srgbClr val="0000CC"/>
                </a:solidFill>
                <a:latin typeface="+mj-lt"/>
              </a:rPr>
              <a:t>.</a:t>
            </a:r>
            <a:r>
              <a:rPr lang="vi-VN" altLang="vi-VN" sz="4000" b="1" dirty="0">
                <a:solidFill>
                  <a:srgbClr val="0000CC"/>
                </a:solidFill>
                <a:latin typeface="+mj-lt"/>
              </a:rPr>
              <a:t> Chớ thấy sóng cả mà rã tay chèo. </a:t>
            </a:r>
            <a:endParaRPr lang="en-US" altLang="vi-VN" sz="4000" b="1" dirty="0">
              <a:solidFill>
                <a:srgbClr val="0000CC"/>
              </a:solidFill>
              <a:latin typeface="+mj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00CC"/>
                </a:solidFill>
                <a:latin typeface="+mj-lt"/>
              </a:rPr>
              <a:t>7.</a:t>
            </a:r>
            <a:r>
              <a:rPr lang="vi-VN" altLang="vi-VN" sz="4000" b="1" dirty="0">
                <a:solidFill>
                  <a:srgbClr val="0000CC"/>
                </a:solidFill>
                <a:latin typeface="+mj-lt"/>
              </a:rPr>
              <a:t> Thất bại là mẹ thành công.</a:t>
            </a:r>
            <a:endParaRPr lang="en-US" altLang="vi-VN" sz="40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270" y="3429000"/>
            <a:ext cx="806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Một lần đấu sức được gọi là gì?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68594" y="3429000"/>
            <a:ext cx="2034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1E09B7"/>
                </a:solidFill>
                <a:latin typeface="+mj-lt"/>
                <a:cs typeface="Times New Roman" panose="02020603050405020304" pitchFamily="18" charset="0"/>
              </a:rPr>
              <a:t>keo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270" y="4384018"/>
            <a:ext cx="10964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Tìm từ trong câu thành ngữ có nghĩa là “lớn”?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81947" y="4356610"/>
            <a:ext cx="91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E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1E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270" y="5330840"/>
            <a:ext cx="4631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“Rã” có nghĩa là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6858" y="5309742"/>
            <a:ext cx="405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E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4000" b="1" dirty="0">
                <a:solidFill>
                  <a:srgbClr val="1E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vi-VN" sz="4000" b="1" dirty="0">
                <a:solidFill>
                  <a:srgbClr val="1E09B7"/>
                </a:solidFill>
                <a:latin typeface="+mj-lt"/>
              </a:rPr>
              <a:t>: buông rơi</a:t>
            </a:r>
          </a:p>
        </p:txBody>
      </p:sp>
    </p:spTree>
    <p:extLst>
      <p:ext uri="{BB962C8B-B14F-4D97-AF65-F5344CB8AC3E}">
        <p14:creationId xmlns:p14="http://schemas.microsoft.com/office/powerpoint/2010/main" val="21725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555750" y="0"/>
            <a:ext cx="8763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 dirty="0">
                <a:solidFill>
                  <a:srgbClr val="FF0000"/>
                </a:solidFill>
              </a:rPr>
              <a:t>Câu 1. Xếp thành ba nhóm:</a:t>
            </a:r>
            <a:br>
              <a:rPr lang="vi-VN" altLang="vi-VN" sz="3200" b="1" dirty="0">
                <a:solidFill>
                  <a:srgbClr val="FF0000"/>
                </a:solidFill>
              </a:rPr>
            </a:br>
            <a:r>
              <a:rPr lang="vi-VN" altLang="vi-VN" sz="3200" b="1" dirty="0">
                <a:solidFill>
                  <a:srgbClr val="0000CC"/>
                </a:solidFill>
              </a:rPr>
              <a:t>a. </a:t>
            </a:r>
            <a:r>
              <a:rPr lang="vi-VN" altLang="vi-VN" sz="3200" b="1" dirty="0">
                <a:solidFill>
                  <a:srgbClr val="006600"/>
                </a:solidFill>
              </a:rPr>
              <a:t>Khẳng định rằng có ý chí thì nhất định thành công:</a:t>
            </a:r>
            <a:r>
              <a:rPr lang="vi-VN" altLang="vi-VN" sz="3200" b="1" dirty="0">
                <a:solidFill>
                  <a:srgbClr val="0000CC"/>
                </a:solidFill>
              </a:rPr>
              <a:t> (1) Có công mài sắt, có ngày nên kim. (4) Người có chí thì nên. </a:t>
            </a:r>
            <a:br>
              <a:rPr lang="vi-VN" altLang="vi-VN" sz="3200" b="1" dirty="0">
                <a:solidFill>
                  <a:srgbClr val="0000CC"/>
                </a:solidFill>
              </a:rPr>
            </a:br>
            <a:r>
              <a:rPr lang="vi-VN" altLang="vi-VN" sz="3200" b="1" dirty="0">
                <a:solidFill>
                  <a:srgbClr val="0000CC"/>
                </a:solidFill>
              </a:rPr>
              <a:t>Nhà có nền thì vững.</a:t>
            </a:r>
            <a:br>
              <a:rPr lang="vi-VN" altLang="vi-VN" sz="3200" b="1" dirty="0">
                <a:solidFill>
                  <a:srgbClr val="0000CC"/>
                </a:solidFill>
              </a:rPr>
            </a:br>
            <a:r>
              <a:rPr lang="vi-VN" altLang="vi-VN" sz="3200" b="1" dirty="0">
                <a:solidFill>
                  <a:srgbClr val="0000CC"/>
                </a:solidFill>
              </a:rPr>
              <a:t>b. </a:t>
            </a:r>
            <a:r>
              <a:rPr lang="vi-VN" altLang="vi-VN" sz="3200" b="1" dirty="0">
                <a:solidFill>
                  <a:srgbClr val="006600"/>
                </a:solidFill>
              </a:rPr>
              <a:t>Khuyên người ta giữ vững mục tiêu đã chọn: </a:t>
            </a:r>
            <a:r>
              <a:rPr lang="vi-VN" altLang="vi-VN" sz="3200" b="1" dirty="0">
                <a:solidFill>
                  <a:srgbClr val="0000CC"/>
                </a:solidFill>
              </a:rPr>
              <a:t>(2) Ai ơi đã quyết thì hành.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 dirty="0">
                <a:solidFill>
                  <a:srgbClr val="0000CC"/>
                </a:solidFill>
              </a:rPr>
              <a:t>Đã đan thì lận tròn vành mới thôi! </a:t>
            </a:r>
            <a:br>
              <a:rPr lang="vi-VN" altLang="vi-VN" sz="3200" b="1" dirty="0">
                <a:solidFill>
                  <a:srgbClr val="0000CC"/>
                </a:solidFill>
              </a:rPr>
            </a:br>
            <a:r>
              <a:rPr lang="vi-VN" altLang="vi-VN" sz="3200" b="1" dirty="0">
                <a:solidFill>
                  <a:srgbClr val="0000CC"/>
                </a:solidFill>
              </a:rPr>
              <a:t>(5) Hãy lo bền chí câu cua. </a:t>
            </a:r>
            <a:br>
              <a:rPr lang="vi-VN" altLang="vi-VN" sz="3200" b="1" dirty="0">
                <a:solidFill>
                  <a:srgbClr val="0000CC"/>
                </a:solidFill>
              </a:rPr>
            </a:br>
            <a:r>
              <a:rPr lang="vi-VN" altLang="vi-VN" sz="3200" b="1" dirty="0">
                <a:solidFill>
                  <a:srgbClr val="0000CC"/>
                </a:solidFill>
              </a:rPr>
              <a:t>Dù ai câu chạch, câu rùa mặc ai!</a:t>
            </a:r>
            <a:br>
              <a:rPr lang="vi-VN" altLang="vi-VN" sz="3200" b="1" dirty="0">
                <a:solidFill>
                  <a:srgbClr val="0000CC"/>
                </a:solidFill>
              </a:rPr>
            </a:br>
            <a:r>
              <a:rPr lang="vi-VN" altLang="vi-VN" sz="3200" b="1" dirty="0">
                <a:solidFill>
                  <a:srgbClr val="0000CC"/>
                </a:solidFill>
              </a:rPr>
              <a:t>c. </a:t>
            </a:r>
            <a:r>
              <a:rPr lang="vi-VN" altLang="vi-VN" sz="3200" b="1" dirty="0">
                <a:solidFill>
                  <a:srgbClr val="006600"/>
                </a:solidFill>
              </a:rPr>
              <a:t>Khuyên người ta không nản lòng khi gặp khó </a:t>
            </a:r>
            <a:r>
              <a:rPr lang="vi-VN" altLang="vi-VN" sz="3200" b="1" dirty="0">
                <a:solidFill>
                  <a:srgbClr val="0000CC"/>
                </a:solidFill>
              </a:rPr>
              <a:t>khăn: (3) Thua keo này bày keo khác (6) Chớ thấy sóng cả mà rã tay chèo. (7) Thất bại là mẹ thành công.</a:t>
            </a:r>
            <a:endParaRPr lang="en-US" altLang="vi-VN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85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5672" y="154547"/>
            <a:ext cx="112313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indent="173038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Cách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diễn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đạt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của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tục ngữ có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đặc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điểm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gì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khiến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người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đọc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dễ nhớ, dễ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hiểu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Chọn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ý em cho là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đúng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nhất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để trả </a:t>
            </a:r>
            <a:r>
              <a:rPr lang="en-US" altLang="vi-VN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lời</a:t>
            </a: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901321" y="2831779"/>
            <a:ext cx="105600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a)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Ngắn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gọn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có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vần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điệu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76044" y="3923962"/>
            <a:ext cx="9941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b) Có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hình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ảnh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so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sánh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76044" y="5016145"/>
            <a:ext cx="112270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c)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Ngắn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gọn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có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vần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điệu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hình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ảnh</a:t>
            </a:r>
            <a:r>
              <a:rPr lang="en-US" altLang="vi-V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353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35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" presetClass="emph" presetSubtype="1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4" grpId="1"/>
      <p:bldP spid="15" grpId="0"/>
      <p:bldP spid="15" grpId="1"/>
      <p:bldP spid="21" grpId="0"/>
      <p:bldP spid="21" grpId="1"/>
      <p:bldP spid="2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3048000" y="5334000"/>
            <a:ext cx="548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66FF66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 kern="10">
                <a:ln w="9525">
                  <a:round/>
                  <a:headEnd/>
                  <a:tailEnd/>
                </a:ln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19950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B0B4F2-B6C2-4D9E-9B7C-1CD137866B99}"/>
              </a:ext>
            </a:extLst>
          </p:cNvPr>
          <p:cNvSpPr txBox="1"/>
          <p:nvPr/>
        </p:nvSpPr>
        <p:spPr>
          <a:xfrm>
            <a:off x="2415397" y="366623"/>
            <a:ext cx="9518953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ai.//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400567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482773" y="100352"/>
            <a:ext cx="11752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Theo em, học sinh phải rèn luyện ý chí </a:t>
            </a:r>
            <a:r>
              <a:rPr lang="en-US" altLang="vi-VN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ADBDE7-A2F2-4D25-830C-358328EE67F5}"/>
              </a:ext>
            </a:extLst>
          </p:cNvPr>
          <p:cNvSpPr/>
          <p:nvPr/>
        </p:nvSpPr>
        <p:spPr>
          <a:xfrm>
            <a:off x="482773" y="805901"/>
            <a:ext cx="105451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phải rèn ý chí vượt qua sự lười biếng của chính bản thân, bỏ dần những thói quen xấu.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4D398D-FCFD-4EC2-B740-29543270A5EA}"/>
              </a:ext>
            </a:extLst>
          </p:cNvPr>
          <p:cNvSpPr/>
          <p:nvPr/>
        </p:nvSpPr>
        <p:spPr>
          <a:xfrm>
            <a:off x="482773" y="1838113"/>
            <a:ext cx="9712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7CD98-DD63-4980-A212-BAA8F5E7F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73" y="2586037"/>
            <a:ext cx="113361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dirty="0">
                <a:cs typeface="Times New Roman" panose="02020603050405020304" pitchFamily="18" charset="0"/>
              </a:rPr>
              <a:t>- Một học sinh không có ý chí, gặp một bài học dài, một bài tập khó đã bỏ cuộc. </a:t>
            </a:r>
            <a:endParaRPr lang="en-US" altLang="vi-VN" sz="2800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B3ABB-C100-4457-AACE-B7A4E937406D}"/>
              </a:ext>
            </a:extLst>
          </p:cNvPr>
          <p:cNvSpPr txBox="1"/>
          <p:nvPr/>
        </p:nvSpPr>
        <p:spPr>
          <a:xfrm>
            <a:off x="482773" y="359237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Bị điểm thấp, bị thầy cô phê bình là chán nản. 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7B32C-2B27-4775-ADA9-800647A83896}"/>
              </a:ext>
            </a:extLst>
          </p:cNvPr>
          <p:cNvSpPr txBox="1"/>
          <p:nvPr/>
        </p:nvSpPr>
        <p:spPr>
          <a:xfrm>
            <a:off x="380414" y="4098231"/>
            <a:ext cx="11540905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chịu khắc phục các thói quen ngủ sớm, dậy muộn.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Luôn tìm cớ để không viết bài, làm bài: không có bút, mất bút, quên vở...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Thấy trời mưa, trời nắng là nghỉ học... 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" grpId="0"/>
      <p:bldP spid="3" grpId="0"/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0" y="963906"/>
            <a:ext cx="122847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cs typeface="Times New Roman" panose="02020603050405020304" pitchFamily="18" charset="0"/>
              </a:rPr>
              <a:t>Ý nghĩa: </a:t>
            </a:r>
            <a:r>
              <a:rPr lang="vi-VN" altLang="vi-VN" sz="4000" b="1" dirty="0">
                <a:cs typeface="Times New Roman" panose="02020603050405020304" pitchFamily="18" charset="0"/>
              </a:rPr>
              <a:t>Các câu tục ngữ khẳng định có ý chí thì nhất định thành công, khuyên chúng ta cần giữ vững mục tiêu đã chọn, không nản lòng khi gặp khó khăn.</a:t>
            </a:r>
            <a:endParaRPr lang="en-US" altLang="vi-VN" sz="4000" b="1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1966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tục ngữ khuyên chúng ta điều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522" y="3075057"/>
            <a:ext cx="8958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giọng đọc toàn bài?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116" y="3955102"/>
            <a:ext cx="12390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Toàn bài đọc rõ ràng, giọng nhẹ nhàng, thể hiện lời khuyên chân tình.</a:t>
            </a:r>
          </a:p>
        </p:txBody>
      </p:sp>
    </p:spTree>
    <p:extLst>
      <p:ext uri="{BB962C8B-B14F-4D97-AF65-F5344CB8AC3E}">
        <p14:creationId xmlns:p14="http://schemas.microsoft.com/office/powerpoint/2010/main" val="10248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4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511BD8-7CBF-4845-9C63-9E1BB4F88271}"/>
              </a:ext>
            </a:extLst>
          </p:cNvPr>
          <p:cNvSpPr txBox="1">
            <a:spLocks/>
          </p:cNvSpPr>
          <p:nvPr/>
        </p:nvSpPr>
        <p:spPr>
          <a:xfrm>
            <a:off x="3585138" y="158491"/>
            <a:ext cx="5143500" cy="696793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9DA0FA5E-411F-4E26-8A42-1767FFF2C199}"/>
              </a:ext>
            </a:extLst>
          </p:cNvPr>
          <p:cNvGrpSpPr>
            <a:grpSpLocks/>
          </p:cNvGrpSpPr>
          <p:nvPr/>
        </p:nvGrpSpPr>
        <p:grpSpPr bwMode="auto">
          <a:xfrm>
            <a:off x="2854599" y="1040636"/>
            <a:ext cx="6964944" cy="1179274"/>
            <a:chOff x="1292225" y="1295400"/>
            <a:chExt cx="2822575" cy="149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B33867-679E-4E0D-A6E3-C258AAF53268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446C8E-A34B-475C-B542-6685B32B70D0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91B1AB3-8B9D-4711-8584-B5947335D9D9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D1CFA01B-A009-4C3B-A1D6-51FE145172E1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3730464"/>
            <a:ext cx="6970960" cy="1222106"/>
            <a:chOff x="1292225" y="1295400"/>
            <a:chExt cx="2822575" cy="1498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4B6420-C894-4C2E-B945-0F2EAEB38785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F6ABF3-882F-4698-9F0B-D24B2B442494}"/>
                </a:ext>
              </a:extLst>
            </p:cNvPr>
            <p:cNvSpPr/>
            <p:nvPr/>
          </p:nvSpPr>
          <p:spPr>
            <a:xfrm>
              <a:off x="1292225" y="1295400"/>
              <a:ext cx="2822575" cy="337757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D6EC1A4-CE17-489E-AC42-02FC91FC4007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0">
            <a:extLst>
              <a:ext uri="{FF2B5EF4-FFF2-40B4-BE49-F238E27FC236}">
                <a16:creationId xmlns:a16="http://schemas.microsoft.com/office/drawing/2014/main" id="{E159ACDC-992E-47A4-911D-86CC5A1DEF49}"/>
              </a:ext>
            </a:extLst>
          </p:cNvPr>
          <p:cNvSpPr/>
          <p:nvPr/>
        </p:nvSpPr>
        <p:spPr>
          <a:xfrm>
            <a:off x="3139969" y="1451193"/>
            <a:ext cx="629342" cy="58448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44806E-60A1-4DB1-96BA-0F4DA11B3BB5}"/>
              </a:ext>
            </a:extLst>
          </p:cNvPr>
          <p:cNvSpPr/>
          <p:nvPr/>
        </p:nvSpPr>
        <p:spPr>
          <a:xfrm>
            <a:off x="3845730" y="1442187"/>
            <a:ext cx="566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379524-D7F2-4A61-A6A9-2B759EBC8E21}"/>
              </a:ext>
            </a:extLst>
          </p:cNvPr>
          <p:cNvSpPr/>
          <p:nvPr/>
        </p:nvSpPr>
        <p:spPr>
          <a:xfrm>
            <a:off x="3585138" y="4179770"/>
            <a:ext cx="6083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08E4567A-5F8E-436E-8E9E-718BDDBE3DEF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2400836"/>
            <a:ext cx="6970961" cy="1005804"/>
            <a:chOff x="1292225" y="1295400"/>
            <a:chExt cx="2822575" cy="14986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1C8932-65CC-4B65-9254-8D0D3F84CD32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FFF6AA-0A38-497A-AE58-70D17ECAA56B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FA0689-3A21-42CA-8CA1-C2E21FF9DD9E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18">
            <a:extLst>
              <a:ext uri="{FF2B5EF4-FFF2-40B4-BE49-F238E27FC236}">
                <a16:creationId xmlns:a16="http://schemas.microsoft.com/office/drawing/2014/main" id="{43345A14-1FA0-4A4D-B44C-863E920AFEBE}"/>
              </a:ext>
            </a:extLst>
          </p:cNvPr>
          <p:cNvSpPr/>
          <p:nvPr/>
        </p:nvSpPr>
        <p:spPr>
          <a:xfrm>
            <a:off x="3059129" y="2745341"/>
            <a:ext cx="630764" cy="5340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44191D-02B8-43F6-9BE1-D09691EE266F}"/>
              </a:ext>
            </a:extLst>
          </p:cNvPr>
          <p:cNvSpPr/>
          <p:nvPr/>
        </p:nvSpPr>
        <p:spPr>
          <a:xfrm>
            <a:off x="3660819" y="2762899"/>
            <a:ext cx="571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A3C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2E8ADC42-38F0-4326-AE05-1AFC2812A136}"/>
              </a:ext>
            </a:extLst>
          </p:cNvPr>
          <p:cNvGrpSpPr>
            <a:grpSpLocks/>
          </p:cNvGrpSpPr>
          <p:nvPr/>
        </p:nvGrpSpPr>
        <p:grpSpPr bwMode="auto">
          <a:xfrm>
            <a:off x="2854602" y="5187842"/>
            <a:ext cx="6964945" cy="1005804"/>
            <a:chOff x="1292225" y="1295400"/>
            <a:chExt cx="2822575" cy="1498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3B0710A-6AE3-4AAC-B9F5-2963F7A94603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FC7EC4-C1AB-4DC6-B71C-0DFC3AC8C590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75CF451-1AC6-426D-ADAA-3117F8DB5C55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20D9CAB-8B8D-4875-9728-2CF887898503}"/>
              </a:ext>
            </a:extLst>
          </p:cNvPr>
          <p:cNvSpPr/>
          <p:nvPr/>
        </p:nvSpPr>
        <p:spPr>
          <a:xfrm>
            <a:off x="3689893" y="5414564"/>
            <a:ext cx="6285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DA6E2E07-45EB-4AC1-9A1B-D195D19AF6D4}"/>
              </a:ext>
            </a:extLst>
          </p:cNvPr>
          <p:cNvSpPr/>
          <p:nvPr/>
        </p:nvSpPr>
        <p:spPr>
          <a:xfrm>
            <a:off x="3178179" y="1400152"/>
            <a:ext cx="629342" cy="58448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4" y="-130629"/>
            <a:ext cx="12266023" cy="751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ubtitle 2"/>
          <p:cNvSpPr txBox="1">
            <a:spLocks/>
          </p:cNvSpPr>
          <p:nvPr/>
        </p:nvSpPr>
        <p:spPr bwMode="auto">
          <a:xfrm>
            <a:off x="1472053" y="2615292"/>
            <a:ext cx="893002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vi-VN" sz="6000" b="1" dirty="0">
                <a:solidFill>
                  <a:srgbClr val="0000CC"/>
                </a:solidFill>
                <a:cs typeface="Times New Roman" panose="02020603050405020304" pitchFamily="18" charset="0"/>
              </a:rPr>
              <a:t>LUYỆN ĐỌC DIỄN CẢM</a:t>
            </a:r>
          </a:p>
        </p:txBody>
      </p:sp>
    </p:spTree>
    <p:extLst>
      <p:ext uri="{BB962C8B-B14F-4D97-AF65-F5344CB8AC3E}">
        <p14:creationId xmlns:p14="http://schemas.microsoft.com/office/powerpoint/2010/main" val="1876528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7">
            <a:extLst>
              <a:ext uri="{FF2B5EF4-FFF2-40B4-BE49-F238E27FC236}">
                <a16:creationId xmlns:a16="http://schemas.microsoft.com/office/drawing/2014/main" id="{31B70FA2-9892-4DF5-8C64-D35EC01A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120" y="143691"/>
            <a:ext cx="77118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CHÍ THÌ NÊN</a:t>
            </a:r>
          </a:p>
        </p:txBody>
      </p:sp>
      <p:sp>
        <p:nvSpPr>
          <p:cNvPr id="26628" name="Text Box 13">
            <a:extLst>
              <a:ext uri="{FF2B5EF4-FFF2-40B4-BE49-F238E27FC236}">
                <a16:creationId xmlns:a16="http://schemas.microsoft.com/office/drawing/2014/main" id="{BB69FA04-3C47-4816-AC3E-9BA5B99B6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621" y="5747378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ngữ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26629" name="TextBox 12">
            <a:extLst>
              <a:ext uri="{FF2B5EF4-FFF2-40B4-BE49-F238E27FC236}">
                <a16:creationId xmlns:a16="http://schemas.microsoft.com/office/drawing/2014/main" id="{4A6A645B-FD50-43F3-A66F-963844620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720" y="913132"/>
            <a:ext cx="770736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       Ai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FontTx/>
              <a:buAutoNum type="arabicPeriod" startAt="3"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endParaRPr lang="en-US" alt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en-US" alt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ai!</a:t>
            </a:r>
          </a:p>
          <a:p>
            <a:pPr>
              <a:buFontTx/>
              <a:buAutoNum type="arabicPeriod" startAt="6"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8514" y="5947731"/>
            <a:ext cx="585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cần nhấn vào những từ ngữ đó?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6081" y="6409694"/>
            <a:ext cx="587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những từ đó gợi tả, gợi cảm.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hlink"/>
            </a:gs>
            <a:gs pos="50000">
              <a:srgbClr val="00FFCC"/>
            </a:gs>
            <a:gs pos="100000">
              <a:schemeClr val="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1905000" y="838200"/>
            <a:ext cx="9525000" cy="434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250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FF00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FF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THUỘC LÒNG</a:t>
            </a:r>
          </a:p>
        </p:txBody>
      </p:sp>
      <p:grpSp>
        <p:nvGrpSpPr>
          <p:cNvPr id="39939" name="Group 8"/>
          <p:cNvGrpSpPr>
            <a:grpSpLocks/>
          </p:cNvGrpSpPr>
          <p:nvPr/>
        </p:nvGrpSpPr>
        <p:grpSpPr bwMode="auto">
          <a:xfrm>
            <a:off x="2590800" y="5486400"/>
            <a:ext cx="7010400" cy="914400"/>
            <a:chOff x="720" y="3600"/>
            <a:chExt cx="4416" cy="576"/>
          </a:xfrm>
        </p:grpSpPr>
        <p:pic>
          <p:nvPicPr>
            <p:cNvPr id="39940" name="Picture 9" descr="_DK8_1LA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8"/>
              <a:ext cx="57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1" name="Picture 10" descr="_DK8_1LA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648"/>
              <a:ext cx="57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2" name="Picture 11" descr="_DK8_1LA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600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3" name="Picture 12" descr="_DK8_1LA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648"/>
              <a:ext cx="57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4" name="Picture 13" descr="_DK8_1LA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600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090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7">
            <a:extLst>
              <a:ext uri="{FF2B5EF4-FFF2-40B4-BE49-F238E27FC236}">
                <a16:creationId xmlns:a16="http://schemas.microsoft.com/office/drawing/2014/main" id="{BABABB9F-669B-462B-B6E3-B57CF2550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83" y="522636"/>
            <a:ext cx="7399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CÓ CHÍ THÌ NÊN</a:t>
            </a:r>
          </a:p>
        </p:txBody>
      </p:sp>
      <p:sp>
        <p:nvSpPr>
          <p:cNvPr id="31748" name="Text Box 13">
            <a:extLst>
              <a:ext uri="{FF2B5EF4-FFF2-40B4-BE49-F238E27FC236}">
                <a16:creationId xmlns:a16="http://schemas.microsoft.com/office/drawing/2014/main" id="{BECD3317-C8E1-4422-80E8-3D4B5673E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7230" y="5814114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ngữ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31749" name="TextBox 12">
            <a:extLst>
              <a:ext uri="{FF2B5EF4-FFF2-40B4-BE49-F238E27FC236}">
                <a16:creationId xmlns:a16="http://schemas.microsoft.com/office/drawing/2014/main" id="{2558C6D7-2E5B-49F7-9FCE-6ECEB2FD1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033" y="868361"/>
            <a:ext cx="111490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     </a:t>
            </a: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công mài sắt, có ngày nên kim.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       Ai ơi đã quyết thì hành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Đã đan thì lận tròn vành mới thôi.</a:t>
            </a:r>
          </a:p>
          <a:p>
            <a:pPr>
              <a:buFontTx/>
              <a:buAutoNum type="arabicPeriod" startAt="3"/>
            </a:pP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Thua keo này, bày keo khác.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     Người có chí thì nên 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Nhà có nền thì vững.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        Hãy lo bền chí câu cua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Dù ai câu chạch, câu rùa mặc ai!</a:t>
            </a:r>
          </a:p>
          <a:p>
            <a:pPr>
              <a:buFontTx/>
              <a:buAutoNum type="arabicPeriod" startAt="6"/>
            </a:pP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Chớ thấy sóng cả mà rã tay chèo.</a:t>
            </a:r>
          </a:p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       Thất bại là mẹ thành công 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254B7F-939E-4B66-AF70-91A8C72BDD00}"/>
              </a:ext>
            </a:extLst>
          </p:cNvPr>
          <p:cNvSpPr/>
          <p:nvPr/>
        </p:nvSpPr>
        <p:spPr>
          <a:xfrm>
            <a:off x="4563683" y="944562"/>
            <a:ext cx="5949950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31628E-A85E-4376-944E-56EA5F320577}"/>
              </a:ext>
            </a:extLst>
          </p:cNvPr>
          <p:cNvSpPr/>
          <p:nvPr/>
        </p:nvSpPr>
        <p:spPr>
          <a:xfrm>
            <a:off x="4563683" y="1427162"/>
            <a:ext cx="3649663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56E797-22A3-48CB-96B5-943BE9761B7B}"/>
              </a:ext>
            </a:extLst>
          </p:cNvPr>
          <p:cNvSpPr/>
          <p:nvPr/>
        </p:nvSpPr>
        <p:spPr>
          <a:xfrm>
            <a:off x="3313043" y="1906587"/>
            <a:ext cx="6419542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40A2AB-3E5B-4405-9499-70E10B50FF6A}"/>
              </a:ext>
            </a:extLst>
          </p:cNvPr>
          <p:cNvSpPr/>
          <p:nvPr/>
        </p:nvSpPr>
        <p:spPr>
          <a:xfrm>
            <a:off x="4998658" y="2417762"/>
            <a:ext cx="4049712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82DF60-F63A-4111-9657-D7B01FF97EB9}"/>
              </a:ext>
            </a:extLst>
          </p:cNvPr>
          <p:cNvSpPr/>
          <p:nvPr/>
        </p:nvSpPr>
        <p:spPr>
          <a:xfrm>
            <a:off x="4998658" y="2909887"/>
            <a:ext cx="2540000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720E1-9870-4215-9F5A-7F7D8ADBA9C9}"/>
              </a:ext>
            </a:extLst>
          </p:cNvPr>
          <p:cNvSpPr/>
          <p:nvPr/>
        </p:nvSpPr>
        <p:spPr>
          <a:xfrm>
            <a:off x="4690683" y="3402012"/>
            <a:ext cx="2540000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775B4B-2D59-412F-9CD3-4F7CD40A778E}"/>
              </a:ext>
            </a:extLst>
          </p:cNvPr>
          <p:cNvSpPr/>
          <p:nvPr/>
        </p:nvSpPr>
        <p:spPr>
          <a:xfrm>
            <a:off x="4898646" y="3875087"/>
            <a:ext cx="3516314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B312C-787A-4C09-823B-4ACDD8B4DC7D}"/>
              </a:ext>
            </a:extLst>
          </p:cNvPr>
          <p:cNvSpPr/>
          <p:nvPr/>
        </p:nvSpPr>
        <p:spPr>
          <a:xfrm>
            <a:off x="3856383" y="4373562"/>
            <a:ext cx="6061937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1289B3-87CC-4689-B138-626C4371FC6A}"/>
              </a:ext>
            </a:extLst>
          </p:cNvPr>
          <p:cNvSpPr/>
          <p:nvPr/>
        </p:nvSpPr>
        <p:spPr>
          <a:xfrm>
            <a:off x="4998658" y="4865687"/>
            <a:ext cx="5140324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DBC167-987E-4EC0-9EC0-BD645884B270}"/>
              </a:ext>
            </a:extLst>
          </p:cNvPr>
          <p:cNvSpPr/>
          <p:nvPr/>
        </p:nvSpPr>
        <p:spPr>
          <a:xfrm>
            <a:off x="4898646" y="5373687"/>
            <a:ext cx="3617912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0663DD-B92B-45BC-A508-64AFF9E82FF0}"/>
              </a:ext>
            </a:extLst>
          </p:cNvPr>
          <p:cNvSpPr txBox="1">
            <a:spLocks/>
          </p:cNvSpPr>
          <p:nvPr/>
        </p:nvSpPr>
        <p:spPr>
          <a:xfrm>
            <a:off x="3585138" y="158491"/>
            <a:ext cx="5143500" cy="696793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FF3BED7A-6FE4-4278-8F00-718C7E28FC5A}"/>
              </a:ext>
            </a:extLst>
          </p:cNvPr>
          <p:cNvGrpSpPr>
            <a:grpSpLocks/>
          </p:cNvGrpSpPr>
          <p:nvPr/>
        </p:nvGrpSpPr>
        <p:grpSpPr bwMode="auto">
          <a:xfrm>
            <a:off x="2854599" y="1040636"/>
            <a:ext cx="6964944" cy="1179274"/>
            <a:chOff x="1292225" y="1295400"/>
            <a:chExt cx="2822575" cy="149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BAA2A4-4D9F-459B-8008-8AC3390C50EA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55E7E0-1737-4638-ABE5-9BB6CE9988EE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392A39-6266-4F2E-9229-3F61C1B330CA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1D38C83C-36D6-4427-B1EF-E39B79386FAB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3730464"/>
            <a:ext cx="6970960" cy="1222106"/>
            <a:chOff x="1292225" y="1295400"/>
            <a:chExt cx="2822575" cy="1498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696B17-3F1A-40F2-8B38-435A1323B65B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AB7F21-5BB2-4830-AAE5-AD6A4C14ACE7}"/>
                </a:ext>
              </a:extLst>
            </p:cNvPr>
            <p:cNvSpPr/>
            <p:nvPr/>
          </p:nvSpPr>
          <p:spPr>
            <a:xfrm>
              <a:off x="1292225" y="1295400"/>
              <a:ext cx="2822575" cy="337757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1ADCB12-335F-42DD-A85A-70EBCFE9AF60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0">
            <a:extLst>
              <a:ext uri="{FF2B5EF4-FFF2-40B4-BE49-F238E27FC236}">
                <a16:creationId xmlns:a16="http://schemas.microsoft.com/office/drawing/2014/main" id="{40FE51FD-6B1C-4A95-8811-1829ED5FAF9F}"/>
              </a:ext>
            </a:extLst>
          </p:cNvPr>
          <p:cNvSpPr/>
          <p:nvPr/>
        </p:nvSpPr>
        <p:spPr>
          <a:xfrm>
            <a:off x="3139969" y="1451193"/>
            <a:ext cx="629342" cy="58448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1055117A-94F3-47FA-A1D3-D348ADEC6410}"/>
              </a:ext>
            </a:extLst>
          </p:cNvPr>
          <p:cNvSpPr/>
          <p:nvPr/>
        </p:nvSpPr>
        <p:spPr>
          <a:xfrm>
            <a:off x="3051823" y="4282128"/>
            <a:ext cx="572993" cy="50131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DB3E6E-F9AF-4DFA-94FB-023321A71450}"/>
              </a:ext>
            </a:extLst>
          </p:cNvPr>
          <p:cNvSpPr/>
          <p:nvPr/>
        </p:nvSpPr>
        <p:spPr>
          <a:xfrm>
            <a:off x="3845730" y="1442187"/>
            <a:ext cx="566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12AD43-3C84-4A8D-841A-4A12BC10D902}"/>
              </a:ext>
            </a:extLst>
          </p:cNvPr>
          <p:cNvSpPr/>
          <p:nvPr/>
        </p:nvSpPr>
        <p:spPr>
          <a:xfrm>
            <a:off x="3585138" y="4179770"/>
            <a:ext cx="6083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8FEA29C7-E605-4FB8-9090-AA745C2DF9B4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2400836"/>
            <a:ext cx="6970961" cy="1005804"/>
            <a:chOff x="1292225" y="1295400"/>
            <a:chExt cx="2822575" cy="14986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4216D3-840E-4512-83D4-608A96B66D91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4A5E0E-3B76-44FD-B92C-8B001901DEDC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E48A269-ABDF-43F2-A805-BEDA48D1216E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18">
            <a:extLst>
              <a:ext uri="{FF2B5EF4-FFF2-40B4-BE49-F238E27FC236}">
                <a16:creationId xmlns:a16="http://schemas.microsoft.com/office/drawing/2014/main" id="{77ABA3EE-F37E-4063-AFA8-A8DA74558228}"/>
              </a:ext>
            </a:extLst>
          </p:cNvPr>
          <p:cNvSpPr/>
          <p:nvPr/>
        </p:nvSpPr>
        <p:spPr>
          <a:xfrm>
            <a:off x="3059129" y="2745341"/>
            <a:ext cx="630764" cy="5340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D31D60-CB0C-4FA2-92CF-4DDAE6E6F480}"/>
              </a:ext>
            </a:extLst>
          </p:cNvPr>
          <p:cNvSpPr/>
          <p:nvPr/>
        </p:nvSpPr>
        <p:spPr>
          <a:xfrm>
            <a:off x="3660819" y="2762899"/>
            <a:ext cx="571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A3C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D41BF570-5E6D-4217-9CB5-BF0758B771CA}"/>
              </a:ext>
            </a:extLst>
          </p:cNvPr>
          <p:cNvGrpSpPr>
            <a:grpSpLocks/>
          </p:cNvGrpSpPr>
          <p:nvPr/>
        </p:nvGrpSpPr>
        <p:grpSpPr bwMode="auto">
          <a:xfrm>
            <a:off x="2854602" y="5187842"/>
            <a:ext cx="6964945" cy="1005804"/>
            <a:chOff x="1292225" y="1295400"/>
            <a:chExt cx="2822575" cy="1498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F6DE7EA-8222-4302-AC80-9D127988D7E2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5D98759-1D99-4371-BED4-59FE522EA1CD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30348B2-82AD-4876-ADD1-782735B9C038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9F0A2-52FA-464A-B631-124373BC2B07}"/>
              </a:ext>
            </a:extLst>
          </p:cNvPr>
          <p:cNvSpPr/>
          <p:nvPr/>
        </p:nvSpPr>
        <p:spPr>
          <a:xfrm>
            <a:off x="3689893" y="5414564"/>
            <a:ext cx="6285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F6DCF7E7-6BDB-49CE-B74F-8CD7EE4B1976}"/>
              </a:ext>
            </a:extLst>
          </p:cNvPr>
          <p:cNvSpPr/>
          <p:nvPr/>
        </p:nvSpPr>
        <p:spPr>
          <a:xfrm>
            <a:off x="3178179" y="1400152"/>
            <a:ext cx="629342" cy="58448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Text Box 4">
            <a:extLst>
              <a:ext uri="{FF2B5EF4-FFF2-40B4-BE49-F238E27FC236}">
                <a16:creationId xmlns:a16="http://schemas.microsoft.com/office/drawing/2014/main" id="{E1E7430C-5A7C-42E0-A222-76E1DE42F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02229"/>
            <a:ext cx="983973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* 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dao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74720" y="483326"/>
            <a:ext cx="2991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E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4000" b="1" dirty="0">
              <a:solidFill>
                <a:srgbClr val="1E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extLst>
              <a:ext uri="{FF2B5EF4-FFF2-40B4-BE49-F238E27FC236}">
                <a16:creationId xmlns:a16="http://schemas.microsoft.com/office/drawing/2014/main" id="{D6E0A7DC-C83A-4440-B3E1-B6792DB8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20" y="-245727"/>
            <a:ext cx="9401944" cy="515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B15213-FC59-40AD-8099-3BD9A5311E42}"/>
              </a:ext>
            </a:extLst>
          </p:cNvPr>
          <p:cNvSpPr txBox="1"/>
          <p:nvPr/>
        </p:nvSpPr>
        <p:spPr>
          <a:xfrm>
            <a:off x="594073" y="4998552"/>
            <a:ext cx="1107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gọi là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ÔngTrạng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thả diều”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9830" y="5525037"/>
            <a:ext cx="10002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thành ngữ, tục ngữ nào nói đúng ý nghĩa của câu chuyện “Ông Trạng thả diều”?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99E7917-1370-4C5E-BFAD-ED86B67D27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23475" y="159024"/>
            <a:ext cx="7243037" cy="619208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1.Tục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Ai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ai.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Tay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DA22DC-CAB1-4CA6-A45A-6FFE08E70E8D}"/>
              </a:ext>
            </a:extLst>
          </p:cNvPr>
          <p:cNvSpPr txBox="1">
            <a:spLocks/>
          </p:cNvSpPr>
          <p:nvPr/>
        </p:nvSpPr>
        <p:spPr>
          <a:xfrm>
            <a:off x="3585138" y="158491"/>
            <a:ext cx="5143500" cy="696793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9366C547-0702-400D-9DF4-5905D0458000}"/>
              </a:ext>
            </a:extLst>
          </p:cNvPr>
          <p:cNvGrpSpPr>
            <a:grpSpLocks/>
          </p:cNvGrpSpPr>
          <p:nvPr/>
        </p:nvGrpSpPr>
        <p:grpSpPr bwMode="auto">
          <a:xfrm>
            <a:off x="2854599" y="1040636"/>
            <a:ext cx="6964944" cy="1179274"/>
            <a:chOff x="1292225" y="1295400"/>
            <a:chExt cx="2822575" cy="149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450CB7-45E5-435E-A264-1CEDE502FD22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DEC17B-34C9-4A5B-9BCA-F096593E754D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736E287-438B-4367-A8D9-A38C7830D6DB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493320A1-CA1B-4957-8B3A-6F2FFC480C73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3879095"/>
            <a:ext cx="6970960" cy="1222106"/>
            <a:chOff x="1292225" y="1295400"/>
            <a:chExt cx="2822575" cy="1498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60096C-FF99-4563-881A-7824B9809316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35BD7A-8DBA-433C-9874-F3A0984FBE94}"/>
                </a:ext>
              </a:extLst>
            </p:cNvPr>
            <p:cNvSpPr/>
            <p:nvPr/>
          </p:nvSpPr>
          <p:spPr>
            <a:xfrm>
              <a:off x="1292225" y="1295400"/>
              <a:ext cx="2822575" cy="337757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43455E-AD29-470C-A3E9-1366196CDA2D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0">
            <a:extLst>
              <a:ext uri="{FF2B5EF4-FFF2-40B4-BE49-F238E27FC236}">
                <a16:creationId xmlns:a16="http://schemas.microsoft.com/office/drawing/2014/main" id="{62BA45A1-2093-4C11-8C53-B2F0C5748DC2}"/>
              </a:ext>
            </a:extLst>
          </p:cNvPr>
          <p:cNvSpPr/>
          <p:nvPr/>
        </p:nvSpPr>
        <p:spPr>
          <a:xfrm>
            <a:off x="3139969" y="1451193"/>
            <a:ext cx="629342" cy="58448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E8177AD-13C7-40BB-A708-9DE0B8CAB3A1}"/>
              </a:ext>
            </a:extLst>
          </p:cNvPr>
          <p:cNvSpPr/>
          <p:nvPr/>
        </p:nvSpPr>
        <p:spPr>
          <a:xfrm>
            <a:off x="3051823" y="4282128"/>
            <a:ext cx="572993" cy="50131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D2BDC2-508B-4492-9327-562A68C6DF1A}"/>
              </a:ext>
            </a:extLst>
          </p:cNvPr>
          <p:cNvSpPr/>
          <p:nvPr/>
        </p:nvSpPr>
        <p:spPr>
          <a:xfrm>
            <a:off x="3845730" y="1442187"/>
            <a:ext cx="566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2ACA5E-31A9-4CA0-8337-51A52EE7EA4A}"/>
              </a:ext>
            </a:extLst>
          </p:cNvPr>
          <p:cNvSpPr/>
          <p:nvPr/>
        </p:nvSpPr>
        <p:spPr>
          <a:xfrm>
            <a:off x="3585138" y="4179770"/>
            <a:ext cx="6083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BF1E8061-6337-4761-8968-D5C39352CC97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2400836"/>
            <a:ext cx="6970961" cy="1005804"/>
            <a:chOff x="1292225" y="1295400"/>
            <a:chExt cx="2822575" cy="14986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C20942-0C89-4B0B-9F3A-DDD2A810AC1A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0A3803-3F5A-4C85-8BC0-5208E2D41AFD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7FEDAD-F2E2-415A-81AF-8408D39667C5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18">
            <a:extLst>
              <a:ext uri="{FF2B5EF4-FFF2-40B4-BE49-F238E27FC236}">
                <a16:creationId xmlns:a16="http://schemas.microsoft.com/office/drawing/2014/main" id="{C41EC163-B120-4279-B68D-382536875D09}"/>
              </a:ext>
            </a:extLst>
          </p:cNvPr>
          <p:cNvSpPr/>
          <p:nvPr/>
        </p:nvSpPr>
        <p:spPr>
          <a:xfrm>
            <a:off x="3059129" y="2745341"/>
            <a:ext cx="630764" cy="5340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822BB4-54A6-4A37-A298-9C28FC904430}"/>
              </a:ext>
            </a:extLst>
          </p:cNvPr>
          <p:cNvSpPr/>
          <p:nvPr/>
        </p:nvSpPr>
        <p:spPr>
          <a:xfrm>
            <a:off x="3660819" y="2762899"/>
            <a:ext cx="571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A3C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D4A044F2-D858-4996-870A-2C95ABD62D06}"/>
              </a:ext>
            </a:extLst>
          </p:cNvPr>
          <p:cNvGrpSpPr>
            <a:grpSpLocks/>
          </p:cNvGrpSpPr>
          <p:nvPr/>
        </p:nvGrpSpPr>
        <p:grpSpPr bwMode="auto">
          <a:xfrm>
            <a:off x="2854602" y="5187842"/>
            <a:ext cx="6964945" cy="1005804"/>
            <a:chOff x="1292225" y="1295400"/>
            <a:chExt cx="2822575" cy="1498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8D32242-C15B-4805-B58D-4F3198EBECC9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1B50C0D-9113-4DBD-85B5-EE26422B2FE1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84787AE-102E-4F64-B481-02FCA58B3E28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4">
            <a:extLst>
              <a:ext uri="{FF2B5EF4-FFF2-40B4-BE49-F238E27FC236}">
                <a16:creationId xmlns:a16="http://schemas.microsoft.com/office/drawing/2014/main" id="{29FD06CE-A1B1-4E1F-AEDB-BEBECA1E8494}"/>
              </a:ext>
            </a:extLst>
          </p:cNvPr>
          <p:cNvSpPr/>
          <p:nvPr/>
        </p:nvSpPr>
        <p:spPr>
          <a:xfrm>
            <a:off x="3145714" y="5545337"/>
            <a:ext cx="630764" cy="5340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D452E3-8605-4236-AB31-5CF57A8652F0}"/>
              </a:ext>
            </a:extLst>
          </p:cNvPr>
          <p:cNvSpPr/>
          <p:nvPr/>
        </p:nvSpPr>
        <p:spPr>
          <a:xfrm>
            <a:off x="3689893" y="5414564"/>
            <a:ext cx="6285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9E649293-6F2E-4222-8802-5FB205A4B2F2}"/>
              </a:ext>
            </a:extLst>
          </p:cNvPr>
          <p:cNvSpPr/>
          <p:nvPr/>
        </p:nvSpPr>
        <p:spPr>
          <a:xfrm>
            <a:off x="3178179" y="1400152"/>
            <a:ext cx="629342" cy="58448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45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 chi thi 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37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565" y="424070"/>
            <a:ext cx="8145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Em hiểu câu “Có chí thì nên” như thế nào?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565" y="1044034"/>
            <a:ext cx="64734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“Có chí thì nên” : Có ý chí nghị lực, hoài bão, lý tưởng tốt đẹp, sự kiên trì sẽ gặt hái được nhiều thành công trong sự nghiệp và cuộc sống.</a:t>
            </a:r>
          </a:p>
        </p:txBody>
      </p:sp>
    </p:spTree>
    <p:extLst>
      <p:ext uri="{BB962C8B-B14F-4D97-AF65-F5344CB8AC3E}">
        <p14:creationId xmlns:p14="http://schemas.microsoft.com/office/powerpoint/2010/main" val="198524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D9A9EAC-641F-4A63-AD9C-340846EC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53" y="218361"/>
            <a:ext cx="73993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CHÍ THÌ NÊN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40D1D6C5-A486-489B-9F49-69A81C35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766" y="1788021"/>
            <a:ext cx="1284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path" presetSubtype="0" accel="50000" decel="5000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77778E-7 -3.7037E-6 L 0.08941 0.710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3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CFD1C4-254B-4C27-8C6A-EAF7744122E0}"/>
              </a:ext>
            </a:extLst>
          </p:cNvPr>
          <p:cNvSpPr txBox="1">
            <a:spLocks/>
          </p:cNvSpPr>
          <p:nvPr/>
        </p:nvSpPr>
        <p:spPr>
          <a:xfrm>
            <a:off x="3585138" y="158491"/>
            <a:ext cx="5143500" cy="696793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5D0EE64A-4906-442A-8CE3-C712D7B4A449}"/>
              </a:ext>
            </a:extLst>
          </p:cNvPr>
          <p:cNvGrpSpPr>
            <a:grpSpLocks/>
          </p:cNvGrpSpPr>
          <p:nvPr/>
        </p:nvGrpSpPr>
        <p:grpSpPr bwMode="auto">
          <a:xfrm>
            <a:off x="2854599" y="1040636"/>
            <a:ext cx="6964944" cy="1179274"/>
            <a:chOff x="1292225" y="1295400"/>
            <a:chExt cx="2822575" cy="149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A242BD-1C55-4AEB-88B0-D909C80004D0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9173A5-5EAB-406F-8F68-FBC1BFBB9340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30C0E90-2144-4975-9EA2-8732925D7BBF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EE2F9099-806C-47CC-B5D4-D85AD2E4727F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3730464"/>
            <a:ext cx="6970960" cy="1222106"/>
            <a:chOff x="1292225" y="1295400"/>
            <a:chExt cx="2822575" cy="1498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847B78-6C75-4E7C-A968-A5698AD05459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426E7F-A1A0-4B5B-97A0-9519BE67436B}"/>
                </a:ext>
              </a:extLst>
            </p:cNvPr>
            <p:cNvSpPr/>
            <p:nvPr/>
          </p:nvSpPr>
          <p:spPr>
            <a:xfrm>
              <a:off x="1292225" y="1295400"/>
              <a:ext cx="2822575" cy="337757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E95AE0-F48F-4E58-99EF-159FD0705C18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0">
            <a:extLst>
              <a:ext uri="{FF2B5EF4-FFF2-40B4-BE49-F238E27FC236}">
                <a16:creationId xmlns:a16="http://schemas.microsoft.com/office/drawing/2014/main" id="{818A489A-2F31-4E8B-A743-67A7FEE166D1}"/>
              </a:ext>
            </a:extLst>
          </p:cNvPr>
          <p:cNvSpPr/>
          <p:nvPr/>
        </p:nvSpPr>
        <p:spPr>
          <a:xfrm>
            <a:off x="3139969" y="1451193"/>
            <a:ext cx="629342" cy="58448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19B5850-3CD6-413E-8052-FDE94E1E4CEA}"/>
              </a:ext>
            </a:extLst>
          </p:cNvPr>
          <p:cNvSpPr/>
          <p:nvPr/>
        </p:nvSpPr>
        <p:spPr>
          <a:xfrm>
            <a:off x="3051823" y="4282128"/>
            <a:ext cx="572993" cy="50131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AC9FA-A9CE-4E84-882B-2946C1AC928B}"/>
              </a:ext>
            </a:extLst>
          </p:cNvPr>
          <p:cNvSpPr/>
          <p:nvPr/>
        </p:nvSpPr>
        <p:spPr>
          <a:xfrm>
            <a:off x="3845730" y="1442187"/>
            <a:ext cx="566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202763-E8D1-4EBC-ADEA-E63D126DD296}"/>
              </a:ext>
            </a:extLst>
          </p:cNvPr>
          <p:cNvSpPr/>
          <p:nvPr/>
        </p:nvSpPr>
        <p:spPr>
          <a:xfrm>
            <a:off x="3585138" y="4179770"/>
            <a:ext cx="6083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572D259F-47C2-4147-8845-6047AB2B2A6F}"/>
              </a:ext>
            </a:extLst>
          </p:cNvPr>
          <p:cNvGrpSpPr>
            <a:grpSpLocks/>
          </p:cNvGrpSpPr>
          <p:nvPr/>
        </p:nvGrpSpPr>
        <p:grpSpPr bwMode="auto">
          <a:xfrm>
            <a:off x="2848582" y="2400836"/>
            <a:ext cx="6970961" cy="1005804"/>
            <a:chOff x="1292225" y="1295400"/>
            <a:chExt cx="2822575" cy="14986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8DCED8-6289-4262-AA7A-8C6FD1090D2D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7341DD-B54B-4855-AFB3-58C7BB70AA20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BF79820-558C-4443-B93C-BD93FC85CF7F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18">
            <a:extLst>
              <a:ext uri="{FF2B5EF4-FFF2-40B4-BE49-F238E27FC236}">
                <a16:creationId xmlns:a16="http://schemas.microsoft.com/office/drawing/2014/main" id="{62DDC195-B1B0-4896-80CB-2503BC084EA6}"/>
              </a:ext>
            </a:extLst>
          </p:cNvPr>
          <p:cNvSpPr/>
          <p:nvPr/>
        </p:nvSpPr>
        <p:spPr>
          <a:xfrm>
            <a:off x="3059129" y="2745341"/>
            <a:ext cx="630764" cy="5340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1AB09D-2A79-412E-8274-EC0431F9C51B}"/>
              </a:ext>
            </a:extLst>
          </p:cNvPr>
          <p:cNvSpPr/>
          <p:nvPr/>
        </p:nvSpPr>
        <p:spPr>
          <a:xfrm>
            <a:off x="3660819" y="2762899"/>
            <a:ext cx="571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A3C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AF35E2DC-DD5E-4608-9046-59B4918B51E9}"/>
              </a:ext>
            </a:extLst>
          </p:cNvPr>
          <p:cNvGrpSpPr>
            <a:grpSpLocks/>
          </p:cNvGrpSpPr>
          <p:nvPr/>
        </p:nvGrpSpPr>
        <p:grpSpPr bwMode="auto">
          <a:xfrm>
            <a:off x="2854602" y="5187842"/>
            <a:ext cx="6964945" cy="1005804"/>
            <a:chOff x="1292225" y="1295400"/>
            <a:chExt cx="2822575" cy="1498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FE16408-55BA-449F-8708-800349378520}"/>
                </a:ext>
              </a:extLst>
            </p:cNvPr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D5EB80-0CFB-4D71-B153-72A980DFDC90}"/>
                </a:ext>
              </a:extLst>
            </p:cNvPr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9A84074-4518-4C39-B44D-ACE5C9E519BC}"/>
                </a:ext>
              </a:extLst>
            </p:cNvPr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4">
            <a:extLst>
              <a:ext uri="{FF2B5EF4-FFF2-40B4-BE49-F238E27FC236}">
                <a16:creationId xmlns:a16="http://schemas.microsoft.com/office/drawing/2014/main" id="{03008A25-049F-48BE-B3AE-44C1E3163A28}"/>
              </a:ext>
            </a:extLst>
          </p:cNvPr>
          <p:cNvSpPr/>
          <p:nvPr/>
        </p:nvSpPr>
        <p:spPr>
          <a:xfrm>
            <a:off x="3145714" y="5545337"/>
            <a:ext cx="630764" cy="5340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986106-E46E-4899-86F7-DBA3A294474C}"/>
              </a:ext>
            </a:extLst>
          </p:cNvPr>
          <p:cNvSpPr/>
          <p:nvPr/>
        </p:nvSpPr>
        <p:spPr>
          <a:xfrm>
            <a:off x="3689893" y="5414564"/>
            <a:ext cx="6285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9BA4EF52-F900-4FA8-A49D-9BA6BE3DB601}"/>
              </a:ext>
            </a:extLst>
          </p:cNvPr>
          <p:cNvSpPr/>
          <p:nvPr/>
        </p:nvSpPr>
        <p:spPr>
          <a:xfrm>
            <a:off x="3178179" y="1400152"/>
            <a:ext cx="629342" cy="58448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8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-1"/>
            <a:ext cx="12266023" cy="751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ubtitle 2"/>
          <p:cNvSpPr txBox="1">
            <a:spLocks/>
          </p:cNvSpPr>
          <p:nvPr/>
        </p:nvSpPr>
        <p:spPr bwMode="auto">
          <a:xfrm>
            <a:off x="4191045" y="2419350"/>
            <a:ext cx="432189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vi-VN" sz="6000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Luyện đọc </a:t>
            </a:r>
          </a:p>
        </p:txBody>
      </p:sp>
    </p:spTree>
    <p:extLst>
      <p:ext uri="{BB962C8B-B14F-4D97-AF65-F5344CB8AC3E}">
        <p14:creationId xmlns:p14="http://schemas.microsoft.com/office/powerpoint/2010/main" val="106956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13">
            <a:extLst>
              <a:ext uri="{FF2B5EF4-FFF2-40B4-BE49-F238E27FC236}">
                <a16:creationId xmlns:a16="http://schemas.microsoft.com/office/drawing/2014/main" id="{FAE60D8F-64D8-4CCA-BC8F-E3A6D6E99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585" y="6173658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ngữ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9221" name="TextBox 12">
            <a:extLst>
              <a:ext uri="{FF2B5EF4-FFF2-40B4-BE49-F238E27FC236}">
                <a16:creationId xmlns:a16="http://schemas.microsoft.com/office/drawing/2014/main" id="{6EE810B0-BA7A-4962-A46C-E77D9F3C5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28" y="1068419"/>
            <a:ext cx="79608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mài sắt, có ngày nên kim.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     Ai ơi đã quyết thì hành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Đã đan thì lận tròn vành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FontTx/>
              <a:buAutoNum type="arabicPeriod" startAt="3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keo này, bày keo khác.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chí thì nên 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nền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bền chí câu cua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câu chạch, câu rùa mặc ai!</a:t>
            </a:r>
          </a:p>
          <a:p>
            <a:pPr>
              <a:buFontTx/>
              <a:buAutoNum type="arabicPeriod" startAt="6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thấy sóng cả mà rã tay chèo.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bại là mẹ thành công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0873A-89A3-4187-925D-034DEBCE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185" y="394905"/>
            <a:ext cx="7399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0000"/>
                </a:solidFill>
              </a:rPr>
              <a:t>CÓ CHÍ THÌ NÊN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12">
            <a:extLst>
              <a:ext uri="{FF2B5EF4-FFF2-40B4-BE49-F238E27FC236}">
                <a16:creationId xmlns:a16="http://schemas.microsoft.com/office/drawing/2014/main" id="{D954D0A3-662F-4C6D-859E-CAFA67691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076" y="1146219"/>
            <a:ext cx="774657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       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lận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FontTx/>
              <a:buAutoNum type="arabicPeriod" startAt="3"/>
            </a:pP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   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ai!</a:t>
            </a:r>
          </a:p>
          <a:p>
            <a:pPr>
              <a:buFontTx/>
              <a:buAutoNum type="arabicPeriod" startAt="6"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1269" name="Text Box 13">
            <a:extLst>
              <a:ext uri="{FF2B5EF4-FFF2-40B4-BE49-F238E27FC236}">
                <a16:creationId xmlns:a16="http://schemas.microsoft.com/office/drawing/2014/main" id="{18F99547-291A-4E07-9363-52DA71478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2800" y="6297330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ngữ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9CA9EE-2257-4DEA-952A-6900A0E1BEDC}"/>
              </a:ext>
            </a:extLst>
          </p:cNvPr>
          <p:cNvCxnSpPr/>
          <p:nvPr/>
        </p:nvCxnSpPr>
        <p:spPr>
          <a:xfrm flipH="1">
            <a:off x="4755281" y="1811146"/>
            <a:ext cx="100012" cy="4016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AC3C01-EF3F-4855-B9B1-94A5170D11BE}"/>
              </a:ext>
            </a:extLst>
          </p:cNvPr>
          <p:cNvCxnSpPr/>
          <p:nvPr/>
        </p:nvCxnSpPr>
        <p:spPr>
          <a:xfrm flipH="1">
            <a:off x="4501746" y="2260073"/>
            <a:ext cx="100012" cy="4016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E75882-66EF-48C5-958E-0C18390A3413}"/>
              </a:ext>
            </a:extLst>
          </p:cNvPr>
          <p:cNvCxnSpPr/>
          <p:nvPr/>
        </p:nvCxnSpPr>
        <p:spPr>
          <a:xfrm flipH="1">
            <a:off x="5454968" y="3228181"/>
            <a:ext cx="100012" cy="4016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C90EC-5E3C-452F-BB5E-8A98DE35D14B}"/>
              </a:ext>
            </a:extLst>
          </p:cNvPr>
          <p:cNvCxnSpPr/>
          <p:nvPr/>
        </p:nvCxnSpPr>
        <p:spPr>
          <a:xfrm flipH="1">
            <a:off x="5183470" y="3715178"/>
            <a:ext cx="100012" cy="4016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69A66D-F074-46A4-8CF7-C49B0C03A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674" y="264937"/>
            <a:ext cx="7426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CHÍ THÌ NÊN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EF5D11-A763-4028-923C-672E0703EF75}"/>
              </a:ext>
            </a:extLst>
          </p:cNvPr>
          <p:cNvCxnSpPr/>
          <p:nvPr/>
        </p:nvCxnSpPr>
        <p:spPr>
          <a:xfrm flipH="1">
            <a:off x="6434930" y="4211715"/>
            <a:ext cx="100012" cy="4016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F0B3D3-66ED-47B0-9C80-FA8D4D125E0D}"/>
              </a:ext>
            </a:extLst>
          </p:cNvPr>
          <p:cNvCxnSpPr/>
          <p:nvPr/>
        </p:nvCxnSpPr>
        <p:spPr>
          <a:xfrm flipH="1">
            <a:off x="6209362" y="5187346"/>
            <a:ext cx="100012" cy="4016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3AC436-5374-4FED-9E69-EFCBA4C1CE45}"/>
              </a:ext>
            </a:extLst>
          </p:cNvPr>
          <p:cNvCxnSpPr/>
          <p:nvPr/>
        </p:nvCxnSpPr>
        <p:spPr>
          <a:xfrm flipH="1">
            <a:off x="4755281" y="5578169"/>
            <a:ext cx="100012" cy="4016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31076" y="6162977"/>
            <a:ext cx="590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Tìm từ trong bài có nghĩa là “thành công”?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6699" y="6162977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1249&quot;&gt;&lt;object type=&quot;3&quot; unique_id=&quot;11250&quot;&gt;&lt;property id=&quot;20148&quot; value=&quot;5&quot;/&gt;&lt;property id=&quot;20300&quot; value=&quot;Slide 1&quot;/&gt;&lt;property id=&quot;20307&quot; value=&quot;332&quot;/&gt;&lt;/object&gt;&lt;object type=&quot;3&quot; unique_id=&quot;11251&quot;&gt;&lt;property id=&quot;20148&quot; value=&quot;5&quot;/&gt;&lt;property id=&quot;20300&quot; value=&quot;Slide 3&quot;/&gt;&lt;property id=&quot;20307&quot; value=&quot;390&quot;/&gt;&lt;/object&gt;&lt;object type=&quot;3&quot; unique_id=&quot;11252&quot;&gt;&lt;property id=&quot;20148&quot; value=&quot;5&quot;/&gt;&lt;property id=&quot;20300&quot; value=&quot;Slide 5&quot;/&gt;&lt;property id=&quot;20307&quot; value=&quot;344&quot;/&gt;&lt;/object&gt;&lt;object type=&quot;3&quot; unique_id=&quot;11254&quot;&gt;&lt;property id=&quot;20148&quot; value=&quot;5&quot;/&gt;&lt;property id=&quot;20300&quot; value=&quot;Slide 7&quot;/&gt;&lt;property id=&quot;20307&quot; value=&quot;357&quot;/&gt;&lt;/object&gt;&lt;object type=&quot;3&quot; unique_id=&quot;11256&quot;&gt;&lt;property id=&quot;20148&quot; value=&quot;5&quot;/&gt;&lt;property id=&quot;20300&quot; value=&quot;Slide 8&quot;/&gt;&lt;property id=&quot;20307&quot; value=&quot;359&quot;/&gt;&lt;/object&gt;&lt;object type=&quot;3&quot; unique_id=&quot;11258&quot;&gt;&lt;property id=&quot;20148&quot; value=&quot;5&quot;/&gt;&lt;property id=&quot;20300&quot; value=&quot;Slide 9&quot;/&gt;&lt;property id=&quot;20307&quot; value=&quot;391&quot;/&gt;&lt;/object&gt;&lt;object type=&quot;3&quot; unique_id=&quot;11261&quot;&gt;&lt;property id=&quot;20148&quot; value=&quot;5&quot;/&gt;&lt;property id=&quot;20300&quot; value=&quot;Slide 14&quot;/&gt;&lt;property id=&quot;20307&quot; value=&quot;363&quot;/&gt;&lt;/object&gt;&lt;object type=&quot;3&quot; unique_id=&quot;11262&quot;&gt;&lt;property id=&quot;20148&quot; value=&quot;5&quot;/&gt;&lt;property id=&quot;20300&quot; value=&quot;Slide 16&quot;/&gt;&lt;property id=&quot;20307&quot; value=&quot;364&quot;/&gt;&lt;/object&gt;&lt;object type=&quot;3&quot; unique_id=&quot;11272&quot;&gt;&lt;property id=&quot;20148&quot; value=&quot;5&quot;/&gt;&lt;property id=&quot;20300&quot; value=&quot;Slide 20&quot;/&gt;&lt;property id=&quot;20307&quot; value=&quot;393&quot;/&gt;&lt;/object&gt;&lt;object type=&quot;3&quot; unique_id=&quot;11273&quot;&gt;&lt;property id=&quot;20148&quot; value=&quot;5&quot;/&gt;&lt;property id=&quot;20300&quot; value=&quot;Slide 26&quot;/&gt;&lt;property id=&quot;20307&quot; value=&quot;387&quot;/&gt;&lt;/object&gt;&lt;object type=&quot;3&quot; unique_id=&quot;11277&quot;&gt;&lt;property id=&quot;20148&quot; value=&quot;5&quot;/&gt;&lt;property id=&quot;20300&quot; value=&quot;Slide 28&quot;/&gt;&lt;property id=&quot;20307&quot; value=&quot;375&quot;/&gt;&lt;/object&gt;&lt;object type=&quot;3&quot; unique_id=&quot;11278&quot;&gt;&lt;property id=&quot;20148&quot; value=&quot;5&quot;/&gt;&lt;property id=&quot;20300&quot; value=&quot;Slide 29&quot;/&gt;&lt;property id=&quot;20307&quot; value=&quot;376&quot;/&gt;&lt;/object&gt;&lt;object type=&quot;3&quot; unique_id=&quot;11280&quot;&gt;&lt;property id=&quot;20148&quot; value=&quot;5&quot;/&gt;&lt;property id=&quot;20300&quot; value=&quot;Slide 30&quot;/&gt;&lt;property id=&quot;20307&quot; value=&quot;323&quot;/&gt;&lt;/object&gt;&lt;object type=&quot;3&quot; unique_id=&quot;11281&quot;&gt;&lt;property id=&quot;20148&quot; value=&quot;5&quot;/&gt;&lt;property id=&quot;20300&quot; value=&quot;Slide 31 - &amp;quot;1.Tục ngữ :  - Có chí làm quan, có gan làm giàu.  - Mưu cao chẳng bằng chí dày.  - Kiến tha lâu đầy tổ. 2. Ca dao &quot;/&gt;&lt;property id=&quot;20307&quot; value=&quot;330&quot;/&gt;&lt;/object&gt;&lt;object type=&quot;3&quot; unique_id=&quot;11282&quot;&gt;&lt;property id=&quot;20148&quot; value=&quot;5&quot;/&gt;&lt;property id=&quot;20300&quot; value=&quot;Slide 32&quot;/&gt;&lt;property id=&quot;20307&quot; value=&quot;392&quot;/&gt;&lt;/object&gt;&lt;object type=&quot;3&quot; unique_id=&quot;13134&quot;&gt;&lt;property id=&quot;20148&quot; value=&quot;5&quot;/&gt;&lt;property id=&quot;20300&quot; value=&quot;Slide 2&quot;/&gt;&lt;property id=&quot;20307&quot; value=&quot;395&quot;/&gt;&lt;/object&gt;&lt;object type=&quot;3&quot; unique_id=&quot;13135&quot;&gt;&lt;property id=&quot;20148&quot; value=&quot;5&quot;/&gt;&lt;property id=&quot;20300&quot; value=&quot;Slide 10&quot;/&gt;&lt;property id=&quot;20307&quot; value=&quot;396&quot;/&gt;&lt;/object&gt;&lt;object type=&quot;3&quot; unique_id=&quot;13136&quot;&gt;&lt;property id=&quot;20148&quot; value=&quot;5&quot;/&gt;&lt;property id=&quot;20300&quot; value=&quot;Slide 11&quot;/&gt;&lt;property id=&quot;20307&quot; value=&quot;398&quot;/&gt;&lt;/object&gt;&lt;object type=&quot;3&quot; unique_id=&quot;13137&quot;&gt;&lt;property id=&quot;20148&quot; value=&quot;5&quot;/&gt;&lt;property id=&quot;20300&quot; value=&quot;Slide 12&quot;/&gt;&lt;property id=&quot;20307&quot; value=&quot;399&quot;/&gt;&lt;/object&gt;&lt;object type=&quot;3&quot; unique_id=&quot;13138&quot;&gt;&lt;property id=&quot;20148&quot; value=&quot;5&quot;/&gt;&lt;property id=&quot;20300&quot; value=&quot;Slide 13&quot;/&gt;&lt;property id=&quot;20307&quot; value=&quot;400&quot;/&gt;&lt;/object&gt;&lt;object type=&quot;3&quot; unique_id=&quot;13139&quot;&gt;&lt;property id=&quot;20148&quot; value=&quot;5&quot;/&gt;&lt;property id=&quot;20300&quot; value=&quot;Slide 17&quot;/&gt;&lt;property id=&quot;20307&quot; value=&quot;402&quot;/&gt;&lt;/object&gt;&lt;object type=&quot;3&quot; unique_id=&quot;13140&quot;&gt;&lt;property id=&quot;20148&quot; value=&quot;5&quot;/&gt;&lt;property id=&quot;20300&quot; value=&quot;Slide 18&quot;/&gt;&lt;property id=&quot;20307&quot; value=&quot;401&quot;/&gt;&lt;/object&gt;&lt;object type=&quot;3&quot; unique_id=&quot;14026&quot;&gt;&lt;property id=&quot;20148&quot; value=&quot;5&quot;/&gt;&lt;property id=&quot;20300&quot; value=&quot;Slide 4&quot;/&gt;&lt;property id=&quot;20307&quot; value=&quot;407&quot;/&gt;&lt;/object&gt;&lt;object type=&quot;3&quot; unique_id=&quot;14027&quot;&gt;&lt;property id=&quot;20148&quot; value=&quot;5&quot;/&gt;&lt;property id=&quot;20300&quot; value=&quot;Slide 15&quot;/&gt;&lt;property id=&quot;20307&quot; value=&quot;408&quot;/&gt;&lt;/object&gt;&lt;object type=&quot;3&quot; unique_id=&quot;14028&quot;&gt;&lt;property id=&quot;20148&quot; value=&quot;5&quot;/&gt;&lt;property id=&quot;20300&quot; value=&quot;Slide 19&quot;/&gt;&lt;property id=&quot;20307&quot; value=&quot;409&quot;/&gt;&lt;/object&gt;&lt;object type=&quot;3&quot; unique_id=&quot;14029&quot;&gt;&lt;property id=&quot;20148&quot; value=&quot;5&quot;/&gt;&lt;property id=&quot;20300&quot; value=&quot;Slide 21&quot;/&gt;&lt;property id=&quot;20307&quot; value=&quot;410&quot;/&gt;&lt;/object&gt;&lt;object type=&quot;3&quot; unique_id=&quot;14030&quot;&gt;&lt;property id=&quot;20148&quot; value=&quot;5&quot;/&gt;&lt;property id=&quot;20300&quot; value=&quot;Slide 22&quot;/&gt;&lt;property id=&quot;20307&quot; value=&quot;411&quot;/&gt;&lt;/object&gt;&lt;object type=&quot;3&quot; unique_id=&quot;14031&quot;&gt;&lt;property id=&quot;20148&quot; value=&quot;5&quot;/&gt;&lt;property id=&quot;20300&quot; value=&quot;Slide 23&quot;/&gt;&lt;property id=&quot;20307&quot; value=&quot;412&quot;/&gt;&lt;/object&gt;&lt;object type=&quot;3&quot; unique_id=&quot;14330&quot;&gt;&lt;property id=&quot;20148&quot; value=&quot;5&quot;/&gt;&lt;property id=&quot;20300&quot; value=&quot;Slide 24&quot;/&gt;&lt;property id=&quot;20307&quot; value=&quot;413&quot;/&gt;&lt;/object&gt;&lt;object type=&quot;3&quot; unique_id=&quot;14332&quot;&gt;&lt;property id=&quot;20148&quot; value=&quot;5&quot;/&gt;&lt;property id=&quot;20300&quot; value=&quot;Slide 27&quot;/&gt;&lt;property id=&quot;20307&quot; value=&quot;415&quot;/&gt;&lt;/object&gt;&lt;object type=&quot;3&quot; unique_id=&quot;14761&quot;&gt;&lt;property id=&quot;20148&quot; value=&quot;5&quot;/&gt;&lt;property id=&quot;20300&quot; value=&quot;Slide 6&quot;/&gt;&lt;property id=&quot;20307&quot; value=&quot;416&quot;/&gt;&lt;/object&gt;&lt;object type=&quot;3&quot; unique_id=&quot;14907&quot;&gt;&lt;property id=&quot;20148&quot; value=&quot;5&quot;/&gt;&lt;property id=&quot;20300&quot; value=&quot;Slide 25&quot;/&gt;&lt;property id=&quot;20307&quot; value=&quot;418&quot;/&gt;&lt;/object&gt;&lt;/object&gt;&lt;object type=&quot;8&quot; unique_id=&quot;1131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1574</Words>
  <Application>Microsoft Office PowerPoint</Application>
  <PresentationFormat>Widescreen</PresentationFormat>
  <Paragraphs>173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Office Theme</vt:lpstr>
      <vt:lpstr>1_Default Design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11_Office Theme</vt:lpstr>
      <vt:lpstr>Default Design</vt:lpstr>
      <vt:lpstr>2_Office Theme</vt:lpstr>
      <vt:lpstr>10_Office Theme</vt:lpstr>
      <vt:lpstr>13_Office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1.Tục ngữ :  - Có chí làm quan, có gan làm giàu.  - Mưu cao chẳng bằng chí dày.  - Kiến tha lâu đầy tổ. 2. Ca dao :          - Ngọc kia chuốt mãi cũng tròn     Sắt kia mài mãi cũng còn nên kim.               - Ai ơi giữ chí cho bền      Dù ai đổi hướng xoay chiều mặc ai.                - Có bột mới gột nên hồ    Tay không mà dựng cơ đồ mới ngoan.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Trần Nữ Hoàng</dc:creator>
  <cp:lastModifiedBy>Kim Nga</cp:lastModifiedBy>
  <cp:revision>73</cp:revision>
  <dcterms:created xsi:type="dcterms:W3CDTF">2021-07-28T01:38:32Z</dcterms:created>
  <dcterms:modified xsi:type="dcterms:W3CDTF">2021-11-15T08:57:02Z</dcterms:modified>
</cp:coreProperties>
</file>