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816" r:id="rId9"/>
    <p:sldMasterId id="2147483828" r:id="rId10"/>
    <p:sldMasterId id="2147483840" r:id="rId11"/>
    <p:sldMasterId id="2147483876" r:id="rId12"/>
    <p:sldMasterId id="2147483900" r:id="rId13"/>
    <p:sldMasterId id="2147483912" r:id="rId14"/>
  </p:sldMasterIdLst>
  <p:notesMasterIdLst>
    <p:notesMasterId r:id="rId49"/>
  </p:notesMasterIdLst>
  <p:sldIdLst>
    <p:sldId id="332" r:id="rId15"/>
    <p:sldId id="395" r:id="rId16"/>
    <p:sldId id="390" r:id="rId17"/>
    <p:sldId id="407" r:id="rId18"/>
    <p:sldId id="344" r:id="rId19"/>
    <p:sldId id="419" r:id="rId20"/>
    <p:sldId id="416" r:id="rId21"/>
    <p:sldId id="357" r:id="rId22"/>
    <p:sldId id="359" r:id="rId23"/>
    <p:sldId id="420" r:id="rId24"/>
    <p:sldId id="396" r:id="rId25"/>
    <p:sldId id="398" r:id="rId26"/>
    <p:sldId id="399" r:id="rId27"/>
    <p:sldId id="400" r:id="rId28"/>
    <p:sldId id="363" r:id="rId29"/>
    <p:sldId id="408" r:id="rId30"/>
    <p:sldId id="364" r:id="rId31"/>
    <p:sldId id="402" r:id="rId32"/>
    <p:sldId id="401" r:id="rId33"/>
    <p:sldId id="409" r:id="rId34"/>
    <p:sldId id="393" r:id="rId35"/>
    <p:sldId id="410" r:id="rId36"/>
    <p:sldId id="413" r:id="rId37"/>
    <p:sldId id="421" r:id="rId38"/>
    <p:sldId id="418" r:id="rId39"/>
    <p:sldId id="387" r:id="rId40"/>
    <p:sldId id="415" r:id="rId41"/>
    <p:sldId id="375" r:id="rId42"/>
    <p:sldId id="376" r:id="rId43"/>
    <p:sldId id="422" r:id="rId44"/>
    <p:sldId id="323" r:id="rId45"/>
    <p:sldId id="330" r:id="rId46"/>
    <p:sldId id="423" r:id="rId47"/>
    <p:sldId id="392" r:id="rId48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B7B45-D7C0-44AE-BE3E-2946F0CD1120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17544-A987-43B2-A6B8-C11AB24D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357EEA0-419A-45D5-9448-AB4D4E9760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E3BBC928-CCE5-43EC-B297-E4303BE9D0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24DC0CE-E9FA-42EE-8BF0-D440871A1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B3D5B7-E10F-4D20-935A-514220E5748C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4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35CCE9A6-83A4-49FF-87E8-6858F73FAF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0472216C-72DE-477C-B15D-CCFBF1A2D5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406D5AA-6CFC-4132-B633-9E12ED589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285A99-089D-40C5-989A-E1C61515F837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55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40B3DCB-9C89-4694-98DE-20F0869CD0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F9C9237-5980-4D74-972F-08D137937F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C0622B76-F2EB-4E2A-93BD-05847B3F5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D4FEB4-719D-494C-AA24-11979DD6C7C0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06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97F4AE2-8E34-413A-8ED7-6D556B454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E7529C8-C4BB-4FB7-BFA2-B03EE2ED0F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45A3AB2-293E-40F5-9193-1C75BE03D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E5506D-DC41-4FAA-9046-0EDC72DBD45D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3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F34A643-8772-424B-94F1-50ADE4FF0D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F2D483A-8FE3-411A-8D8C-B0E5C8B1EA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73169D48-0CA2-40F1-A2F4-B6B66D254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AC184-C254-42F2-A7D1-B6E16423B740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52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601DEAF-51D7-442C-A7B9-21654C677D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D5FF6D6-AAE4-4602-AA35-DBA4134865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B009696F-DA3E-4C74-80E7-4A688D25F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3EE0ED-8893-4F7B-AFD8-BE3DA5E6DB68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85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3B46FE4D-2D9B-444E-9012-C685C1E1B0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121B09B8-FFB0-4CB7-B90D-E18AB1CF57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5CAE805F-8283-45C5-BFEF-F5F9BA453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AF47AE-765D-4C7C-A2DD-58A11C8D649F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7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58FB962B-5769-480A-AA32-3624A5CB2B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7E2E3AC-55A1-4DDB-8F09-64118464C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E4ED7C23-6141-486E-B20D-1F56BF665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98A64-FB81-4A41-AC2B-DA7359347B01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06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740-DA36-4EAD-ADE7-D2F6B30B0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01614-44E1-46EE-8C28-250D49322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4FE82-75B1-4C48-817A-58755B00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C4F7-BBCC-4B64-98BD-A0A51DAE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896D7-8B6B-4422-A0C0-3A9AC0DC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CA44-7074-47DF-8BC5-824E8747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F6D5D-A48E-493D-8632-1C1654ABD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7FE17-7622-4D41-A7D3-982F7E5D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51408-F115-4D11-BCDD-E07D26FB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988F6-3B98-47D4-8D69-F79EFC4C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85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175D5-93D4-4535-A508-FE5004C0F44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9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2B4B-C731-4D33-AF69-F332E41906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21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1E177-DF9E-4047-A15A-E9C2753F8D2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20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6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1EA4D-5B1F-4F84-81D8-6CCFC5CEEEF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94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7E835-0A24-4C28-A375-C7779197DF0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68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3CC1E-19C3-489A-8293-4C8E0B6DDE3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33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B7F35-12FE-4425-B48B-D13663550F6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354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6" y="273053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70B58-F7A0-40F3-AD40-E57FA7E8CCE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237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ED537-861A-494F-BECE-F3A322B8C62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62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5D4F0-EAB9-4F19-8443-7772F6CD0B6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3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EB4B3D-6CB4-44A2-A9C0-EA0C63639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C22BB-EC75-49C7-BD1D-5D2B4D9A2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5E20-16CC-4741-8C7E-194337AE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0E06-9AC8-4942-8962-55966D78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18AC-65F5-4DE5-A905-325C6CA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55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4203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24932-424C-4417-823D-CAC83B692D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537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03176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2803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76806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324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61109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18179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70574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52749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126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2CAB-13C7-465F-8AD1-8F325CC6C7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869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3178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39636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73255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04175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2718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69972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97810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34877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32326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364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9244-539A-4DDA-883E-D0F2316819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2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84792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09481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75100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35523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64518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97329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6192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82024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13080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175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AF2E-6DA4-4894-B168-17FE6E7559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24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81959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78865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19443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33089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50313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77453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12879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15293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883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786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16F80-00E0-43DF-98B3-00B455C049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02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56888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95222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30229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07804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744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56C9-9574-401B-A323-499A11AA19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B6F4-42DF-41B9-A72D-C560F612E2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FC87-395B-4F63-9E20-55FBCBC031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F73F-3A1D-4D05-AAEE-86BC41639D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2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D7F0-059D-439F-8BA7-517539D7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7BDD-E58F-4B7C-8311-537FE9DA4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04D-C7A3-4930-B2A2-934EB0F4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BD7BA-2DF8-4BF5-BA22-E18055C6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D1AA1-F3AA-4DC9-985D-FA858522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3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28DB5-9581-4D42-8B5D-9B79247956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5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14D5-3FFC-4843-8EE2-F0245DF884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2EBA-E964-4419-B1D9-F8946EFD96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81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687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961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5966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8284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9166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988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772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8E7A-475D-4EC1-8C0F-7D744911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48A74-DEA0-4C38-9E08-6523AE24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DCA6-7A53-434A-AB9A-1D9EB4FC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26445-0637-4898-9D3F-92C8F77B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4410-6DAB-4779-8280-AAACE863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62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608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325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3015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5446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8056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6255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1944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2112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5205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55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4C83-B2D6-4BE1-B7A5-D3F7E007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4D83-B57F-497A-BB89-37F982A68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3877F-D6FD-480A-BF3F-D9175C29C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E5799-774F-402B-B1FC-EC3ABBF1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91129-DA5E-4CD2-95E2-7CDAC83B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12177-C21E-44A9-A3F1-A47DA8CE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7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2319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140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6376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397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9169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7581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5794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4257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8583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722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FC96-8EFE-4A4E-AF3C-486FD20D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665DD-DBFE-497D-B0FE-58ECD2EE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8C94F-E271-477F-8965-0963F3D53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B109B-D347-433F-A00A-DD29798D3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809C7-F287-471C-A1A3-ED772C0F9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DBC8B-11E6-4BC5-A8DA-62BFF1CC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3461F-6203-4F59-BB0A-F557FBD9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EF116-A035-4489-B805-04154323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3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4388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5816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2581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4655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93364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0361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6422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0822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9140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779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008D-C5F6-4215-84C1-8AE81222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9BF54-2AF4-4B70-87EC-FD2452A4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C0AA0-A37C-4468-9551-15CB2AE8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05B32-B051-4ED8-9D3B-A4C307CE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4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082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2706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0679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57170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067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505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2269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11409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9430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315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9B2F6-60D7-4915-8AC2-64CCD0F8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149F5-86E9-4AEB-B944-5725CE9F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C1A1B-F072-482C-B755-09B5958A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542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11126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53457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3293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32960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9942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6354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9992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97021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4103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149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E907-131B-406F-A5E3-A8E9805C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AD7D-355A-4B99-B175-09A9678D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E02A0-7254-4788-8CD6-0EAEC88CD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2A3AD-B7F2-4334-9CE9-55B2BA03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4C6C6-1BC0-42AB-A5E1-78A258D5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15D0D-BBA1-43B2-AB1B-2D0047E9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40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15747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9423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54005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68731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2589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52531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13873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30668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10529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194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3836-36CA-40CB-B98F-2EF0D564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45F5-7DAC-4EB8-927C-7EE5B8237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13240-28F9-4CAA-BD71-C494E524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197D1-DB5B-4F5A-8670-236908C6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7BB5B-5D74-4101-BC9A-4600D3D3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64331-8E97-4578-9FF7-0E8CA81E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64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30862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93852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05640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46281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34222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02979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90474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9176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5959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974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888C6-4CD3-4207-BF17-2AA79205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0F436-40A1-4B4A-A7F8-51787414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E43DF-B9FB-4368-899E-A9F03B505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17E2-A1F5-401B-BEAC-9E97B4D2E68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C0C30-0DEF-4D92-96E3-D8EF5D376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4900-C346-432C-A09C-C9ADA686C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7E7663-5435-4753-8C1D-1F87B84D70EE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5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8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6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3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D52C0-24D4-49E0-8992-6FD1F6AEBE6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0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5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5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2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Template Leaves, Ppt Background, Ppt Template, Business Card Background  Image for Free Download">
            <a:extLst>
              <a:ext uri="{FF2B5EF4-FFF2-40B4-BE49-F238E27FC236}">
                <a16:creationId xmlns:a16="http://schemas.microsoft.com/office/drawing/2014/main" id="{42FEA724-E5FA-4144-B3BC-6433C281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757E458-3F9B-4B3F-8334-8212BE07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71950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D73D7-EDA5-4D3E-84AB-D62AE64A78D6}"/>
              </a:ext>
            </a:extLst>
          </p:cNvPr>
          <p:cNvSpPr txBox="1"/>
          <p:nvPr/>
        </p:nvSpPr>
        <p:spPr>
          <a:xfrm>
            <a:off x="1504039" y="493058"/>
            <a:ext cx="75113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CHÀO MỪNG CÁC CON ĐẾN TIẾT TẬP ĐỌC</a:t>
            </a:r>
          </a:p>
        </p:txBody>
      </p:sp>
    </p:spTree>
    <p:extLst>
      <p:ext uri="{BB962C8B-B14F-4D97-AF65-F5344CB8AC3E}">
        <p14:creationId xmlns:p14="http://schemas.microsoft.com/office/powerpoint/2010/main" val="323438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FF92AC-C4E3-4D70-9AB2-E40EF4AF8133}"/>
              </a:ext>
            </a:extLst>
          </p:cNvPr>
          <p:cNvSpPr txBox="1">
            <a:spLocks/>
          </p:cNvSpPr>
          <p:nvPr/>
        </p:nvSpPr>
        <p:spPr>
          <a:xfrm>
            <a:off x="3524250" y="79981"/>
            <a:ext cx="5143500" cy="749334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BC430005-AF71-4CE1-9AA9-8A908727BE58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951714"/>
            <a:ext cx="6964944" cy="1268196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B6AE51-A110-4503-879D-B00C9B1B772D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C24893-3248-44F5-978E-CDC8B110300C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8999A5-269E-46B7-BDFA-27FB7F58BDE6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2DC01A16-18EC-4162-97FD-0F7F001FDBE5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685192"/>
            <a:ext cx="6970960" cy="1314258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12B6B-108C-4B91-BCFC-CE2776A37FD8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686552-33A8-4108-96A6-D1F3EA879E83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905571-49FA-4D24-B27E-1BBE9CAE8EE6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FF3DB-7F03-413E-9EF9-5D20C3D36E0D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1637F-7B7D-455C-A81A-6DBECD93E463}"/>
              </a:ext>
            </a:extLst>
          </p:cNvPr>
          <p:cNvSpPr/>
          <p:nvPr/>
        </p:nvSpPr>
        <p:spPr>
          <a:xfrm>
            <a:off x="3636221" y="4035317"/>
            <a:ext cx="608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24C44ADB-D99B-4415-AE5C-B9C814A2AC03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324994"/>
            <a:ext cx="6970961" cy="1081646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F50174-DAFA-4B4A-97FD-EB1950351D03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EFCC18-0329-4BDE-950F-9CD73E5D5B8B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32CC74-9C2A-4FDA-BE51-C8956BFD892C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9961812-9A27-4AD8-B7B3-2110C26FF5B5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F55BFA62-4924-46E1-8FDB-33A4DEB1D1D4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12000"/>
            <a:ext cx="6964945" cy="1081646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79CCFE-9C65-4F76-9B39-ABC41158E705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447E4A-C8FB-4C25-AD6E-749F3CE1DA29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DC1716-80C6-47B7-AC41-95E6A199F65E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8D12B6E-4826-4906-8BC4-F687AC86C8AA}"/>
              </a:ext>
            </a:extLst>
          </p:cNvPr>
          <p:cNvSpPr/>
          <p:nvPr/>
        </p:nvSpPr>
        <p:spPr>
          <a:xfrm>
            <a:off x="3689893" y="5295455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809985E-29EB-4D55-BC95-9F5936DE4023}"/>
              </a:ext>
            </a:extLst>
          </p:cNvPr>
          <p:cNvSpPr/>
          <p:nvPr/>
        </p:nvSpPr>
        <p:spPr>
          <a:xfrm>
            <a:off x="3104354" y="1396099"/>
            <a:ext cx="629342" cy="62855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5"/>
          <p:cNvSpPr txBox="1">
            <a:spLocks noChangeArrowheads="1"/>
          </p:cNvSpPr>
          <p:nvPr/>
        </p:nvSpPr>
        <p:spPr bwMode="auto">
          <a:xfrm>
            <a:off x="4114800" y="60960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1600" b="1" i="1">
                <a:solidFill>
                  <a:prstClr val="black"/>
                </a:solidFill>
              </a:rPr>
              <a:t>     Chu Thị Soa – Hải Châu- Đà Nẵng</a:t>
            </a:r>
          </a:p>
        </p:txBody>
      </p:sp>
      <p:pic>
        <p:nvPicPr>
          <p:cNvPr id="16387" name="Picture 2" descr="deca04cb79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5"/>
          <p:cNvSpPr txBox="1">
            <a:spLocks noChangeArrowheads="1"/>
          </p:cNvSpPr>
          <p:nvPr/>
        </p:nvSpPr>
        <p:spPr bwMode="auto">
          <a:xfrm>
            <a:off x="3848100" y="2225675"/>
            <a:ext cx="560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7200" b="1">
                <a:solidFill>
                  <a:srgbClr val="FF0000"/>
                </a:solidFill>
              </a:rPr>
              <a:t>    Phép trừ</a:t>
            </a:r>
          </a:p>
        </p:txBody>
      </p:sp>
      <p:sp>
        <p:nvSpPr>
          <p:cNvPr id="16389" name="Text Box 45"/>
          <p:cNvSpPr txBox="1">
            <a:spLocks noChangeArrowheads="1"/>
          </p:cNvSpPr>
          <p:nvPr/>
        </p:nvSpPr>
        <p:spPr bwMode="auto">
          <a:xfrm>
            <a:off x="3657600" y="1135064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CC"/>
                </a:solidFill>
              </a:rPr>
              <a:t>   MÔN TOÁN TUẦN 6</a:t>
            </a:r>
          </a:p>
        </p:txBody>
      </p:sp>
      <p:sp>
        <p:nvSpPr>
          <p:cNvPr id="16390" name="Text Box 45"/>
          <p:cNvSpPr txBox="1">
            <a:spLocks noChangeArrowheads="1"/>
          </p:cNvSpPr>
          <p:nvPr/>
        </p:nvSpPr>
        <p:spPr bwMode="auto">
          <a:xfrm>
            <a:off x="4114800" y="4343401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CC"/>
                </a:solidFill>
              </a:rPr>
              <a:t>  CHU THỊ SOA</a:t>
            </a:r>
          </a:p>
        </p:txBody>
      </p:sp>
      <p:pic>
        <p:nvPicPr>
          <p:cNvPr id="16391" name="Picture 4" descr="E:\GIAO AN LOP 4\HINH DONG PP\khung hinh\khung hinh dep\khung anh 1\1 (5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3179764" y="2370138"/>
            <a:ext cx="5756275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6000" b="1">
                <a:solidFill>
                  <a:srgbClr val="FF0000"/>
                </a:solidFill>
              </a:rPr>
              <a:t>Tìm hiểu bài </a:t>
            </a:r>
          </a:p>
        </p:txBody>
      </p:sp>
    </p:spTree>
    <p:extLst>
      <p:ext uri="{BB962C8B-B14F-4D97-AF65-F5344CB8AC3E}">
        <p14:creationId xmlns:p14="http://schemas.microsoft.com/office/powerpoint/2010/main" val="350160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95294" y="0"/>
            <a:ext cx="1159190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FF0000"/>
                </a:solidFill>
              </a:rPr>
              <a:t>Hãy đọc thầm bài và TLCH: Dựa vào nội dung các tục ngữ trên, hãy xếp chúng vào ba nhóm sau :</a:t>
            </a:r>
            <a:br>
              <a:rPr lang="vi-VN" altLang="vi-VN" sz="4000" b="1" dirty="0">
                <a:solidFill>
                  <a:srgbClr val="FF0000"/>
                </a:solidFill>
              </a:rPr>
            </a:br>
            <a:r>
              <a:rPr lang="vi-VN" altLang="vi-VN" sz="4400" b="1" dirty="0">
                <a:solidFill>
                  <a:prstClr val="black"/>
                </a:solidFill>
              </a:rPr>
              <a:t>a) Khẳng định rằng có ý chí thì nhất định thành công.</a:t>
            </a:r>
            <a:br>
              <a:rPr lang="vi-VN" altLang="vi-VN" sz="4400" b="1" dirty="0">
                <a:solidFill>
                  <a:prstClr val="black"/>
                </a:solidFill>
              </a:rPr>
            </a:br>
            <a:r>
              <a:rPr lang="vi-VN" altLang="vi-VN" sz="4400" b="1" dirty="0">
                <a:solidFill>
                  <a:prstClr val="black"/>
                </a:solidFill>
              </a:rPr>
              <a:t>b) Khuyên người ta giữ vững mục tiêu đã chọn.</a:t>
            </a:r>
            <a:br>
              <a:rPr lang="vi-VN" altLang="vi-VN" sz="4400" b="1" dirty="0">
                <a:solidFill>
                  <a:prstClr val="black"/>
                </a:solidFill>
              </a:rPr>
            </a:br>
            <a:r>
              <a:rPr lang="vi-VN" altLang="vi-VN" sz="4400" b="1" dirty="0">
                <a:solidFill>
                  <a:prstClr val="black"/>
                </a:solidFill>
              </a:rPr>
              <a:t>c) Khuyên người ta không nản lòng khi gặp khó khăn.</a:t>
            </a:r>
            <a:endParaRPr lang="en-US" altLang="vi-VN" sz="4400" b="1" dirty="0">
              <a:solidFill>
                <a:prstClr val="black"/>
              </a:solidFill>
            </a:endParaRPr>
          </a:p>
        </p:txBody>
      </p:sp>
      <p:pic>
        <p:nvPicPr>
          <p:cNvPr id="5" name="Picture 10" descr="Thao luan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4986845"/>
            <a:ext cx="2400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2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9626" y="2242416"/>
            <a:ext cx="12003110" cy="275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0000"/>
                </a:solidFill>
              </a:rPr>
              <a:t>1.</a:t>
            </a:r>
            <a:r>
              <a:rPr lang="vi-VN" altLang="vi-VN" sz="4000" b="1" dirty="0">
                <a:solidFill>
                  <a:srgbClr val="0000CC"/>
                </a:solidFill>
              </a:rPr>
              <a:t>Có công mài sắt, có ngày nên kim. </a:t>
            </a:r>
            <a:endParaRPr lang="en-US" altLang="vi-VN" sz="4000" b="1" dirty="0">
              <a:solidFill>
                <a:srgbClr val="0000CC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0000"/>
                </a:solidFill>
              </a:rPr>
              <a:t>4. </a:t>
            </a:r>
            <a:r>
              <a:rPr lang="vi-VN" altLang="vi-VN" sz="4000" b="1" dirty="0">
                <a:solidFill>
                  <a:srgbClr val="0000CC"/>
                </a:solidFill>
              </a:rPr>
              <a:t>Người có chí thì nên</a:t>
            </a:r>
            <a:br>
              <a:rPr lang="vi-VN" altLang="vi-VN" sz="4000" b="1" dirty="0">
                <a:solidFill>
                  <a:srgbClr val="0000CC"/>
                </a:solidFill>
              </a:rPr>
            </a:br>
            <a:r>
              <a:rPr lang="vi-VN" altLang="vi-VN" sz="4000" b="1" dirty="0">
                <a:solidFill>
                  <a:srgbClr val="0000CC"/>
                </a:solidFill>
              </a:rPr>
              <a:t>    Nhà có nền thì vững.</a:t>
            </a:r>
            <a:endParaRPr lang="en-US" altLang="vi-VN" sz="4000" b="1" dirty="0">
              <a:solidFill>
                <a:srgbClr val="0000CC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19325" y="247543"/>
            <a:ext cx="11972675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FF0000"/>
                </a:solidFill>
              </a:rPr>
              <a:t>a. Khẳng định rằng có ý chí thì nhất định thành công: </a:t>
            </a:r>
            <a:endParaRPr lang="en-US" altLang="vi-VN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1737" y="936487"/>
            <a:ext cx="82568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prstClr val="black"/>
                </a:solidFill>
              </a:rPr>
              <a:t>2</a:t>
            </a:r>
            <a:r>
              <a:rPr lang="en-US" altLang="vi-VN" sz="4000" b="1" dirty="0">
                <a:solidFill>
                  <a:prstClr val="black"/>
                </a:solidFill>
              </a:rPr>
              <a:t>.</a:t>
            </a:r>
            <a:r>
              <a:rPr lang="vi-VN" altLang="vi-VN" sz="4000" b="1" dirty="0">
                <a:solidFill>
                  <a:prstClr val="black"/>
                </a:solidFill>
              </a:rPr>
              <a:t>     Ai ơi đã quyết thì hành.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prstClr val="black"/>
                </a:solidFill>
              </a:rPr>
              <a:t>   Đã đan thì lận tròn vành mới thôi! </a:t>
            </a:r>
            <a:br>
              <a:rPr lang="vi-VN" altLang="vi-VN" sz="4000" b="1" dirty="0">
                <a:solidFill>
                  <a:prstClr val="black"/>
                </a:solidFill>
              </a:rPr>
            </a:br>
            <a:r>
              <a:rPr lang="vi-VN" altLang="vi-VN" sz="4000" b="1" dirty="0">
                <a:solidFill>
                  <a:prstClr val="black"/>
                </a:solidFill>
              </a:rPr>
              <a:t>5</a:t>
            </a:r>
            <a:r>
              <a:rPr lang="en-US" altLang="vi-VN" sz="4000" b="1" dirty="0">
                <a:solidFill>
                  <a:prstClr val="black"/>
                </a:solidFill>
              </a:rPr>
              <a:t>.</a:t>
            </a:r>
            <a:r>
              <a:rPr lang="vi-VN" altLang="vi-VN" sz="4000" b="1" dirty="0">
                <a:solidFill>
                  <a:prstClr val="black"/>
                </a:solidFill>
              </a:rPr>
              <a:t>     Hãy lo bền chí câu cua. </a:t>
            </a:r>
            <a:br>
              <a:rPr lang="vi-VN" altLang="vi-VN" sz="4000" b="1" dirty="0">
                <a:solidFill>
                  <a:prstClr val="black"/>
                </a:solidFill>
              </a:rPr>
            </a:br>
            <a:r>
              <a:rPr lang="vi-VN" altLang="vi-VN" sz="4000" b="1" dirty="0">
                <a:solidFill>
                  <a:prstClr val="black"/>
                </a:solidFill>
              </a:rPr>
              <a:t>   Dù ai câu chạch, câu rùa mặc ai!</a:t>
            </a:r>
            <a:endParaRPr lang="en-US" altLang="vi-VN" sz="4000" b="1" dirty="0">
              <a:solidFill>
                <a:prstClr val="black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228601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0000"/>
                </a:solidFill>
              </a:rPr>
              <a:t>b</a:t>
            </a:r>
            <a:r>
              <a:rPr lang="vi-VN" altLang="vi-VN" sz="4000" b="1" dirty="0">
                <a:solidFill>
                  <a:srgbClr val="FF0000"/>
                </a:solidFill>
              </a:rPr>
              <a:t>. Khuyên người ta giữ vững mục tiêu đã chọn: </a:t>
            </a:r>
            <a:endParaRPr lang="en-US" altLang="vi-VN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974776"/>
            <a:ext cx="1074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bài từ cùng nghĩa với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9874" y="3974776"/>
            <a:ext cx="161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7F03FA6-E27D-4DF0-8B6D-E68704FED444}"/>
              </a:ext>
            </a:extLst>
          </p:cNvPr>
          <p:cNvSpPr txBox="1">
            <a:spLocks/>
          </p:cNvSpPr>
          <p:nvPr/>
        </p:nvSpPr>
        <p:spPr bwMode="auto">
          <a:xfrm>
            <a:off x="283334" y="2743200"/>
            <a:ext cx="1338243" cy="12363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</a:rPr>
              <a:t>đan</a:t>
            </a:r>
            <a:endParaRPr lang="en-US" sz="48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4" name="Picture 2" descr="Nghe dan lat may tre">
            <a:extLst>
              <a:ext uri="{FF2B5EF4-FFF2-40B4-BE49-F238E27FC236}">
                <a16:creationId xmlns:a16="http://schemas.microsoft.com/office/drawing/2014/main" id="{6A878AD4-81FA-4ECB-B002-81546749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08" y="4072710"/>
            <a:ext cx="476408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Kết quả hình ảnh cho đan rổ">
            <a:extLst>
              <a:ext uri="{FF2B5EF4-FFF2-40B4-BE49-F238E27FC236}">
                <a16:creationId xmlns:a16="http://schemas.microsoft.com/office/drawing/2014/main" id="{2D638135-218B-458E-BA8D-3B957194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5" y="1583510"/>
            <a:ext cx="4622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Kết quả hình ảnh cho đan rổ">
            <a:extLst>
              <a:ext uri="{FF2B5EF4-FFF2-40B4-BE49-F238E27FC236}">
                <a16:creationId xmlns:a16="http://schemas.microsoft.com/office/drawing/2014/main" id="{D3FF85C4-9744-4140-B8E3-FD202D91A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5" y="4086997"/>
            <a:ext cx="46228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7583" y="540913"/>
            <a:ext cx="848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trong tranh đang làm gì?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177" y="1583509"/>
            <a:ext cx="4594918" cy="2503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731" y="849087"/>
            <a:ext cx="9448024" cy="585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75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nào trong bài chỉ việc làm trong tranh?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4070" y="0"/>
            <a:ext cx="1753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ết quả hình ảnh cho con chạch">
            <a:extLst>
              <a:ext uri="{FF2B5EF4-FFF2-40B4-BE49-F238E27FC236}">
                <a16:creationId xmlns:a16="http://schemas.microsoft.com/office/drawing/2014/main" id="{052864FA-42D1-4880-B9BA-E7740046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18" y="1950468"/>
            <a:ext cx="39385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Kết quả hình ảnh cho con chạch">
            <a:extLst>
              <a:ext uri="{FF2B5EF4-FFF2-40B4-BE49-F238E27FC236}">
                <a16:creationId xmlns:a16="http://schemas.microsoft.com/office/drawing/2014/main" id="{EA697564-1158-48DB-BEAF-0C215D7EA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1950468"/>
            <a:ext cx="41687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Kết quả hình ảnh cho con chạch">
            <a:extLst>
              <a:ext uri="{FF2B5EF4-FFF2-40B4-BE49-F238E27FC236}">
                <a16:creationId xmlns:a16="http://schemas.microsoft.com/office/drawing/2014/main" id="{09066746-3C55-475E-8EF1-AAAE5F96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4057652"/>
            <a:ext cx="4168775" cy="203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Kết quả hình ảnh cho con chạch">
            <a:extLst>
              <a:ext uri="{FF2B5EF4-FFF2-40B4-BE49-F238E27FC236}">
                <a16:creationId xmlns:a16="http://schemas.microsoft.com/office/drawing/2014/main" id="{5803B624-21CF-4EEE-905F-E5148143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18" y="4114800"/>
            <a:ext cx="40116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A2A1F2D-5B7F-49AE-80DE-C564DEB95B0D}"/>
              </a:ext>
            </a:extLst>
          </p:cNvPr>
          <p:cNvSpPr txBox="1">
            <a:spLocks/>
          </p:cNvSpPr>
          <p:nvPr/>
        </p:nvSpPr>
        <p:spPr bwMode="auto">
          <a:xfrm>
            <a:off x="0" y="2651634"/>
            <a:ext cx="1944710" cy="1280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</a:rPr>
              <a:t>con chạch</a:t>
            </a:r>
            <a:endParaRPr lang="en-US" sz="48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0011" y="296214"/>
            <a:ext cx="701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vật trong tranh là con gì?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19270" y="31750"/>
            <a:ext cx="120727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FF0000"/>
                </a:solidFill>
                <a:latin typeface="+mj-lt"/>
              </a:rPr>
              <a:t>c. Khuyên người ta không nản lòng khi gặp khó khăn:</a:t>
            </a:r>
            <a:endParaRPr lang="en-US" altLang="vi-VN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3274" y="1088989"/>
            <a:ext cx="117016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3</a:t>
            </a:r>
            <a:r>
              <a:rPr lang="en-US" altLang="vi-VN" sz="4000" b="1" dirty="0">
                <a:solidFill>
                  <a:srgbClr val="0000CC"/>
                </a:solidFill>
                <a:latin typeface="+mj-lt"/>
              </a:rPr>
              <a:t>.</a:t>
            </a: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 Thua keo này, bày keo khác </a:t>
            </a:r>
            <a:endParaRPr lang="en-US" altLang="vi-VN" sz="4000" b="1" dirty="0">
              <a:solidFill>
                <a:srgbClr val="0000CC"/>
              </a:solidFill>
              <a:latin typeface="+mj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6</a:t>
            </a:r>
            <a:r>
              <a:rPr lang="en-US" altLang="vi-VN" sz="4000" b="1" dirty="0">
                <a:solidFill>
                  <a:srgbClr val="0000CC"/>
                </a:solidFill>
                <a:latin typeface="+mj-lt"/>
              </a:rPr>
              <a:t>.</a:t>
            </a: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 Chớ thấy sóng cả mà rã tay chèo. </a:t>
            </a:r>
            <a:endParaRPr lang="en-US" altLang="vi-VN" sz="4000" b="1" dirty="0">
              <a:solidFill>
                <a:srgbClr val="0000CC"/>
              </a:solidFill>
              <a:latin typeface="+mj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CC"/>
                </a:solidFill>
                <a:latin typeface="+mj-lt"/>
              </a:rPr>
              <a:t>7.</a:t>
            </a: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 Thất bại là mẹ thành công.</a:t>
            </a:r>
            <a:endParaRPr lang="en-US" altLang="vi-VN" sz="4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270" y="3429000"/>
            <a:ext cx="806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 lần đấu sức được gọi là gì?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8594" y="3429000"/>
            <a:ext cx="2034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1E09B7"/>
                </a:solidFill>
                <a:latin typeface="+mj-lt"/>
                <a:cs typeface="Times New Roman" panose="02020603050405020304" pitchFamily="18" charset="0"/>
              </a:rPr>
              <a:t>keo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70" y="4384018"/>
            <a:ext cx="1096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Tìm từ trong câu thành ngữ có nghĩa là “lớn”?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81947" y="4356610"/>
            <a:ext cx="91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270" y="5330840"/>
            <a:ext cx="4631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“Rã” có nghĩa là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6858" y="5309742"/>
            <a:ext cx="405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sz="4000" b="1" dirty="0">
                <a:solidFill>
                  <a:srgbClr val="1E09B7"/>
                </a:solidFill>
                <a:latin typeface="+mj-lt"/>
              </a:rPr>
              <a:t>: buông rơi</a:t>
            </a:r>
          </a:p>
        </p:txBody>
      </p:sp>
    </p:spTree>
    <p:extLst>
      <p:ext uri="{BB962C8B-B14F-4D97-AF65-F5344CB8AC3E}">
        <p14:creationId xmlns:p14="http://schemas.microsoft.com/office/powerpoint/2010/main" val="21725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555750" y="0"/>
            <a:ext cx="8763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FF0000"/>
                </a:solidFill>
              </a:rPr>
              <a:t>Câu 1. Xếp thành ba nhóm:</a:t>
            </a:r>
            <a:br>
              <a:rPr lang="vi-VN" altLang="vi-VN" sz="3200" b="1" dirty="0">
                <a:solidFill>
                  <a:srgbClr val="FF0000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a. </a:t>
            </a:r>
            <a:r>
              <a:rPr lang="vi-VN" altLang="vi-VN" sz="3200" b="1" dirty="0">
                <a:solidFill>
                  <a:srgbClr val="006600"/>
                </a:solidFill>
              </a:rPr>
              <a:t>Khẳng định rằng có ý chí thì nhất định thành công:</a:t>
            </a:r>
            <a:r>
              <a:rPr lang="vi-VN" altLang="vi-VN" sz="3200" b="1" dirty="0">
                <a:solidFill>
                  <a:srgbClr val="0000CC"/>
                </a:solidFill>
              </a:rPr>
              <a:t> (1) Có công mài sắt, có ngày nên kim. (4) Người có chí thì nên. 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Nhà có nền thì vững.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b. </a:t>
            </a:r>
            <a:r>
              <a:rPr lang="vi-VN" altLang="vi-VN" sz="3200" b="1" dirty="0">
                <a:solidFill>
                  <a:srgbClr val="006600"/>
                </a:solidFill>
              </a:rPr>
              <a:t>Khuyên người ta giữ vững mục tiêu đã chọn: </a:t>
            </a:r>
            <a:r>
              <a:rPr lang="vi-VN" altLang="vi-VN" sz="3200" b="1" dirty="0">
                <a:solidFill>
                  <a:srgbClr val="0000CC"/>
                </a:solidFill>
              </a:rPr>
              <a:t>(2) Ai ơi đã quyết thì hành.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0000CC"/>
                </a:solidFill>
              </a:rPr>
              <a:t>Đã đan thì lận tròn vành mới thôi! 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(5) Hãy lo bền chí câu cua. 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Dù ai câu chạch, câu rùa mặc ai!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c. </a:t>
            </a:r>
            <a:r>
              <a:rPr lang="vi-VN" altLang="vi-VN" sz="3200" b="1" dirty="0">
                <a:solidFill>
                  <a:srgbClr val="006600"/>
                </a:solidFill>
              </a:rPr>
              <a:t>Khuyên người ta không nản lòng khi gặp khó </a:t>
            </a:r>
            <a:r>
              <a:rPr lang="vi-VN" altLang="vi-VN" sz="3200" b="1" dirty="0">
                <a:solidFill>
                  <a:srgbClr val="0000CC"/>
                </a:solidFill>
              </a:rPr>
              <a:t>khăn: (3) Thua keo này bày keo khác (6) Chớ thấy sóng cả mà rã tay chèo. (7) Thất bại là mẹ thành công.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8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3048000" y="5334000"/>
            <a:ext cx="548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66FF66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ln w="9525">
                  <a:round/>
                  <a:headEnd/>
                  <a:tailEnd/>
                </a:ln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1995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5672" y="154547"/>
            <a:ext cx="112313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indent="173038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Cách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diễn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đạt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của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tục ngữ có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đặc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điểm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gì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khiến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người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đọc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dễ nhớ, dễ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hiểu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Chọn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ý em cho là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đúng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nhất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để trả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lời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01321" y="2831779"/>
            <a:ext cx="10560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a)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Ngắn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gọn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có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vần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điệu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76044" y="3923962"/>
            <a:ext cx="9941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b) Có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hình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ảnh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so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sánh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76044" y="5016145"/>
            <a:ext cx="112270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c)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Ngắn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gọn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có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vần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điệu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hình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ảnh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35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35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mph" presetSubtype="1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  <p:bldP spid="15" grpId="0"/>
      <p:bldP spid="15" grpId="1"/>
      <p:bldP spid="21" grpId="0"/>
      <p:bldP spid="21" grpId="1"/>
      <p:bldP spid="21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B0B4F2-B6C2-4D9E-9B7C-1CD137866B99}"/>
              </a:ext>
            </a:extLst>
          </p:cNvPr>
          <p:cNvSpPr txBox="1"/>
          <p:nvPr/>
        </p:nvSpPr>
        <p:spPr>
          <a:xfrm>
            <a:off x="2415397" y="366623"/>
            <a:ext cx="951895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ai.//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400567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82773" y="100352"/>
            <a:ext cx="1175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Theo em, học sinh phải rèn luyện ý chí </a:t>
            </a:r>
            <a:r>
              <a:rPr lang="en-US" altLang="vi-VN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ADBDE7-A2F2-4D25-830C-358328EE67F5}"/>
              </a:ext>
            </a:extLst>
          </p:cNvPr>
          <p:cNvSpPr/>
          <p:nvPr/>
        </p:nvSpPr>
        <p:spPr>
          <a:xfrm>
            <a:off x="482773" y="805901"/>
            <a:ext cx="10545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phải rèn ý chí vượt qua sự lười biếng của chính bản thân, bỏ dần những thói quen xấu.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D398D-FCFD-4EC2-B740-29543270A5EA}"/>
              </a:ext>
            </a:extLst>
          </p:cNvPr>
          <p:cNvSpPr/>
          <p:nvPr/>
        </p:nvSpPr>
        <p:spPr>
          <a:xfrm>
            <a:off x="482773" y="1838113"/>
            <a:ext cx="9712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7CD98-DD63-4980-A212-BAA8F5E7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73" y="2586037"/>
            <a:ext cx="11336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cs typeface="Times New Roman" panose="02020603050405020304" pitchFamily="18" charset="0"/>
              </a:rPr>
              <a:t>- Một học sinh không có ý chí, gặp một bài học dài, một bài tập khó đã bỏ cuộc. </a:t>
            </a:r>
            <a:endParaRPr lang="en-US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B3ABB-C100-4457-AACE-B7A4E937406D}"/>
              </a:ext>
            </a:extLst>
          </p:cNvPr>
          <p:cNvSpPr txBox="1"/>
          <p:nvPr/>
        </p:nvSpPr>
        <p:spPr>
          <a:xfrm>
            <a:off x="482773" y="359237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Bị điểm thấp, bị thầy cô phê bình là chán nản.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7B32C-2B27-4775-ADA9-800647A83896}"/>
              </a:ext>
            </a:extLst>
          </p:cNvPr>
          <p:cNvSpPr txBox="1"/>
          <p:nvPr/>
        </p:nvSpPr>
        <p:spPr>
          <a:xfrm>
            <a:off x="380414" y="4098231"/>
            <a:ext cx="1154090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chịu khắc phục các thói quen ngủ sớm, dậy muộn.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Luôn tìm cớ để không viết bài, làm bài: không có bút, mất bút, quên vở...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Thấy trời mưa, trời nắng là nghỉ học... 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" grpId="0"/>
      <p:bldP spid="3" grpId="0"/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0" y="963906"/>
            <a:ext cx="122847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cs typeface="Times New Roman" panose="02020603050405020304" pitchFamily="18" charset="0"/>
              </a:rPr>
              <a:t>Ý nghĩa: </a:t>
            </a:r>
            <a:r>
              <a:rPr lang="vi-VN" altLang="vi-VN" sz="4000" b="1" dirty="0">
                <a:cs typeface="Times New Roman" panose="02020603050405020304" pitchFamily="18" charset="0"/>
              </a:rPr>
              <a:t>Các câu tục ngữ khẳng định có ý chí thì nhất định thành công, khuyên chúng ta cần giữ vững mục tiêu đã chọn, không nản lòng khi gặp khó khăn.</a:t>
            </a:r>
            <a:endParaRPr lang="en-US" altLang="vi-VN" sz="4000" b="1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966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tục ngữ khuyên chúng ta điều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522" y="3075057"/>
            <a:ext cx="895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giọng đọc toàn bài?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16" y="3955102"/>
            <a:ext cx="1239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bài đọc rõ ràng, giọng nhẹ nhàng, thể hiện lời khuyên chân tình.</a:t>
            </a:r>
          </a:p>
        </p:txBody>
      </p:sp>
    </p:spTree>
    <p:extLst>
      <p:ext uri="{BB962C8B-B14F-4D97-AF65-F5344CB8AC3E}">
        <p14:creationId xmlns:p14="http://schemas.microsoft.com/office/powerpoint/2010/main" val="10248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511BD8-7CBF-4845-9C63-9E1BB4F88271}"/>
              </a:ext>
            </a:extLst>
          </p:cNvPr>
          <p:cNvSpPr txBox="1">
            <a:spLocks/>
          </p:cNvSpPr>
          <p:nvPr/>
        </p:nvSpPr>
        <p:spPr>
          <a:xfrm>
            <a:off x="3585138" y="158491"/>
            <a:ext cx="5143500" cy="69679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9DA0FA5E-411F-4E26-8A42-1767FFF2C199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1040636"/>
            <a:ext cx="6964944" cy="1179274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B33867-679E-4E0D-A6E3-C258AAF53268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446C8E-A34B-475C-B542-6685B32B70D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1B1AB3-8B9D-4711-8584-B5947335D9D9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D1CFA01B-A009-4C3B-A1D6-51FE145172E1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730464"/>
            <a:ext cx="6970960" cy="1222106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4B6420-C894-4C2E-B945-0F2EAEB38785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F6ABF3-882F-4698-9F0B-D24B2B442494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D6EC1A4-CE17-489E-AC42-02FC91FC4007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0">
            <a:extLst>
              <a:ext uri="{FF2B5EF4-FFF2-40B4-BE49-F238E27FC236}">
                <a16:creationId xmlns:a16="http://schemas.microsoft.com/office/drawing/2014/main" id="{E159ACDC-992E-47A4-911D-86CC5A1DEF49}"/>
              </a:ext>
            </a:extLst>
          </p:cNvPr>
          <p:cNvSpPr/>
          <p:nvPr/>
        </p:nvSpPr>
        <p:spPr>
          <a:xfrm>
            <a:off x="3139969" y="1451193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4806E-60A1-4DB1-96BA-0F4DA11B3BB5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379524-D7F2-4A61-A6A9-2B759EBC8E21}"/>
              </a:ext>
            </a:extLst>
          </p:cNvPr>
          <p:cNvSpPr/>
          <p:nvPr/>
        </p:nvSpPr>
        <p:spPr>
          <a:xfrm>
            <a:off x="3585138" y="4179770"/>
            <a:ext cx="6083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08E4567A-5F8E-436E-8E9E-718BDDBE3DEF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400836"/>
            <a:ext cx="6970961" cy="1005804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1C8932-65CC-4B65-9254-8D0D3F84CD32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FFF6AA-0A38-497A-AE58-70D17ECAA56B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FA0689-3A21-42CA-8CA1-C2E21FF9DD9E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18">
            <a:extLst>
              <a:ext uri="{FF2B5EF4-FFF2-40B4-BE49-F238E27FC236}">
                <a16:creationId xmlns:a16="http://schemas.microsoft.com/office/drawing/2014/main" id="{43345A14-1FA0-4A4D-B44C-863E920AFEBE}"/>
              </a:ext>
            </a:extLst>
          </p:cNvPr>
          <p:cNvSpPr/>
          <p:nvPr/>
        </p:nvSpPr>
        <p:spPr>
          <a:xfrm>
            <a:off x="3059129" y="2745341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44191D-02B8-43F6-9BE1-D09691EE266F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2E8ADC42-38F0-4326-AE05-1AFC2812A136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87842"/>
            <a:ext cx="6964945" cy="1005804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B0710A-6AE3-4AAC-B9F5-2963F7A94603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FC7EC4-C1AB-4DC6-B71C-0DFC3AC8C59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5CF451-1AC6-426D-ADAA-3117F8DB5C55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20D9CAB-8B8D-4875-9728-2CF887898503}"/>
              </a:ext>
            </a:extLst>
          </p:cNvPr>
          <p:cNvSpPr/>
          <p:nvPr/>
        </p:nvSpPr>
        <p:spPr>
          <a:xfrm>
            <a:off x="3689893" y="5414564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DA6E2E07-45EB-4AC1-9A1B-D195D19AF6D4}"/>
              </a:ext>
            </a:extLst>
          </p:cNvPr>
          <p:cNvSpPr/>
          <p:nvPr/>
        </p:nvSpPr>
        <p:spPr>
          <a:xfrm>
            <a:off x="3178179" y="1400152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4" y="-130629"/>
            <a:ext cx="12266023" cy="75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ubtitle 2"/>
          <p:cNvSpPr txBox="1">
            <a:spLocks/>
          </p:cNvSpPr>
          <p:nvPr/>
        </p:nvSpPr>
        <p:spPr bwMode="auto">
          <a:xfrm>
            <a:off x="1472053" y="2615292"/>
            <a:ext cx="893002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vi-VN" sz="6000" b="1" dirty="0">
                <a:solidFill>
                  <a:srgbClr val="0000CC"/>
                </a:solidFill>
                <a:cs typeface="Times New Roman" panose="02020603050405020304" pitchFamily="18" charset="0"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1876528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7">
            <a:extLst>
              <a:ext uri="{FF2B5EF4-FFF2-40B4-BE49-F238E27FC236}">
                <a16:creationId xmlns:a16="http://schemas.microsoft.com/office/drawing/2014/main" id="{31B70FA2-9892-4DF5-8C64-D35EC01A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0" y="143691"/>
            <a:ext cx="77118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sp>
        <p:nvSpPr>
          <p:cNvPr id="26628" name="Text Box 13">
            <a:extLst>
              <a:ext uri="{FF2B5EF4-FFF2-40B4-BE49-F238E27FC236}">
                <a16:creationId xmlns:a16="http://schemas.microsoft.com/office/drawing/2014/main" id="{BB69FA04-3C47-4816-AC3E-9BA5B99B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621" y="5747378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ngữ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26629" name="TextBox 12">
            <a:extLst>
              <a:ext uri="{FF2B5EF4-FFF2-40B4-BE49-F238E27FC236}">
                <a16:creationId xmlns:a16="http://schemas.microsoft.com/office/drawing/2014/main" id="{4A6A645B-FD50-43F3-A66F-96384462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720" y="913132"/>
            <a:ext cx="77073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Ai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Tx/>
              <a:buAutoNum type="arabicPeriod" startAt="3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ai!</a:t>
            </a:r>
          </a:p>
          <a:p>
            <a:pPr>
              <a:buFontTx/>
              <a:buAutoNum type="arabicPeriod" startAt="6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8514" y="5947731"/>
            <a:ext cx="585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cần nhấn vào những từ ngữ đó?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081" y="6409694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những từ đó gợi tả, gợi cảm.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hlink"/>
            </a:gs>
            <a:gs pos="50000">
              <a:srgbClr val="00FFCC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95250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25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FF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THUỘC LÒNG</a:t>
            </a:r>
          </a:p>
        </p:txBody>
      </p:sp>
      <p:grpSp>
        <p:nvGrpSpPr>
          <p:cNvPr id="39939" name="Group 8"/>
          <p:cNvGrpSpPr>
            <a:grpSpLocks/>
          </p:cNvGrpSpPr>
          <p:nvPr/>
        </p:nvGrpSpPr>
        <p:grpSpPr bwMode="auto">
          <a:xfrm>
            <a:off x="2590800" y="5486400"/>
            <a:ext cx="7010400" cy="914400"/>
            <a:chOff x="720" y="3600"/>
            <a:chExt cx="4416" cy="576"/>
          </a:xfrm>
        </p:grpSpPr>
        <p:pic>
          <p:nvPicPr>
            <p:cNvPr id="39940" name="Picture 9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10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64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11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600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12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64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13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600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9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7">
            <a:extLst>
              <a:ext uri="{FF2B5EF4-FFF2-40B4-BE49-F238E27FC236}">
                <a16:creationId xmlns:a16="http://schemas.microsoft.com/office/drawing/2014/main" id="{BABABB9F-669B-462B-B6E3-B57CF255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83" y="522636"/>
            <a:ext cx="7399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CÓ CHÍ THÌ NÊN</a:t>
            </a:r>
          </a:p>
        </p:txBody>
      </p:sp>
      <p:sp>
        <p:nvSpPr>
          <p:cNvPr id="31748" name="Text Box 13">
            <a:extLst>
              <a:ext uri="{FF2B5EF4-FFF2-40B4-BE49-F238E27FC236}">
                <a16:creationId xmlns:a16="http://schemas.microsoft.com/office/drawing/2014/main" id="{BECD3317-C8E1-4422-80E8-3D4B5673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230" y="5814114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ngữ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1749" name="TextBox 12">
            <a:extLst>
              <a:ext uri="{FF2B5EF4-FFF2-40B4-BE49-F238E27FC236}">
                <a16:creationId xmlns:a16="http://schemas.microsoft.com/office/drawing/2014/main" id="{2558C6D7-2E5B-49F7-9FCE-6ECEB2FD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033" y="868361"/>
            <a:ext cx="111490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  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công mài sắt, có ngày nên kim.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Ai ơi đã quyết thì hành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Đã đan thì lận tròn vành mới thôi.</a:t>
            </a:r>
          </a:p>
          <a:p>
            <a:pPr>
              <a:buFontTx/>
              <a:buAutoNum type="arabicPeriod" startAt="3"/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Thua keo này, bày keo khác.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    Người có chí thì nên 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Nhà có nền thì vững.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   Hãy lo bền chí câu cua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Dù ai câu chạch, câu rùa mặc ai!</a:t>
            </a:r>
          </a:p>
          <a:p>
            <a:pPr>
              <a:buFontTx/>
              <a:buAutoNum type="arabicPeriod" startAt="6"/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Chớ thấy sóng cả mà rã tay chèo.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      Thất bại là mẹ thành công 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54B7F-939E-4B66-AF70-91A8C72BDD00}"/>
              </a:ext>
            </a:extLst>
          </p:cNvPr>
          <p:cNvSpPr/>
          <p:nvPr/>
        </p:nvSpPr>
        <p:spPr>
          <a:xfrm>
            <a:off x="4563683" y="944562"/>
            <a:ext cx="594995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31628E-A85E-4376-944E-56EA5F320577}"/>
              </a:ext>
            </a:extLst>
          </p:cNvPr>
          <p:cNvSpPr/>
          <p:nvPr/>
        </p:nvSpPr>
        <p:spPr>
          <a:xfrm>
            <a:off x="4730371" y="1427162"/>
            <a:ext cx="34829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56E797-22A3-48CB-96B5-943BE9761B7B}"/>
              </a:ext>
            </a:extLst>
          </p:cNvPr>
          <p:cNvSpPr/>
          <p:nvPr/>
        </p:nvSpPr>
        <p:spPr>
          <a:xfrm>
            <a:off x="3652459" y="1906587"/>
            <a:ext cx="608012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40A2AB-3E5B-4405-9499-70E10B50FF6A}"/>
              </a:ext>
            </a:extLst>
          </p:cNvPr>
          <p:cNvSpPr/>
          <p:nvPr/>
        </p:nvSpPr>
        <p:spPr>
          <a:xfrm>
            <a:off x="4998658" y="2417762"/>
            <a:ext cx="4049712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82DF60-F63A-4111-9657-D7B01FF97EB9}"/>
              </a:ext>
            </a:extLst>
          </p:cNvPr>
          <p:cNvSpPr/>
          <p:nvPr/>
        </p:nvSpPr>
        <p:spPr>
          <a:xfrm>
            <a:off x="5303458" y="2909887"/>
            <a:ext cx="22352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720E1-9870-4215-9F5A-7F7D8ADBA9C9}"/>
              </a:ext>
            </a:extLst>
          </p:cNvPr>
          <p:cNvSpPr/>
          <p:nvPr/>
        </p:nvSpPr>
        <p:spPr>
          <a:xfrm>
            <a:off x="4797045" y="3402012"/>
            <a:ext cx="2433638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775B4B-2D59-412F-9CD3-4F7CD40A778E}"/>
              </a:ext>
            </a:extLst>
          </p:cNvPr>
          <p:cNvSpPr/>
          <p:nvPr/>
        </p:nvSpPr>
        <p:spPr>
          <a:xfrm>
            <a:off x="5171696" y="3875087"/>
            <a:ext cx="3243263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B312C-787A-4C09-823B-4ACDD8B4DC7D}"/>
              </a:ext>
            </a:extLst>
          </p:cNvPr>
          <p:cNvSpPr/>
          <p:nvPr/>
        </p:nvSpPr>
        <p:spPr>
          <a:xfrm>
            <a:off x="3962020" y="4373562"/>
            <a:ext cx="59563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1289B3-87CC-4689-B138-626C4371FC6A}"/>
              </a:ext>
            </a:extLst>
          </p:cNvPr>
          <p:cNvSpPr/>
          <p:nvPr/>
        </p:nvSpPr>
        <p:spPr>
          <a:xfrm>
            <a:off x="4898645" y="4865687"/>
            <a:ext cx="5240338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DBC167-987E-4EC0-9EC0-BD645884B270}"/>
              </a:ext>
            </a:extLst>
          </p:cNvPr>
          <p:cNvSpPr/>
          <p:nvPr/>
        </p:nvSpPr>
        <p:spPr>
          <a:xfrm>
            <a:off x="4998658" y="5373687"/>
            <a:ext cx="35179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7">
            <a:extLst>
              <a:ext uri="{FF2B5EF4-FFF2-40B4-BE49-F238E27FC236}">
                <a16:creationId xmlns:a16="http://schemas.microsoft.com/office/drawing/2014/main" id="{4EA8DFF0-614C-4CAF-82F5-88F570A5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362" y="507549"/>
            <a:ext cx="7399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CÓ CHÍ THÌ NÊN</a:t>
            </a:r>
          </a:p>
        </p:txBody>
      </p:sp>
      <p:sp>
        <p:nvSpPr>
          <p:cNvPr id="32772" name="Text Box 13">
            <a:extLst>
              <a:ext uri="{FF2B5EF4-FFF2-40B4-BE49-F238E27FC236}">
                <a16:creationId xmlns:a16="http://schemas.microsoft.com/office/drawing/2014/main" id="{BC4EF0D6-F542-4519-AFB6-33B4586E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288" y="6047505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ngữ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2773" name="TextBox 12">
            <a:extLst>
              <a:ext uri="{FF2B5EF4-FFF2-40B4-BE49-F238E27FC236}">
                <a16:creationId xmlns:a16="http://schemas.microsoft.com/office/drawing/2014/main" id="{A42279CB-2CA7-462D-BD21-DB89A5627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738" y="1092197"/>
            <a:ext cx="111490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  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công mài sắt, có ngày nên kim.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Ai ơi đã quyết thì hành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Đã đan thì lận tròn vành mới thôi</a:t>
            </a:r>
          </a:p>
          <a:p>
            <a:pPr>
              <a:buFontTx/>
              <a:buAutoNum type="arabicPeriod" startAt="3"/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Thua keo này, bày keo khác.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    Người có chí thì nên 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Nhà có nền thì vững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   Hãy lo bền chí câu cua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Dù ai câu chạch, câu rùa mặc ai!</a:t>
            </a:r>
          </a:p>
          <a:p>
            <a:pPr>
              <a:buFontTx/>
              <a:buAutoNum type="arabicPeriod" startAt="6"/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Chớ thấy sóng cả mà rã tay chèo.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      Thất bại là mẹ thành công 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354298-B075-4A50-A274-19427131CB58}"/>
              </a:ext>
            </a:extLst>
          </p:cNvPr>
          <p:cNvSpPr/>
          <p:nvPr/>
        </p:nvSpPr>
        <p:spPr>
          <a:xfrm>
            <a:off x="4285389" y="1168398"/>
            <a:ext cx="7094537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D14C7F-0DEA-4A70-9E6D-D62B609E9A24}"/>
              </a:ext>
            </a:extLst>
          </p:cNvPr>
          <p:cNvSpPr/>
          <p:nvPr/>
        </p:nvSpPr>
        <p:spPr>
          <a:xfrm>
            <a:off x="4452075" y="1650998"/>
            <a:ext cx="48006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3410D-0DEE-4C5F-BBEF-8AD3FF5D6945}"/>
              </a:ext>
            </a:extLst>
          </p:cNvPr>
          <p:cNvSpPr/>
          <p:nvPr/>
        </p:nvSpPr>
        <p:spPr>
          <a:xfrm>
            <a:off x="3374164" y="2130423"/>
            <a:ext cx="7094537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8B141-27A2-436E-A10C-7F842DA2077E}"/>
              </a:ext>
            </a:extLst>
          </p:cNvPr>
          <p:cNvSpPr/>
          <p:nvPr/>
        </p:nvSpPr>
        <p:spPr>
          <a:xfrm>
            <a:off x="4720364" y="2641598"/>
            <a:ext cx="55149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F5D4A4-36C0-4E71-982E-1D9F31ECF217}"/>
              </a:ext>
            </a:extLst>
          </p:cNvPr>
          <p:cNvSpPr/>
          <p:nvPr/>
        </p:nvSpPr>
        <p:spPr>
          <a:xfrm>
            <a:off x="5025163" y="3133723"/>
            <a:ext cx="32131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58E888-BC58-4697-9A8A-96C12E49A06D}"/>
              </a:ext>
            </a:extLst>
          </p:cNvPr>
          <p:cNvSpPr/>
          <p:nvPr/>
        </p:nvSpPr>
        <p:spPr>
          <a:xfrm>
            <a:off x="4518751" y="3625848"/>
            <a:ext cx="3719513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24CB5A-CD5B-48D0-BBD4-5E0327E7E3AA}"/>
              </a:ext>
            </a:extLst>
          </p:cNvPr>
          <p:cNvSpPr/>
          <p:nvPr/>
        </p:nvSpPr>
        <p:spPr>
          <a:xfrm>
            <a:off x="4893400" y="4098923"/>
            <a:ext cx="4560888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E39A8D-5063-46F3-BEBD-314FB71E7ECA}"/>
              </a:ext>
            </a:extLst>
          </p:cNvPr>
          <p:cNvSpPr/>
          <p:nvPr/>
        </p:nvSpPr>
        <p:spPr>
          <a:xfrm>
            <a:off x="3683725" y="4597398"/>
            <a:ext cx="6986588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52D926-AA63-4C6A-B72E-BC7511D5A676}"/>
              </a:ext>
            </a:extLst>
          </p:cNvPr>
          <p:cNvSpPr/>
          <p:nvPr/>
        </p:nvSpPr>
        <p:spPr>
          <a:xfrm>
            <a:off x="4620351" y="5089523"/>
            <a:ext cx="66579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2C68B3-9451-41F9-9628-C65F4BA0D97E}"/>
              </a:ext>
            </a:extLst>
          </p:cNvPr>
          <p:cNvSpPr/>
          <p:nvPr/>
        </p:nvSpPr>
        <p:spPr>
          <a:xfrm>
            <a:off x="4720364" y="5597523"/>
            <a:ext cx="5341937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D6E0A7DC-C83A-4440-B3E1-B6792DB8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0" y="-245727"/>
            <a:ext cx="9401944" cy="51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B15213-FC59-40AD-8099-3BD9A5311E42}"/>
              </a:ext>
            </a:extLst>
          </p:cNvPr>
          <p:cNvSpPr txBox="1"/>
          <p:nvPr/>
        </p:nvSpPr>
        <p:spPr>
          <a:xfrm>
            <a:off x="594073" y="4998552"/>
            <a:ext cx="1107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gọi là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ÔngTrạng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thả diều”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830" y="5525037"/>
            <a:ext cx="10002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ngữ, tục ngữ nào nói đúng ý nghĩa của câu chuyện “Ông Trạng thả diều”?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0663DD-B92B-45BC-A508-64AFF9E82FF0}"/>
              </a:ext>
            </a:extLst>
          </p:cNvPr>
          <p:cNvSpPr txBox="1">
            <a:spLocks/>
          </p:cNvSpPr>
          <p:nvPr/>
        </p:nvSpPr>
        <p:spPr>
          <a:xfrm>
            <a:off x="3585138" y="158491"/>
            <a:ext cx="5143500" cy="69679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FF3BED7A-6FE4-4278-8F00-718C7E28FC5A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1040636"/>
            <a:ext cx="6964944" cy="1179274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AA2A4-4D9F-459B-8008-8AC3390C50EA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55E7E0-1737-4638-ABE5-9BB6CE9988EE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92A39-6266-4F2E-9229-3F61C1B330CA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1D38C83C-36D6-4427-B1EF-E39B79386FAB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730464"/>
            <a:ext cx="6970960" cy="1222106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696B17-3F1A-40F2-8B38-435A1323B65B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AB7F21-5BB2-4830-AAE5-AD6A4C14ACE7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ADCB12-335F-42DD-A85A-70EBCFE9AF60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0">
            <a:extLst>
              <a:ext uri="{FF2B5EF4-FFF2-40B4-BE49-F238E27FC236}">
                <a16:creationId xmlns:a16="http://schemas.microsoft.com/office/drawing/2014/main" id="{40FE51FD-6B1C-4A95-8811-1829ED5FAF9F}"/>
              </a:ext>
            </a:extLst>
          </p:cNvPr>
          <p:cNvSpPr/>
          <p:nvPr/>
        </p:nvSpPr>
        <p:spPr>
          <a:xfrm>
            <a:off x="3139969" y="1451193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1055117A-94F3-47FA-A1D3-D348ADEC6410}"/>
              </a:ext>
            </a:extLst>
          </p:cNvPr>
          <p:cNvSpPr/>
          <p:nvPr/>
        </p:nvSpPr>
        <p:spPr>
          <a:xfrm>
            <a:off x="3051823" y="4282128"/>
            <a:ext cx="572993" cy="5013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B3E6E-F9AF-4DFA-94FB-023321A71450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12AD43-3C84-4A8D-841A-4A12BC10D902}"/>
              </a:ext>
            </a:extLst>
          </p:cNvPr>
          <p:cNvSpPr/>
          <p:nvPr/>
        </p:nvSpPr>
        <p:spPr>
          <a:xfrm>
            <a:off x="3585138" y="4179770"/>
            <a:ext cx="608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8FEA29C7-E605-4FB8-9090-AA745C2DF9B4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400836"/>
            <a:ext cx="6970961" cy="1005804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4216D3-840E-4512-83D4-608A96B66D91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4A5E0E-3B76-44FD-B92C-8B001901DEDC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48A269-ABDF-43F2-A805-BEDA48D1216E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18">
            <a:extLst>
              <a:ext uri="{FF2B5EF4-FFF2-40B4-BE49-F238E27FC236}">
                <a16:creationId xmlns:a16="http://schemas.microsoft.com/office/drawing/2014/main" id="{77ABA3EE-F37E-4063-AFA8-A8DA74558228}"/>
              </a:ext>
            </a:extLst>
          </p:cNvPr>
          <p:cNvSpPr/>
          <p:nvPr/>
        </p:nvSpPr>
        <p:spPr>
          <a:xfrm>
            <a:off x="3059129" y="2745341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D31D60-CB0C-4FA2-92CF-4DDAE6E6F480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41BF570-5E6D-4217-9CB5-BF0758B771CA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87842"/>
            <a:ext cx="6964945" cy="1005804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6DE7EA-8222-4302-AC80-9D127988D7E2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D98759-1D99-4371-BED4-59FE522EA1CD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0348B2-82AD-4876-ADD1-782735B9C038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9F0A2-52FA-464A-B631-124373BC2B07}"/>
              </a:ext>
            </a:extLst>
          </p:cNvPr>
          <p:cNvSpPr/>
          <p:nvPr/>
        </p:nvSpPr>
        <p:spPr>
          <a:xfrm>
            <a:off x="3689893" y="5414564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F6DCF7E7-6BDB-49CE-B74F-8CD7EE4B1976}"/>
              </a:ext>
            </a:extLst>
          </p:cNvPr>
          <p:cNvSpPr/>
          <p:nvPr/>
        </p:nvSpPr>
        <p:spPr>
          <a:xfrm>
            <a:off x="3178179" y="1400152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>
            <a:extLst>
              <a:ext uri="{FF2B5EF4-FFF2-40B4-BE49-F238E27FC236}">
                <a16:creationId xmlns:a16="http://schemas.microsoft.com/office/drawing/2014/main" id="{E1E7430C-5A7C-42E0-A222-76E1DE42F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02229"/>
            <a:ext cx="98397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4720" y="483326"/>
            <a:ext cx="299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4000" b="1" dirty="0">
              <a:solidFill>
                <a:srgbClr val="1E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99E7917-1370-4C5E-BFAD-ED86B67D27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3475" y="159024"/>
            <a:ext cx="7243037" cy="619208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1.Tục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Ai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Tay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DA22DC-CAB1-4CA6-A45A-6FFE08E70E8D}"/>
              </a:ext>
            </a:extLst>
          </p:cNvPr>
          <p:cNvSpPr txBox="1">
            <a:spLocks/>
          </p:cNvSpPr>
          <p:nvPr/>
        </p:nvSpPr>
        <p:spPr>
          <a:xfrm>
            <a:off x="3585138" y="158491"/>
            <a:ext cx="5143500" cy="69679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9366C547-0702-400D-9DF4-5905D0458000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1040636"/>
            <a:ext cx="6964944" cy="1179274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450CB7-45E5-435E-A264-1CEDE502FD22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DEC17B-34C9-4A5B-9BCA-F096593E754D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36E287-438B-4367-A8D9-A38C7830D6DB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493320A1-CA1B-4957-8B3A-6F2FFC480C73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879095"/>
            <a:ext cx="6970960" cy="1222106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60096C-FF99-4563-881A-7824B9809316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35BD7A-8DBA-433C-9874-F3A0984FBE94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43455E-AD29-470C-A3E9-1366196CDA2D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0">
            <a:extLst>
              <a:ext uri="{FF2B5EF4-FFF2-40B4-BE49-F238E27FC236}">
                <a16:creationId xmlns:a16="http://schemas.microsoft.com/office/drawing/2014/main" id="{62BA45A1-2093-4C11-8C53-B2F0C5748DC2}"/>
              </a:ext>
            </a:extLst>
          </p:cNvPr>
          <p:cNvSpPr/>
          <p:nvPr/>
        </p:nvSpPr>
        <p:spPr>
          <a:xfrm>
            <a:off x="3139969" y="1451193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E8177AD-13C7-40BB-A708-9DE0B8CAB3A1}"/>
              </a:ext>
            </a:extLst>
          </p:cNvPr>
          <p:cNvSpPr/>
          <p:nvPr/>
        </p:nvSpPr>
        <p:spPr>
          <a:xfrm>
            <a:off x="3051823" y="4282128"/>
            <a:ext cx="572993" cy="5013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D2BDC2-508B-4492-9327-562A68C6DF1A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2ACA5E-31A9-4CA0-8337-51A52EE7EA4A}"/>
              </a:ext>
            </a:extLst>
          </p:cNvPr>
          <p:cNvSpPr/>
          <p:nvPr/>
        </p:nvSpPr>
        <p:spPr>
          <a:xfrm>
            <a:off x="3585138" y="4179770"/>
            <a:ext cx="608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BF1E8061-6337-4761-8968-D5C39352CC97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400836"/>
            <a:ext cx="6970961" cy="1005804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C20942-0C89-4B0B-9F3A-DDD2A810AC1A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0A3803-3F5A-4C85-8BC0-5208E2D41AFD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7FEDAD-F2E2-415A-81AF-8408D39667C5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18">
            <a:extLst>
              <a:ext uri="{FF2B5EF4-FFF2-40B4-BE49-F238E27FC236}">
                <a16:creationId xmlns:a16="http://schemas.microsoft.com/office/drawing/2014/main" id="{C41EC163-B120-4279-B68D-382536875D09}"/>
              </a:ext>
            </a:extLst>
          </p:cNvPr>
          <p:cNvSpPr/>
          <p:nvPr/>
        </p:nvSpPr>
        <p:spPr>
          <a:xfrm>
            <a:off x="3059129" y="2745341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822BB4-54A6-4A37-A298-9C28FC904430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4A044F2-D858-4996-870A-2C95ABD62D06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87842"/>
            <a:ext cx="6964945" cy="1005804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D32242-C15B-4805-B58D-4F3198EBECC9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B50C0D-9113-4DBD-85B5-EE26422B2FE1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4787AE-102E-4F64-B481-02FCA58B3E28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4">
            <a:extLst>
              <a:ext uri="{FF2B5EF4-FFF2-40B4-BE49-F238E27FC236}">
                <a16:creationId xmlns:a16="http://schemas.microsoft.com/office/drawing/2014/main" id="{29FD06CE-A1B1-4E1F-AEDB-BEBECA1E8494}"/>
              </a:ext>
            </a:extLst>
          </p:cNvPr>
          <p:cNvSpPr/>
          <p:nvPr/>
        </p:nvSpPr>
        <p:spPr>
          <a:xfrm>
            <a:off x="3145714" y="5545337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D452E3-8605-4236-AB31-5CF57A8652F0}"/>
              </a:ext>
            </a:extLst>
          </p:cNvPr>
          <p:cNvSpPr/>
          <p:nvPr/>
        </p:nvSpPr>
        <p:spPr>
          <a:xfrm>
            <a:off x="3689893" y="5414564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9E649293-6F2E-4222-8802-5FB205A4B2F2}"/>
              </a:ext>
            </a:extLst>
          </p:cNvPr>
          <p:cNvSpPr/>
          <p:nvPr/>
        </p:nvSpPr>
        <p:spPr>
          <a:xfrm>
            <a:off x="3178179" y="1400152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5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 chi thi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565" y="424070"/>
            <a:ext cx="814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Em hiểu câu “Có chí thì nên” như thế nào?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565" y="1044034"/>
            <a:ext cx="6473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“Có chí thì nên” : Có ý chí nghị lực, hoài bão, lý tưởng tốt đẹp, sự kiên trì sẽ gặt hái được nhiều thành công trong sự nghiệp và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19852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D9A9EAC-641F-4A63-AD9C-340846EC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53" y="218361"/>
            <a:ext cx="7399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0D1D6C5-A486-489B-9F49-69A81C35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66" y="1788021"/>
            <a:ext cx="1284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77778E-7 -3.7037E-6 L 0.08941 0.710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CFD1C4-254B-4C27-8C6A-EAF7744122E0}"/>
              </a:ext>
            </a:extLst>
          </p:cNvPr>
          <p:cNvSpPr txBox="1">
            <a:spLocks/>
          </p:cNvSpPr>
          <p:nvPr/>
        </p:nvSpPr>
        <p:spPr>
          <a:xfrm>
            <a:off x="3585138" y="158491"/>
            <a:ext cx="5143500" cy="69679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5D0EE64A-4906-442A-8CE3-C712D7B4A449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1040636"/>
            <a:ext cx="6964944" cy="1179274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A242BD-1C55-4AEB-88B0-D909C80004D0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9173A5-5EAB-406F-8F68-FBC1BFBB934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0C0E90-2144-4975-9EA2-8732925D7BBF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EE2F9099-806C-47CC-B5D4-D85AD2E4727F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730464"/>
            <a:ext cx="6970960" cy="1222106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847B78-6C75-4E7C-A968-A5698AD05459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426E7F-A1A0-4B5B-97A0-9519BE67436B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E95AE0-F48F-4E58-99EF-159FD0705C18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0">
            <a:extLst>
              <a:ext uri="{FF2B5EF4-FFF2-40B4-BE49-F238E27FC236}">
                <a16:creationId xmlns:a16="http://schemas.microsoft.com/office/drawing/2014/main" id="{818A489A-2F31-4E8B-A743-67A7FEE166D1}"/>
              </a:ext>
            </a:extLst>
          </p:cNvPr>
          <p:cNvSpPr/>
          <p:nvPr/>
        </p:nvSpPr>
        <p:spPr>
          <a:xfrm>
            <a:off x="3139969" y="1451193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19B5850-3CD6-413E-8052-FDE94E1E4CEA}"/>
              </a:ext>
            </a:extLst>
          </p:cNvPr>
          <p:cNvSpPr/>
          <p:nvPr/>
        </p:nvSpPr>
        <p:spPr>
          <a:xfrm>
            <a:off x="3051823" y="4282128"/>
            <a:ext cx="572993" cy="5013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AC9FA-A9CE-4E84-882B-2946C1AC928B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202763-E8D1-4EBC-ADEA-E63D126DD296}"/>
              </a:ext>
            </a:extLst>
          </p:cNvPr>
          <p:cNvSpPr/>
          <p:nvPr/>
        </p:nvSpPr>
        <p:spPr>
          <a:xfrm>
            <a:off x="3585138" y="4179770"/>
            <a:ext cx="608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572D259F-47C2-4147-8845-6047AB2B2A6F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400836"/>
            <a:ext cx="6970961" cy="1005804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8DCED8-6289-4262-AA7A-8C6FD1090D2D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7341DD-B54B-4855-AFB3-58C7BB70AA2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F79820-558C-4443-B93C-BD93FC85CF7F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18">
            <a:extLst>
              <a:ext uri="{FF2B5EF4-FFF2-40B4-BE49-F238E27FC236}">
                <a16:creationId xmlns:a16="http://schemas.microsoft.com/office/drawing/2014/main" id="{62DDC195-B1B0-4896-80CB-2503BC084EA6}"/>
              </a:ext>
            </a:extLst>
          </p:cNvPr>
          <p:cNvSpPr/>
          <p:nvPr/>
        </p:nvSpPr>
        <p:spPr>
          <a:xfrm>
            <a:off x="3059129" y="2745341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1AB09D-2A79-412E-8274-EC0431F9C51B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AF35E2DC-DD5E-4608-9046-59B4918B51E9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87842"/>
            <a:ext cx="6964945" cy="1005804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E16408-55BA-449F-8708-800349378520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D5EB80-0CFB-4D71-B153-72A980DFDC9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9A84074-4518-4C39-B44D-ACE5C9E519BC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4">
            <a:extLst>
              <a:ext uri="{FF2B5EF4-FFF2-40B4-BE49-F238E27FC236}">
                <a16:creationId xmlns:a16="http://schemas.microsoft.com/office/drawing/2014/main" id="{03008A25-049F-48BE-B3AE-44C1E3163A28}"/>
              </a:ext>
            </a:extLst>
          </p:cNvPr>
          <p:cNvSpPr/>
          <p:nvPr/>
        </p:nvSpPr>
        <p:spPr>
          <a:xfrm>
            <a:off x="3145714" y="5545337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986106-E46E-4899-86F7-DBA3A294474C}"/>
              </a:ext>
            </a:extLst>
          </p:cNvPr>
          <p:cNvSpPr/>
          <p:nvPr/>
        </p:nvSpPr>
        <p:spPr>
          <a:xfrm>
            <a:off x="3689893" y="5414564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9BA4EF52-F900-4FA8-A49D-9BA6BE3DB601}"/>
              </a:ext>
            </a:extLst>
          </p:cNvPr>
          <p:cNvSpPr/>
          <p:nvPr/>
        </p:nvSpPr>
        <p:spPr>
          <a:xfrm>
            <a:off x="3178179" y="1400152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8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-1"/>
            <a:ext cx="12266023" cy="75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ubtitle 2"/>
          <p:cNvSpPr txBox="1">
            <a:spLocks/>
          </p:cNvSpPr>
          <p:nvPr/>
        </p:nvSpPr>
        <p:spPr bwMode="auto">
          <a:xfrm>
            <a:off x="4191045" y="2419350"/>
            <a:ext cx="432189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vi-VN" sz="6000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Luyện đọc </a:t>
            </a:r>
          </a:p>
        </p:txBody>
      </p:sp>
    </p:spTree>
    <p:extLst>
      <p:ext uri="{BB962C8B-B14F-4D97-AF65-F5344CB8AC3E}">
        <p14:creationId xmlns:p14="http://schemas.microsoft.com/office/powerpoint/2010/main" val="106956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3">
            <a:extLst>
              <a:ext uri="{FF2B5EF4-FFF2-40B4-BE49-F238E27FC236}">
                <a16:creationId xmlns:a16="http://schemas.microsoft.com/office/drawing/2014/main" id="{FAE60D8F-64D8-4CCA-BC8F-E3A6D6E9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585" y="6173658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ngữ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9221" name="TextBox 12">
            <a:extLst>
              <a:ext uri="{FF2B5EF4-FFF2-40B4-BE49-F238E27FC236}">
                <a16:creationId xmlns:a16="http://schemas.microsoft.com/office/drawing/2014/main" id="{6EE810B0-BA7A-4962-A46C-E77D9F3C5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28" y="1068419"/>
            <a:ext cx="79608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mài sắt, có ngày nên kim.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     Ai ơi đã quyết thì hành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Đã đan thì lận tròn vành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Tx/>
              <a:buAutoNum type="arabicPeriod" startAt="3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keo này, bày keo khác.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chí thì nên 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nền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bền chí câu cua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câu chạch, câu rùa mặc ai!</a:t>
            </a:r>
          </a:p>
          <a:p>
            <a:pPr>
              <a:buFontTx/>
              <a:buAutoNum type="arabicPeriod" startAt="6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thấy sóng cả mà rã tay chèo.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bại là mẹ thành công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0873A-89A3-4187-925D-034DEBCE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185" y="394905"/>
            <a:ext cx="7399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</a:rPr>
              <a:t>CÓ CHÍ THÌ NÊN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12">
            <a:extLst>
              <a:ext uri="{FF2B5EF4-FFF2-40B4-BE49-F238E27FC236}">
                <a16:creationId xmlns:a16="http://schemas.microsoft.com/office/drawing/2014/main" id="{D954D0A3-662F-4C6D-859E-CAFA6769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076" y="1146219"/>
            <a:ext cx="774657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Tx/>
              <a:buAutoNum type="arabicPeriod" startAt="3"/>
            </a:pP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ai!</a:t>
            </a:r>
          </a:p>
          <a:p>
            <a:pPr>
              <a:buFontTx/>
              <a:buAutoNum type="arabicPeriod" startAt="6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1269" name="Text Box 13">
            <a:extLst>
              <a:ext uri="{FF2B5EF4-FFF2-40B4-BE49-F238E27FC236}">
                <a16:creationId xmlns:a16="http://schemas.microsoft.com/office/drawing/2014/main" id="{18F99547-291A-4E07-9363-52DA7147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800" y="629733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ngữ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9CA9EE-2257-4DEA-952A-6900A0E1BEDC}"/>
              </a:ext>
            </a:extLst>
          </p:cNvPr>
          <p:cNvCxnSpPr/>
          <p:nvPr/>
        </p:nvCxnSpPr>
        <p:spPr>
          <a:xfrm flipH="1">
            <a:off x="4755281" y="1811146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AC3C01-EF3F-4855-B9B1-94A5170D11BE}"/>
              </a:ext>
            </a:extLst>
          </p:cNvPr>
          <p:cNvCxnSpPr/>
          <p:nvPr/>
        </p:nvCxnSpPr>
        <p:spPr>
          <a:xfrm flipH="1">
            <a:off x="4501746" y="2260073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E75882-66EF-48C5-958E-0C18390A3413}"/>
              </a:ext>
            </a:extLst>
          </p:cNvPr>
          <p:cNvCxnSpPr/>
          <p:nvPr/>
        </p:nvCxnSpPr>
        <p:spPr>
          <a:xfrm flipH="1">
            <a:off x="5454968" y="3228181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C90EC-5E3C-452F-BB5E-8A98DE35D14B}"/>
              </a:ext>
            </a:extLst>
          </p:cNvPr>
          <p:cNvCxnSpPr/>
          <p:nvPr/>
        </p:nvCxnSpPr>
        <p:spPr>
          <a:xfrm flipH="1">
            <a:off x="5183470" y="3715178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69A66D-F074-46A4-8CF7-C49B0C03A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674" y="264937"/>
            <a:ext cx="7426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EF5D11-A763-4028-923C-672E0703EF75}"/>
              </a:ext>
            </a:extLst>
          </p:cNvPr>
          <p:cNvCxnSpPr/>
          <p:nvPr/>
        </p:nvCxnSpPr>
        <p:spPr>
          <a:xfrm flipH="1">
            <a:off x="6434930" y="4211715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F0B3D3-66ED-47B0-9C80-FA8D4D125E0D}"/>
              </a:ext>
            </a:extLst>
          </p:cNvPr>
          <p:cNvCxnSpPr/>
          <p:nvPr/>
        </p:nvCxnSpPr>
        <p:spPr>
          <a:xfrm flipH="1">
            <a:off x="6209362" y="5187346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3AC436-5374-4FED-9E69-EFCBA4C1CE45}"/>
              </a:ext>
            </a:extLst>
          </p:cNvPr>
          <p:cNvCxnSpPr/>
          <p:nvPr/>
        </p:nvCxnSpPr>
        <p:spPr>
          <a:xfrm flipH="1">
            <a:off x="4755281" y="5578169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31076" y="6162977"/>
            <a:ext cx="590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Tìm từ trong bài có nghĩa là “thành công”?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6699" y="6162977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1249&quot;&gt;&lt;object type=&quot;3&quot; unique_id=&quot;11250&quot;&gt;&lt;property id=&quot;20148&quot; value=&quot;5&quot;/&gt;&lt;property id=&quot;20300&quot; value=&quot;Slide 1&quot;/&gt;&lt;property id=&quot;20307&quot; value=&quot;332&quot;/&gt;&lt;/object&gt;&lt;object type=&quot;3&quot; unique_id=&quot;11251&quot;&gt;&lt;property id=&quot;20148&quot; value=&quot;5&quot;/&gt;&lt;property id=&quot;20300&quot; value=&quot;Slide 3&quot;/&gt;&lt;property id=&quot;20307&quot; value=&quot;390&quot;/&gt;&lt;/object&gt;&lt;object type=&quot;3&quot; unique_id=&quot;11252&quot;&gt;&lt;property id=&quot;20148&quot; value=&quot;5&quot;/&gt;&lt;property id=&quot;20300&quot; value=&quot;Slide 5&quot;/&gt;&lt;property id=&quot;20307&quot; value=&quot;344&quot;/&gt;&lt;/object&gt;&lt;object type=&quot;3&quot; unique_id=&quot;11254&quot;&gt;&lt;property id=&quot;20148&quot; value=&quot;5&quot;/&gt;&lt;property id=&quot;20300&quot; value=&quot;Slide 7&quot;/&gt;&lt;property id=&quot;20307&quot; value=&quot;357&quot;/&gt;&lt;/object&gt;&lt;object type=&quot;3&quot; unique_id=&quot;11256&quot;&gt;&lt;property id=&quot;20148&quot; value=&quot;5&quot;/&gt;&lt;property id=&quot;20300&quot; value=&quot;Slide 8&quot;/&gt;&lt;property id=&quot;20307&quot; value=&quot;359&quot;/&gt;&lt;/object&gt;&lt;object type=&quot;3&quot; unique_id=&quot;11258&quot;&gt;&lt;property id=&quot;20148&quot; value=&quot;5&quot;/&gt;&lt;property id=&quot;20300&quot; value=&quot;Slide 9&quot;/&gt;&lt;property id=&quot;20307&quot; value=&quot;391&quot;/&gt;&lt;/object&gt;&lt;object type=&quot;3&quot; unique_id=&quot;11261&quot;&gt;&lt;property id=&quot;20148&quot; value=&quot;5&quot;/&gt;&lt;property id=&quot;20300&quot; value=&quot;Slide 14&quot;/&gt;&lt;property id=&quot;20307&quot; value=&quot;363&quot;/&gt;&lt;/object&gt;&lt;object type=&quot;3&quot; unique_id=&quot;11262&quot;&gt;&lt;property id=&quot;20148&quot; value=&quot;5&quot;/&gt;&lt;property id=&quot;20300&quot; value=&quot;Slide 16&quot;/&gt;&lt;property id=&quot;20307&quot; value=&quot;364&quot;/&gt;&lt;/object&gt;&lt;object type=&quot;3&quot; unique_id=&quot;11272&quot;&gt;&lt;property id=&quot;20148&quot; value=&quot;5&quot;/&gt;&lt;property id=&quot;20300&quot; value=&quot;Slide 20&quot;/&gt;&lt;property id=&quot;20307&quot; value=&quot;393&quot;/&gt;&lt;/object&gt;&lt;object type=&quot;3&quot; unique_id=&quot;11273&quot;&gt;&lt;property id=&quot;20148&quot; value=&quot;5&quot;/&gt;&lt;property id=&quot;20300&quot; value=&quot;Slide 26&quot;/&gt;&lt;property id=&quot;20307&quot; value=&quot;387&quot;/&gt;&lt;/object&gt;&lt;object type=&quot;3&quot; unique_id=&quot;11277&quot;&gt;&lt;property id=&quot;20148&quot; value=&quot;5&quot;/&gt;&lt;property id=&quot;20300&quot; value=&quot;Slide 28&quot;/&gt;&lt;property id=&quot;20307&quot; value=&quot;375&quot;/&gt;&lt;/object&gt;&lt;object type=&quot;3&quot; unique_id=&quot;11278&quot;&gt;&lt;property id=&quot;20148&quot; value=&quot;5&quot;/&gt;&lt;property id=&quot;20300&quot; value=&quot;Slide 29&quot;/&gt;&lt;property id=&quot;20307&quot; value=&quot;376&quot;/&gt;&lt;/object&gt;&lt;object type=&quot;3&quot; unique_id=&quot;11280&quot;&gt;&lt;property id=&quot;20148&quot; value=&quot;5&quot;/&gt;&lt;property id=&quot;20300&quot; value=&quot;Slide 30&quot;/&gt;&lt;property id=&quot;20307&quot; value=&quot;323&quot;/&gt;&lt;/object&gt;&lt;object type=&quot;3&quot; unique_id=&quot;11281&quot;&gt;&lt;property id=&quot;20148&quot; value=&quot;5&quot;/&gt;&lt;property id=&quot;20300&quot; value=&quot;Slide 31 - &amp;quot;1.Tục ngữ :  - Có chí làm quan, có gan làm giàu.  - Mưu cao chẳng bằng chí dày.  - Kiến tha lâu đầy tổ. 2. Ca dao &quot;/&gt;&lt;property id=&quot;20307&quot; value=&quot;330&quot;/&gt;&lt;/object&gt;&lt;object type=&quot;3&quot; unique_id=&quot;11282&quot;&gt;&lt;property id=&quot;20148&quot; value=&quot;5&quot;/&gt;&lt;property id=&quot;20300&quot; value=&quot;Slide 32&quot;/&gt;&lt;property id=&quot;20307&quot; value=&quot;392&quot;/&gt;&lt;/object&gt;&lt;object type=&quot;3&quot; unique_id=&quot;13134&quot;&gt;&lt;property id=&quot;20148&quot; value=&quot;5&quot;/&gt;&lt;property id=&quot;20300&quot; value=&quot;Slide 2&quot;/&gt;&lt;property id=&quot;20307&quot; value=&quot;395&quot;/&gt;&lt;/object&gt;&lt;object type=&quot;3&quot; unique_id=&quot;13135&quot;&gt;&lt;property id=&quot;20148&quot; value=&quot;5&quot;/&gt;&lt;property id=&quot;20300&quot; value=&quot;Slide 10&quot;/&gt;&lt;property id=&quot;20307&quot; value=&quot;396&quot;/&gt;&lt;/object&gt;&lt;object type=&quot;3&quot; unique_id=&quot;13136&quot;&gt;&lt;property id=&quot;20148&quot; value=&quot;5&quot;/&gt;&lt;property id=&quot;20300&quot; value=&quot;Slide 11&quot;/&gt;&lt;property id=&quot;20307&quot; value=&quot;398&quot;/&gt;&lt;/object&gt;&lt;object type=&quot;3&quot; unique_id=&quot;13137&quot;&gt;&lt;property id=&quot;20148&quot; value=&quot;5&quot;/&gt;&lt;property id=&quot;20300&quot; value=&quot;Slide 12&quot;/&gt;&lt;property id=&quot;20307&quot; value=&quot;399&quot;/&gt;&lt;/object&gt;&lt;object type=&quot;3&quot; unique_id=&quot;13138&quot;&gt;&lt;property id=&quot;20148&quot; value=&quot;5&quot;/&gt;&lt;property id=&quot;20300&quot; value=&quot;Slide 13&quot;/&gt;&lt;property id=&quot;20307&quot; value=&quot;400&quot;/&gt;&lt;/object&gt;&lt;object type=&quot;3&quot; unique_id=&quot;13139&quot;&gt;&lt;property id=&quot;20148&quot; value=&quot;5&quot;/&gt;&lt;property id=&quot;20300&quot; value=&quot;Slide 17&quot;/&gt;&lt;property id=&quot;20307&quot; value=&quot;402&quot;/&gt;&lt;/object&gt;&lt;object type=&quot;3&quot; unique_id=&quot;13140&quot;&gt;&lt;property id=&quot;20148&quot; value=&quot;5&quot;/&gt;&lt;property id=&quot;20300&quot; value=&quot;Slide 18&quot;/&gt;&lt;property id=&quot;20307&quot; value=&quot;401&quot;/&gt;&lt;/object&gt;&lt;object type=&quot;3&quot; unique_id=&quot;14026&quot;&gt;&lt;property id=&quot;20148&quot; value=&quot;5&quot;/&gt;&lt;property id=&quot;20300&quot; value=&quot;Slide 4&quot;/&gt;&lt;property id=&quot;20307&quot; value=&quot;407&quot;/&gt;&lt;/object&gt;&lt;object type=&quot;3&quot; unique_id=&quot;14027&quot;&gt;&lt;property id=&quot;20148&quot; value=&quot;5&quot;/&gt;&lt;property id=&quot;20300&quot; value=&quot;Slide 15&quot;/&gt;&lt;property id=&quot;20307&quot; value=&quot;408&quot;/&gt;&lt;/object&gt;&lt;object type=&quot;3&quot; unique_id=&quot;14028&quot;&gt;&lt;property id=&quot;20148&quot; value=&quot;5&quot;/&gt;&lt;property id=&quot;20300&quot; value=&quot;Slide 19&quot;/&gt;&lt;property id=&quot;20307&quot; value=&quot;409&quot;/&gt;&lt;/object&gt;&lt;object type=&quot;3&quot; unique_id=&quot;14029&quot;&gt;&lt;property id=&quot;20148&quot; value=&quot;5&quot;/&gt;&lt;property id=&quot;20300&quot; value=&quot;Slide 21&quot;/&gt;&lt;property id=&quot;20307&quot; value=&quot;410&quot;/&gt;&lt;/object&gt;&lt;object type=&quot;3&quot; unique_id=&quot;14030&quot;&gt;&lt;property id=&quot;20148&quot; value=&quot;5&quot;/&gt;&lt;property id=&quot;20300&quot; value=&quot;Slide 22&quot;/&gt;&lt;property id=&quot;20307&quot; value=&quot;411&quot;/&gt;&lt;/object&gt;&lt;object type=&quot;3&quot; unique_id=&quot;14031&quot;&gt;&lt;property id=&quot;20148&quot; value=&quot;5&quot;/&gt;&lt;property id=&quot;20300&quot; value=&quot;Slide 23&quot;/&gt;&lt;property id=&quot;20307&quot; value=&quot;412&quot;/&gt;&lt;/object&gt;&lt;object type=&quot;3&quot; unique_id=&quot;14330&quot;&gt;&lt;property id=&quot;20148&quot; value=&quot;5&quot;/&gt;&lt;property id=&quot;20300&quot; value=&quot;Slide 24&quot;/&gt;&lt;property id=&quot;20307&quot; value=&quot;413&quot;/&gt;&lt;/object&gt;&lt;object type=&quot;3&quot; unique_id=&quot;14332&quot;&gt;&lt;property id=&quot;20148&quot; value=&quot;5&quot;/&gt;&lt;property id=&quot;20300&quot; value=&quot;Slide 27&quot;/&gt;&lt;property id=&quot;20307&quot; value=&quot;415&quot;/&gt;&lt;/object&gt;&lt;object type=&quot;3&quot; unique_id=&quot;14761&quot;&gt;&lt;property id=&quot;20148&quot; value=&quot;5&quot;/&gt;&lt;property id=&quot;20300&quot; value=&quot;Slide 6&quot;/&gt;&lt;property id=&quot;20307&quot; value=&quot;416&quot;/&gt;&lt;/object&gt;&lt;object type=&quot;3&quot; unique_id=&quot;14907&quot;&gt;&lt;property id=&quot;20148&quot; value=&quot;5&quot;/&gt;&lt;property id=&quot;20300&quot; value=&quot;Slide 25&quot;/&gt;&lt;property id=&quot;20307&quot; value=&quot;418&quot;/&gt;&lt;/object&gt;&lt;/object&gt;&lt;object type=&quot;8&quot; unique_id=&quot;1131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1571</Words>
  <Application>Microsoft Office PowerPoint</Application>
  <PresentationFormat>Widescreen</PresentationFormat>
  <Paragraphs>180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1_Default Design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11_Office Theme</vt:lpstr>
      <vt:lpstr>Default Design</vt:lpstr>
      <vt:lpstr>2_Office Theme</vt:lpstr>
      <vt:lpstr>10_Office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1.Tục ngữ :  - Có chí làm quan, có gan làm giàu.  - Mưu cao chẳng bằng chí dày.  - Kiến tha lâu đầy tổ. 2. Ca dao :          - Ngọc kia chuốt mãi cũng tròn     Sắt kia mài mãi cũng còn nên kim.               - Ai ơi giữ chí cho bền      Dù ai đổi hướng xoay chiều mặc ai.                - Có bột mới gột nên hồ    Tay không mà dựng cơ đồ mới ngoan.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Kim Nga</cp:lastModifiedBy>
  <cp:revision>64</cp:revision>
  <dcterms:created xsi:type="dcterms:W3CDTF">2021-07-28T01:38:32Z</dcterms:created>
  <dcterms:modified xsi:type="dcterms:W3CDTF">2021-11-11T17:07:42Z</dcterms:modified>
</cp:coreProperties>
</file>