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26"/>
  </p:notesMasterIdLst>
  <p:sldIdLst>
    <p:sldId id="445" r:id="rId3"/>
    <p:sldId id="280" r:id="rId4"/>
    <p:sldId id="386" r:id="rId5"/>
    <p:sldId id="283" r:id="rId6"/>
    <p:sldId id="278" r:id="rId7"/>
    <p:sldId id="366" r:id="rId8"/>
    <p:sldId id="311" r:id="rId9"/>
    <p:sldId id="533" r:id="rId10"/>
    <p:sldId id="608" r:id="rId11"/>
    <p:sldId id="477" r:id="rId12"/>
    <p:sldId id="460" r:id="rId13"/>
    <p:sldId id="633" r:id="rId14"/>
    <p:sldId id="310" r:id="rId15"/>
    <p:sldId id="575" r:id="rId16"/>
    <p:sldId id="634" r:id="rId17"/>
    <p:sldId id="609" r:id="rId18"/>
    <p:sldId id="635" r:id="rId19"/>
    <p:sldId id="629" r:id="rId20"/>
    <p:sldId id="636" r:id="rId21"/>
    <p:sldId id="637" r:id="rId22"/>
    <p:sldId id="292" r:id="rId23"/>
    <p:sldId id="293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3FBC"/>
    <a:srgbClr val="00FFCC"/>
    <a:srgbClr val="FF66CC"/>
    <a:srgbClr val="FFFF99"/>
    <a:srgbClr val="004DE6"/>
    <a:srgbClr val="DDBA59"/>
    <a:srgbClr val="006600"/>
    <a:srgbClr val="9900FF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0326" autoAdjust="0"/>
  </p:normalViewPr>
  <p:slideViewPr>
    <p:cSldViewPr snapToGrid="0">
      <p:cViewPr varScale="1">
        <p:scale>
          <a:sx n="73" d="100"/>
          <a:sy n="73" d="100"/>
        </p:scale>
        <p:origin x="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0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26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13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39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04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5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1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0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4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6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3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072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83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94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7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5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12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712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835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61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388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637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51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3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5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2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7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4076" y="1866007"/>
            <a:ext cx="8148386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ctr"/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03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56934"/>
                <a:ext cx="1025979" cy="87149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</a:p>
              <a:p>
                <a:pPr algn="ctr"/>
                <a:r>
                  <a:rPr lang="en-US" sz="4000" b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Ghi nhớ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/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598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167717" y="1064664"/>
            <a:ext cx="297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167717" y="1818275"/>
            <a:ext cx="9905999" cy="2753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Tx/>
              <a:buNone/>
            </a:pPr>
            <a:endParaRPr lang="vi-VN" altLang="en-US" sz="2800" b="1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82017" y="1818275"/>
            <a:ext cx="96773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Để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nói lên mục đích tiến hành sự việc nêu 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câu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, ta có thể thêm vào câu những trạng ngữ chỉ mục đích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Trạng ngữ chỉ mục đích trả lời cho các câu hỏi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làm gì?, Nhằm mục đích gì?, 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gì?...</a:t>
            </a:r>
          </a:p>
        </p:txBody>
      </p:sp>
    </p:spTree>
    <p:extLst>
      <p:ext uri="{BB962C8B-B14F-4D97-AF65-F5344CB8AC3E}">
        <p14:creationId xmlns:p14="http://schemas.microsoft.com/office/powerpoint/2010/main" val="11352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917371" y="2046514"/>
            <a:ext cx="5950857" cy="2510971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839028" y="2618247"/>
            <a:ext cx="5029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đặt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trạng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ngữ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mục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vi-VN" sz="3200" b="1" dirty="0">
                <a:latin typeface="Times New Roman" pitchFamily="18" charset="0"/>
              </a:rPr>
              <a:t>đích</a:t>
            </a:r>
            <a:r>
              <a:rPr lang="en-US" sz="3200" b="1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60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6859" y="2167542"/>
            <a:ext cx="679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6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88571" y="772886"/>
            <a:ext cx="10276114" cy="259080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1.</a:t>
            </a:r>
            <a:r>
              <a:rPr lang="en-US" altLang="en-US" sz="280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>
                <a:solidFill>
                  <a:srgbClr val="FF3300"/>
                </a:solidFill>
              </a:rPr>
              <a:t>Gạch dưới các trạng ngữ chỉ mục đích trong </a:t>
            </a:r>
            <a:r>
              <a:rPr lang="vi-VN" altLang="en-US" sz="2800" b="1" smtClean="0">
                <a:solidFill>
                  <a:srgbClr val="FF3300"/>
                </a:solidFill>
              </a:rPr>
              <a:t>những </a:t>
            </a:r>
            <a:r>
              <a:rPr lang="vi-VN" altLang="en-US" sz="2800" b="1">
                <a:solidFill>
                  <a:srgbClr val="FF3300"/>
                </a:solidFill>
              </a:rPr>
              <a:t>câu </a:t>
            </a:r>
            <a:r>
              <a:rPr lang="vi-VN" altLang="en-US" sz="2800" b="1" smtClean="0">
                <a:solidFill>
                  <a:srgbClr val="FF3300"/>
                </a:solidFill>
              </a:rPr>
              <a:t>sau:</a:t>
            </a:r>
            <a:endParaRPr lang="vi-VN" altLang="en-US" sz="2800" b="1">
              <a:solidFill>
                <a:srgbClr val="FF3300"/>
              </a:solidFill>
            </a:endParaRPr>
          </a:p>
          <a:p>
            <a:pPr algn="just">
              <a:buFontTx/>
              <a:buNone/>
            </a:pPr>
            <a:r>
              <a:rPr lang="en-US" altLang="en-US" sz="2800" smtClean="0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) Để tiêm phòng dịch cho trẻ em, tỉnh đã cử nhiều đội y tế về các bản.</a:t>
            </a:r>
          </a:p>
          <a:p>
            <a:pPr algn="just"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b) Vì Tổ quốc, thiếu niên sẵn sàng.</a:t>
            </a:r>
          </a:p>
          <a:p>
            <a:pPr algn="just">
              <a:buFontTx/>
              <a:buNone/>
            </a:pPr>
            <a:r>
              <a:rPr lang="en-US" altLang="en-US" sz="2800" smtClean="0">
                <a:solidFill>
                  <a:srgbClr val="0000FF"/>
                </a:solidFill>
                <a:latin typeface="Times New Roman" panose="02020603050405020304" pitchFamily="18" charset="0"/>
              </a:rPr>
              <a:t>c) </a:t>
            </a:r>
            <a:r>
              <a:rPr lang="vi-VN" altLang="en-US" sz="2800">
                <a:solidFill>
                  <a:srgbClr val="0000FF"/>
                </a:solidFill>
              </a:rPr>
              <a:t>Nhằm giáo dục ý thức bảo vệ môi trường cho học sinh,  các trường đã tổ chức nhiều hoạt động thiết thực.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551894" y="1800679"/>
            <a:ext cx="43989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565274" y="2395764"/>
            <a:ext cx="1497239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565274" y="2976336"/>
            <a:ext cx="788352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5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10586" y="1539902"/>
            <a:ext cx="10674076" cy="811413"/>
            <a:chOff x="-12697" y="1699617"/>
            <a:chExt cx="9412922" cy="811879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8118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ý nghĩa, tác dụng của trạng ngữ chỉ mục đích trong câu.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6562" y="2727922"/>
            <a:ext cx="10674076" cy="894023"/>
            <a:chOff x="-26657" y="2060506"/>
            <a:chExt cx="8941551" cy="8945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43705" y="2060506"/>
              <a:ext cx="8271189" cy="894536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được trạng ngữ chỉ mục đích trong câu.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06562" y="3934759"/>
            <a:ext cx="10674076" cy="1029127"/>
            <a:chOff x="-12697" y="1699617"/>
            <a:chExt cx="9412922" cy="1029718"/>
          </a:xfrm>
          <a:solidFill>
            <a:srgbClr val="FF99FF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102971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Thêm đúng trạng ngữ chỉ mục đích cho phù hợp với nội dung từng câu.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54679" y="606719"/>
            <a:ext cx="6090921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em </a:t>
            </a: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đạt được yêu cầu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59364" y="848688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59364" y="2351315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6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320799" y="1126169"/>
            <a:ext cx="9332688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Điền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chỗ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trống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ngữ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thích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hợp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chỉ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mục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</a:rPr>
              <a:t>đích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algn="just">
              <a:spcBef>
                <a:spcPct val="50000"/>
              </a:spcBef>
              <a:buFontTx/>
              <a:buAutoNum type="alphaLcParenR"/>
            </a:pPr>
            <a:r>
              <a:rPr lang="en-US" sz="2800" smtClean="0">
                <a:latin typeface="Times New Roman" pitchFamily="18" charset="0"/>
              </a:rPr>
              <a:t>.................................................................,</a:t>
            </a:r>
            <a:r>
              <a:rPr lang="en-US" sz="2800" dirty="0" err="1">
                <a:latin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đào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</a:rPr>
              <a:t>mương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AutoNum type="alphaLcParenR"/>
            </a:pPr>
            <a:r>
              <a:rPr lang="en-US" sz="2800" dirty="0">
                <a:latin typeface="Times New Roman" pitchFamily="18" charset="0"/>
              </a:rPr>
              <a:t>……………………..........................., </a:t>
            </a:r>
            <a:r>
              <a:rPr lang="en-US" sz="2800" dirty="0" err="1">
                <a:latin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thật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tốt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AutoNum type="alphaLcParenR"/>
            </a:pPr>
            <a:r>
              <a:rPr lang="en-US" sz="2800" dirty="0">
                <a:latin typeface="Times New Roman" pitchFamily="18" charset="0"/>
              </a:rPr>
              <a:t>………………………………..., </a:t>
            </a:r>
            <a:r>
              <a:rPr lang="en-US" sz="2800" dirty="0" err="1">
                <a:latin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dục</a:t>
            </a:r>
            <a:r>
              <a:rPr lang="en-US" sz="2800" dirty="0">
                <a:latin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22085" y="1767790"/>
            <a:ext cx="5907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phục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vụ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xuất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nghiệp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722085" y="2818610"/>
            <a:ext cx="5014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trở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ngoan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giỏi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1722085" y="3898458"/>
            <a:ext cx="4390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khoẻ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manh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645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10586" y="1539902"/>
            <a:ext cx="10674076" cy="811413"/>
            <a:chOff x="-12697" y="1699617"/>
            <a:chExt cx="9412922" cy="811879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8118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ý nghĩa, tác dụng của trạng ngữ chỉ mục đích trong câu.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6562" y="2727922"/>
            <a:ext cx="10674076" cy="894023"/>
            <a:chOff x="-26657" y="2060506"/>
            <a:chExt cx="8941551" cy="8945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43705" y="2060506"/>
              <a:ext cx="8271189" cy="894536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được trạng ngữ chỉ mục đích trong câu.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06562" y="3934759"/>
            <a:ext cx="10674076" cy="1029127"/>
            <a:chOff x="-12697" y="1699617"/>
            <a:chExt cx="9412922" cy="1029718"/>
          </a:xfrm>
          <a:solidFill>
            <a:srgbClr val="FF99FF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102971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Thêm đúng trạng ngữ chỉ mục đích cho phù hợp với nội dung từng câu.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54679" y="606719"/>
            <a:ext cx="6090921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em </a:t>
            </a: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đạt được yêu cầu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40058" y="3514433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0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971663" y="805543"/>
            <a:ext cx="1075667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  3. Thêm chủ ngữ, vị ngữ vào chỗ trống để có các câu hoàn chỉnh: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132113" y="1687285"/>
            <a:ext cx="6516916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Vì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………………………………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132113" y="4238172"/>
            <a:ext cx="57077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i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 </a:t>
            </a:r>
            <a:r>
              <a:rPr lang="en-US" sz="2800" b="1" i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gặm</a:t>
            </a:r>
            <a:r>
              <a:rPr lang="en-US" sz="2800" b="1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i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cứng.</a:t>
            </a:r>
            <a:endParaRPr lang="en-US" sz="2800" b="1" i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871" t="27322" r="6343" b="45902"/>
          <a:stretch/>
        </p:blipFill>
        <p:spPr>
          <a:xfrm>
            <a:off x="7649029" y="1338943"/>
            <a:ext cx="3860799" cy="3712028"/>
          </a:xfrm>
          <a:prstGeom prst="rect">
            <a:avLst/>
          </a:prstGeom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390571" y="4846455"/>
            <a:ext cx="32584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000" b="1">
                <a:latin typeface="Times New Roman" pitchFamily="18" charset="0"/>
              </a:rPr>
              <a:t>THEO </a:t>
            </a:r>
            <a:r>
              <a:rPr lang="en-US" sz="2000" b="1" smtClean="0">
                <a:latin typeface="Times New Roman" pitchFamily="18" charset="0"/>
              </a:rPr>
              <a:t>PHẠM VĂN BÌNH</a:t>
            </a:r>
            <a:endParaRPr lang="en-US" sz="2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63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971663" y="805543"/>
            <a:ext cx="1075667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  3. Thêm chủ ngữ, vị ngữ vào chỗ trống để có các câu hoàn chỉnh: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132113" y="1687285"/>
            <a:ext cx="6516916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Times New Roman" pitchFamily="18" charset="0"/>
              </a:rPr>
              <a:t>b) Vì sao lợn thường lấy mõm dũi đất lên? Chúng ta biết rằng các giống lợn nuôi hiện nay đều có nguồn gốc từ lợn rừng. Mũi và mõm lợn rừng</a:t>
            </a:r>
            <a:r>
              <a:rPr lang="en-US" sz="2800">
                <a:solidFill>
                  <a:srgbClr val="262673"/>
                </a:solidFill>
                <a:latin typeface="Times New Roman" pitchFamily="18" charset="0"/>
              </a:rPr>
              <a:t> rất </a:t>
            </a:r>
            <a:r>
              <a:rPr lang="en-US" sz="2800">
                <a:latin typeface="Times New Roman" pitchFamily="18" charset="0"/>
              </a:rPr>
              <a:t>dài, xương mũi rất cứng. </a:t>
            </a:r>
          </a:p>
          <a:p>
            <a:pPr algn="just"/>
            <a:r>
              <a:rPr lang="en-US" sz="2800" b="1" i="1">
                <a:solidFill>
                  <a:srgbClr val="0000FF"/>
                </a:solidFill>
                <a:latin typeface="Times New Roman" pitchFamily="18" charset="0"/>
              </a:rPr>
              <a:t>Để tìm thức</a:t>
            </a:r>
            <a:r>
              <a:rPr lang="en-US" sz="2800">
                <a:latin typeface="Times New Roman" pitchFamily="18" charset="0"/>
              </a:rPr>
              <a:t> </a:t>
            </a:r>
            <a:r>
              <a:rPr lang="en-US" sz="2800" b="1" i="1">
                <a:solidFill>
                  <a:srgbClr val="0000FF"/>
                </a:solidFill>
                <a:latin typeface="Times New Roman" pitchFamily="18" charset="0"/>
              </a:rPr>
              <a:t>ăn</a:t>
            </a:r>
            <a:r>
              <a:rPr lang="en-US" sz="2800" b="1" i="1" smtClean="0">
                <a:solidFill>
                  <a:srgbClr val="0000FF"/>
                </a:solidFill>
                <a:latin typeface="Times New Roman" pitchFamily="18" charset="0"/>
              </a:rPr>
              <a:t>,…………………………….</a:t>
            </a:r>
          </a:p>
          <a:p>
            <a:pPr algn="just"/>
            <a:r>
              <a:rPr lang="en-US" sz="2800" b="1" i="1" smtClean="0">
                <a:solidFill>
                  <a:srgbClr val="0000FF"/>
                </a:solidFill>
                <a:latin typeface="Times New Roman" pitchFamily="18" charset="0"/>
              </a:rPr>
              <a:t>………… </a:t>
            </a:r>
            <a:r>
              <a:rPr lang="en-US" sz="2800" smtClean="0">
                <a:latin typeface="Times New Roman" pitchFamily="18" charset="0"/>
              </a:rPr>
              <a:t>Thói </a:t>
            </a:r>
            <a:r>
              <a:rPr lang="en-US" sz="2800">
                <a:latin typeface="Times New Roman" pitchFamily="18" charset="0"/>
              </a:rPr>
              <a:t>quen dũi đất của lợn nhà bắt nguồn từ cách tìm kiếmthức ăn của lợn rừng.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496122" y="3367313"/>
            <a:ext cx="41529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2800" b="1" i="1">
                <a:solidFill>
                  <a:srgbClr val="A50021"/>
                </a:solidFill>
                <a:cs typeface="Times New Roman" panose="02020603050405020304" pitchFamily="18" charset="0"/>
              </a:rPr>
              <a:t>lợn thường lấy mõm </a:t>
            </a:r>
            <a:r>
              <a:rPr lang="vi-VN" sz="2800" b="1" i="1" smtClean="0">
                <a:solidFill>
                  <a:srgbClr val="A50021"/>
                </a:solidFill>
                <a:cs typeface="Times New Roman" panose="02020603050405020304" pitchFamily="18" charset="0"/>
              </a:rPr>
              <a:t>dũi</a:t>
            </a:r>
            <a:endParaRPr lang="vi-VN" sz="2800" b="1" i="1">
              <a:solidFill>
                <a:srgbClr val="A50021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702" t="62054" r="6512" b="9155"/>
          <a:stretch/>
        </p:blipFill>
        <p:spPr>
          <a:xfrm>
            <a:off x="7649029" y="1461285"/>
            <a:ext cx="3860799" cy="3991429"/>
          </a:xfrm>
          <a:prstGeom prst="rect">
            <a:avLst/>
          </a:prstGeom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146628" y="3804394"/>
            <a:ext cx="14659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2800" b="1" i="1">
                <a:solidFill>
                  <a:srgbClr val="A50021"/>
                </a:solidFill>
                <a:cs typeface="Times New Roman" panose="02020603050405020304" pitchFamily="18" charset="0"/>
              </a:rPr>
              <a:t>đất lên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390571" y="5026660"/>
            <a:ext cx="32584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000" b="1">
                <a:latin typeface="Times New Roman" pitchFamily="18" charset="0"/>
              </a:rPr>
              <a:t>THEO </a:t>
            </a:r>
            <a:r>
              <a:rPr lang="en-US" sz="2000" b="1" smtClean="0">
                <a:latin typeface="Times New Roman" pitchFamily="18" charset="0"/>
              </a:rPr>
              <a:t>PHẠM VĂN BÌNH</a:t>
            </a:r>
            <a:endParaRPr lang="en-US" sz="2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35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04457" y="1724298"/>
            <a:ext cx="6335486" cy="3513908"/>
            <a:chOff x="2991394" y="1933303"/>
            <a:chExt cx="6335486" cy="35139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394" y="1933303"/>
              <a:ext cx="6335486" cy="35139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53384" y="2232856"/>
              <a:ext cx="34115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1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10586" y="1539902"/>
            <a:ext cx="10674076" cy="811413"/>
            <a:chOff x="-12697" y="1699617"/>
            <a:chExt cx="9412922" cy="811879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8118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ý nghĩa, tác dụng của trạng ngữ chỉ mục đích trong câu.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6562" y="2727922"/>
            <a:ext cx="10674076" cy="894023"/>
            <a:chOff x="-26657" y="2060506"/>
            <a:chExt cx="8941551" cy="8945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43705" y="2060506"/>
              <a:ext cx="8271189" cy="894536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được trạng ngữ chỉ mục đích trong câu.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06562" y="3934759"/>
            <a:ext cx="10674076" cy="1029127"/>
            <a:chOff x="-12697" y="1699617"/>
            <a:chExt cx="9412922" cy="1029718"/>
          </a:xfrm>
          <a:solidFill>
            <a:srgbClr val="FF99FF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102971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Thêm đúng trạng ngữ chỉ mục đích cho phù hợp với nội dung từng câu.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54679" y="606719"/>
            <a:ext cx="6090921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em </a:t>
            </a: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đạt được yêu cầu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40058" y="3514433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46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6" y="1933303"/>
            <a:ext cx="5159828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9130" y="2167542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1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336800" y="1262376"/>
            <a:ext cx="5863771" cy="3028402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bài học hôm nay, em biết thêm kiến thức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262746" y="1262376"/>
            <a:ext cx="9739086" cy="3931918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kiến thức đã học.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  <a:endParaRPr lang="en-US" dirty="0"/>
          </a:p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từ: Lạc quan, yêu đời.</a:t>
            </a:r>
          </a:p>
        </p:txBody>
      </p:sp>
    </p:spTree>
    <p:extLst>
      <p:ext uri="{BB962C8B-B14F-4D97-AF65-F5344CB8AC3E}">
        <p14:creationId xmlns:p14="http://schemas.microsoft.com/office/powerpoint/2010/main" val="303609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2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262742" y="1309915"/>
            <a:ext cx="968102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843314" y="2365828"/>
            <a:ext cx="2191657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99772" y="3439885"/>
            <a:ext cx="2423885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262742" y="3680837"/>
            <a:ext cx="6744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một câu có trạng ngữ chỉ nguyên nhân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7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30675" y="1298750"/>
            <a:ext cx="10130972" cy="1754326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Times New Roman" panose="02020603050405020304" pitchFamily="18" charset="0"/>
              </a:rPr>
              <a:t>Thêm trạng ngữ</a:t>
            </a:r>
            <a:r>
              <a:rPr lang="en-US" sz="54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sz="54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Times New Roman" panose="02020603050405020304" pitchFamily="18" charset="0"/>
              </a:rPr>
              <a:t>chỉ </a:t>
            </a:r>
            <a:endParaRPr lang="en-US" sz="5400" b="1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en-US" sz="54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</a:t>
            </a:r>
            <a:r>
              <a:rPr lang="en-US" sz="54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ục đíc</a:t>
            </a:r>
            <a:r>
              <a:rPr lang="en-US" sz="54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Times New Roman" panose="02020603050405020304" pitchFamily="18" charset="0"/>
              </a:rPr>
              <a:t>h </a:t>
            </a:r>
            <a:r>
              <a:rPr lang="vi-VN" sz="54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Times New Roman" panose="02020603050405020304" pitchFamily="18" charset="0"/>
              </a:rPr>
              <a:t>cho câu</a:t>
            </a:r>
            <a:endParaRPr lang="vi-VN" sz="54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10586" y="1539902"/>
            <a:ext cx="10674076" cy="811413"/>
            <a:chOff x="-12697" y="1699617"/>
            <a:chExt cx="9412922" cy="811879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8118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ý nghĩa, tác dụng của trạng ngữ chỉ mục đích trong câu.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6562" y="2727922"/>
            <a:ext cx="10674076" cy="894023"/>
            <a:chOff x="-26657" y="2060506"/>
            <a:chExt cx="8941551" cy="8945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43705" y="2060506"/>
              <a:ext cx="8271189" cy="894536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được trạng ngữ chỉ mục đích trong câu.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06562" y="3934759"/>
            <a:ext cx="10674076" cy="1029127"/>
            <a:chOff x="-12697" y="1699617"/>
            <a:chExt cx="9412922" cy="1029718"/>
          </a:xfrm>
          <a:solidFill>
            <a:srgbClr val="FF99FF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102971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Thêm đúng trạng ngữ chỉ mục đích cho phù hợp với nội dung từng câu.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15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09056" y="2167542"/>
            <a:ext cx="7869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29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05224"/>
                <a:ext cx="1025979" cy="9749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</a:p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/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428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004228" y="527517"/>
            <a:ext cx="10156896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 eaLnBrk="1" hangingPunct="1">
              <a:spcBef>
                <a:spcPct val="20000"/>
              </a:spcBef>
              <a:defRPr/>
            </a:pPr>
            <a:r>
              <a:rPr lang="en-US" altLang="en-US" sz="2800" b="1" u="sng" smtClean="0">
                <a:solidFill>
                  <a:srgbClr val="FF3300"/>
                </a:solidFill>
                <a:latin typeface="Times New Roman" pitchFamily="18" charset="0"/>
              </a:rPr>
              <a:t>I. Nhận xét:</a:t>
            </a:r>
          </a:p>
          <a:p>
            <a:pPr marL="342900" indent="-342900" algn="just" eaLnBrk="1" hangingPunct="1">
              <a:spcBef>
                <a:spcPct val="20000"/>
              </a:spcBef>
              <a:defRPr/>
            </a:pPr>
            <a:r>
              <a:rPr lang="en-US" altLang="en-US" sz="280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altLang="en-US" sz="2800" smtClean="0">
                <a:solidFill>
                  <a:srgbClr val="FF3300"/>
                </a:solidFill>
              </a:rPr>
              <a:t>Trạng </a:t>
            </a:r>
            <a:r>
              <a:rPr lang="vi-VN" altLang="en-US" sz="2800">
                <a:solidFill>
                  <a:srgbClr val="FF3300"/>
                </a:solidFill>
              </a:rPr>
              <a:t>ngữ được in nghiêng trong mẩu chuyện dưới đây trả lời câu hỏi gì?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417988" y="1908359"/>
            <a:ext cx="6872676" cy="303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chùm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algn="just">
              <a:lnSpc>
                <a:spcPct val="114000"/>
              </a:lnSpc>
            </a:pPr>
            <a:r>
              <a:rPr lang="en-US" sz="2800">
                <a:solidFill>
                  <a:srgbClr val="FFFFFF"/>
                </a:solidFill>
                <a:latin typeface="Times New Roman" pitchFamily="18" charset="0"/>
              </a:rPr>
              <a:t>  </a:t>
            </a:r>
            <a:r>
              <a:rPr lang="en-US" sz="2800" smtClean="0">
                <a:solidFill>
                  <a:srgbClr val="FFFFFF"/>
                </a:solidFill>
                <a:latin typeface="Times New Roman" pitchFamily="18" charset="0"/>
              </a:rPr>
              <a:t>     </a:t>
            </a:r>
            <a:r>
              <a:rPr lang="en-US" sz="2800" smtClean="0">
                <a:latin typeface="Times New Roman" pitchFamily="18" charset="0"/>
              </a:rPr>
              <a:t>Một </a:t>
            </a:r>
            <a:r>
              <a:rPr lang="en-US" sz="2800" dirty="0">
                <a:latin typeface="Times New Roman" pitchFamily="18" charset="0"/>
              </a:rPr>
              <a:t>con </a:t>
            </a:r>
            <a:r>
              <a:rPr lang="en-US" sz="2800" dirty="0" err="1">
                <a:latin typeface="Times New Roman" pitchFamily="18" charset="0"/>
              </a:rPr>
              <a:t>cáo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nhìn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chùm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chín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mọng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liền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Nh</a:t>
            </a:r>
            <a:r>
              <a:rPr lang="vi-VN" sz="2800" dirty="0">
                <a:latin typeface="Times New Roman" pitchFamily="18" charset="0"/>
              </a:rPr>
              <a:t>ư</a:t>
            </a:r>
            <a:r>
              <a:rPr lang="en-US" sz="2800" dirty="0" err="1">
                <a:latin typeface="Times New Roman" pitchFamily="18" charset="0"/>
              </a:rPr>
              <a:t>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loay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hoay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mãi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cáo</a:t>
            </a:r>
            <a:r>
              <a:rPr lang="en-US" sz="2800" dirty="0">
                <a:latin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</a:rPr>
              <a:t>vẫn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</a:rPr>
              <a:t>đượ</a:t>
            </a:r>
            <a:r>
              <a:rPr lang="en-US" sz="2800" dirty="0">
                <a:latin typeface="Times New Roman" pitchFamily="18" charset="0"/>
              </a:rPr>
              <a:t>c </a:t>
            </a:r>
            <a:r>
              <a:rPr lang="en-US" sz="2800" dirty="0" err="1">
                <a:latin typeface="Times New Roman" pitchFamily="18" charset="0"/>
              </a:rPr>
              <a:t>chùm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nho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b="1" i="1" dirty="0" err="1" smtClean="0">
                <a:latin typeface="Times New Roman" pitchFamily="18" charset="0"/>
              </a:rPr>
              <a:t>Để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dẹp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nỗi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bực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Cáo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bèn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</a:rPr>
              <a:t>:</a:t>
            </a:r>
          </a:p>
          <a:p>
            <a:pPr algn="just">
              <a:lnSpc>
                <a:spcPct val="114000"/>
              </a:lnSpc>
            </a:pPr>
            <a:r>
              <a:rPr lang="en-US" sz="2800">
                <a:latin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</a:rPr>
              <a:t>      - </a:t>
            </a:r>
            <a:r>
              <a:rPr lang="en-US" sz="2800" dirty="0" err="1">
                <a:latin typeface="Times New Roman" pitchFamily="18" charset="0"/>
              </a:rPr>
              <a:t>Nho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lắm</a:t>
            </a:r>
            <a:r>
              <a:rPr lang="en-US" sz="2800" dirty="0">
                <a:latin typeface="Times New Roman" pitchFamily="18" charset="0"/>
              </a:rPr>
              <a:t>.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7985035" y="4823014"/>
            <a:ext cx="4648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000" b="1" dirty="0">
                <a:latin typeface="Times New Roman" pitchFamily="18" charset="0"/>
              </a:rPr>
              <a:t>THEO </a:t>
            </a:r>
            <a:r>
              <a:rPr lang="en-US" sz="2000" b="1" dirty="0" err="1">
                <a:latin typeface="Times New Roman" pitchFamily="18" charset="0"/>
              </a:rPr>
              <a:t>NGỤ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err="1">
                <a:latin typeface="Times New Roman" pitchFamily="18" charset="0"/>
              </a:rPr>
              <a:t>NGÔN</a:t>
            </a:r>
            <a:r>
              <a:rPr lang="en-US" sz="2000" b="1">
                <a:latin typeface="Times New Roman" pitchFamily="18" charset="0"/>
              </a:rPr>
              <a:t> </a:t>
            </a:r>
            <a:r>
              <a:rPr lang="en-US" sz="2000" b="1" smtClean="0">
                <a:latin typeface="Times New Roman" pitchFamily="18" charset="0"/>
              </a:rPr>
              <a:t>Ê-DỐP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04228" y="5628813"/>
            <a:ext cx="10286436" cy="5762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“</a:t>
            </a:r>
            <a:r>
              <a:rPr lang="en-US" sz="2800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2800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800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bực</a:t>
            </a:r>
            <a:r>
              <a:rPr lang="en-US" sz="2800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</a:rPr>
              <a:t>gì?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89" t="25199" r="58619" b="53055"/>
          <a:stretch/>
        </p:blipFill>
        <p:spPr>
          <a:xfrm>
            <a:off x="918936" y="1956933"/>
            <a:ext cx="3499051" cy="339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9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371599" y="1935802"/>
            <a:ext cx="90496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371599" y="2459022"/>
            <a:ext cx="9717315" cy="107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4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 mục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81793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2599</TotalTime>
  <Words>905</Words>
  <Application>Microsoft Office PowerPoint</Application>
  <PresentationFormat>Widescreen</PresentationFormat>
  <Paragraphs>96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Garamond</vt:lpstr>
      <vt:lpstr>Tahoma</vt:lpstr>
      <vt:lpstr>Times New Roman</vt:lpstr>
      <vt:lpstr>Wingdings 2</vt:lpstr>
      <vt:lpstr>1_Office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Admin</cp:lastModifiedBy>
  <cp:revision>426</cp:revision>
  <dcterms:created xsi:type="dcterms:W3CDTF">2021-08-04T18:52:07Z</dcterms:created>
  <dcterms:modified xsi:type="dcterms:W3CDTF">2022-04-28T06:06:01Z</dcterms:modified>
</cp:coreProperties>
</file>