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media/image26.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22" r:id="rId5"/>
    <p:sldMasterId id="2147483734" r:id="rId6"/>
  </p:sldMasterIdLst>
  <p:notesMasterIdLst>
    <p:notesMasterId r:id="rId30"/>
  </p:notesMasterIdLst>
  <p:sldIdLst>
    <p:sldId id="2007577093" r:id="rId7"/>
    <p:sldId id="2007577095" r:id="rId8"/>
    <p:sldId id="2007577118" r:id="rId9"/>
    <p:sldId id="2007577108" r:id="rId10"/>
    <p:sldId id="2007577109" r:id="rId11"/>
    <p:sldId id="2007577110" r:id="rId12"/>
    <p:sldId id="2007577111" r:id="rId13"/>
    <p:sldId id="2007577117" r:id="rId14"/>
    <p:sldId id="264" r:id="rId15"/>
    <p:sldId id="2007577103" r:id="rId16"/>
    <p:sldId id="268" r:id="rId17"/>
    <p:sldId id="2007577119" r:id="rId18"/>
    <p:sldId id="2007577120" r:id="rId19"/>
    <p:sldId id="2007577099" r:id="rId20"/>
    <p:sldId id="2007577127" r:id="rId21"/>
    <p:sldId id="2007577124" r:id="rId22"/>
    <p:sldId id="2007577121" r:id="rId23"/>
    <p:sldId id="2007577123" r:id="rId24"/>
    <p:sldId id="2007577122" r:id="rId25"/>
    <p:sldId id="2007577101" r:id="rId26"/>
    <p:sldId id="2007577128" r:id="rId27"/>
    <p:sldId id="2007577092" r:id="rId28"/>
    <p:sldId id="20075770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25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8E229-9E62-498D-99D9-42C5FEDAB544}"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0614B-F355-4C87-AF17-B598991DC6F6}" type="slidenum">
              <a:rPr lang="en-US" smtClean="0"/>
              <a:t>‹#›</a:t>
            </a:fld>
            <a:endParaRPr lang="en-US"/>
          </a:p>
        </p:txBody>
      </p:sp>
    </p:spTree>
    <p:extLst>
      <p:ext uri="{BB962C8B-B14F-4D97-AF65-F5344CB8AC3E}">
        <p14:creationId xmlns:p14="http://schemas.microsoft.com/office/powerpoint/2010/main" val="86753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0601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3627973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1837969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144430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229042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118139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60852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3580629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2650334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299673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34373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35793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00761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180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59957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61404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0452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64757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730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3784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056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925648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77703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63533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5566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69188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6914089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911024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6363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710843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602704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58857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356997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2141353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315004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245151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671502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947587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921829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959839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8625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765252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2154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80458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081192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74558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4984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1304548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4221202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56076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70182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716326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88534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22188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9136342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696162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45759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90898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4425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342416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849722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06309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94708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6379214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18640577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0948731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80191555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670199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129918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529094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0550608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8165887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9419426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5077312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2021/12/12</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4690426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70931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31199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95623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12/12/2021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31517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96844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2021/12/12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42594614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8991677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59878127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2021/12/12</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8250971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jfif"/></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jfif"/></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9.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47.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mp3"/><Relationship Id="rId7" Type="http://schemas.openxmlformats.org/officeDocument/2006/relationships/image" Target="../media/image15.png"/><Relationship Id="rId12" Type="http://schemas.openxmlformats.org/officeDocument/2006/relationships/image" Target="../media/image1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Layout" Target="../slideLayouts/slideLayout47.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mp3"/><Relationship Id="rId7" Type="http://schemas.openxmlformats.org/officeDocument/2006/relationships/image" Target="../media/image20.png"/><Relationship Id="rId12" Type="http://schemas.openxmlformats.org/officeDocument/2006/relationships/image" Target="../media/image1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slideLayout" Target="../slideLayouts/slideLayout47.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gi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8.gif"/><Relationship Id="rId3" Type="http://schemas.microsoft.com/office/2007/relationships/media" Target="../media/media1.mp3"/><Relationship Id="rId7" Type="http://schemas.openxmlformats.org/officeDocument/2006/relationships/image" Target="../media/image23.png"/><Relationship Id="rId12"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13.png"/><Relationship Id="rId5" Type="http://schemas.openxmlformats.org/officeDocument/2006/relationships/slideLayout" Target="../slideLayouts/slideLayout47.xml"/><Relationship Id="rId10" Type="http://schemas.openxmlformats.org/officeDocument/2006/relationships/image" Target="../media/image12.gif"/><Relationship Id="rId4" Type="http://schemas.openxmlformats.org/officeDocument/2006/relationships/audio" Target="../media/media1.mp3"/><Relationship Id="rId9" Type="http://schemas.openxmlformats.org/officeDocument/2006/relationships/image" Target="../media/image25.png"/><Relationship Id="rId1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gif"/><Relationship Id="rId3" Type="http://schemas.microsoft.com/office/2007/relationships/media" Target="../media/media4.mp3"/><Relationship Id="rId7" Type="http://schemas.openxmlformats.org/officeDocument/2006/relationships/slideLayout" Target="../slideLayouts/slideLayout47.xml"/><Relationship Id="rId12" Type="http://schemas.openxmlformats.org/officeDocument/2006/relationships/image" Target="../media/image28.gif"/><Relationship Id="rId2" Type="http://schemas.openxmlformats.org/officeDocument/2006/relationships/audio" Target="../media/media3.mp3"/><Relationship Id="rId16" Type="http://schemas.openxmlformats.org/officeDocument/2006/relationships/image" Target="../media/image17.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2.gif"/><Relationship Id="rId5" Type="http://schemas.microsoft.com/office/2007/relationships/media" Target="../media/media1.mp3"/><Relationship Id="rId1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27.png"/><Relationship Id="rId14" Type="http://schemas.openxmlformats.org/officeDocument/2006/relationships/image" Target="../media/image30.gi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2287746" y="1606732"/>
            <a:ext cx="7616508" cy="2719739"/>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en-US" sz="6600">
                <a:ln w="0"/>
                <a:solidFill>
                  <a:srgbClr val="FF0000"/>
                </a:solidFill>
                <a:effectLst>
                  <a:reflection blurRad="6350" stA="53000" endA="300" endPos="35500" dir="5400000" sy="-90000" algn="bl" rotWithShape="0"/>
                </a:effectLst>
              </a:rPr>
              <a:t>CHÀO MỪNG CÁC CON ĐẾN VỚI TIẾT</a:t>
            </a:r>
          </a:p>
          <a:p>
            <a:pPr algn="ctr" defTabSz="685783"/>
            <a:r>
              <a:rPr lang="en-US" sz="6600">
                <a:ln w="0"/>
                <a:solidFill>
                  <a:srgbClr val="FF0000"/>
                </a:solidFill>
                <a:effectLst>
                  <a:reflection blurRad="6350" stA="53000" endA="300" endPos="35500" dir="5400000" sy="-90000" algn="bl" rotWithShape="0"/>
                </a:effectLst>
              </a:rPr>
              <a:t> TỰ NHIÊN VÀ XÃ HỘI</a:t>
            </a:r>
          </a:p>
        </p:txBody>
      </p:sp>
    </p:spTree>
    <p:extLst>
      <p:ext uri="{BB962C8B-B14F-4D97-AF65-F5344CB8AC3E}">
        <p14:creationId xmlns:p14="http://schemas.microsoft.com/office/powerpoint/2010/main" val="1669159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2893" y="0"/>
            <a:ext cx="12192000" cy="6720064"/>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9510251" y="4395537"/>
            <a:ext cx="2894473" cy="2757325"/>
          </a:xfrm>
          <a:prstGeom prst="rect">
            <a:avLst/>
          </a:prstGeom>
          <a:noFill/>
          <a:ln w="9525">
            <a:noFill/>
          </a:ln>
        </p:spPr>
      </p:pic>
      <p:sp>
        <p:nvSpPr>
          <p:cNvPr id="8" name="TextBox 7"/>
          <p:cNvSpPr txBox="1"/>
          <p:nvPr/>
        </p:nvSpPr>
        <p:spPr>
          <a:xfrm>
            <a:off x="4083986" y="343760"/>
            <a:ext cx="3607490" cy="1132298"/>
          </a:xfrm>
          <a:prstGeom prst="rect">
            <a:avLst/>
          </a:prstGeom>
          <a:noFill/>
          <a:ln>
            <a:noFill/>
          </a:ln>
        </p:spPr>
        <p:txBody>
          <a:bodyPr wrap="square" rtlCol="0">
            <a:spAutoFit/>
          </a:bodyPr>
          <a:lstStyle/>
          <a:p>
            <a:pPr algn="ctr">
              <a:lnSpc>
                <a:spcPct val="200000"/>
              </a:lnSpc>
            </a:pP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Yêu</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cầu</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cần</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đạt</a:t>
            </a:r>
            <a:endParaRPr lang="zh-CN" alt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6" name="TextBox 71"/>
          <p:cNvSpPr txBox="1"/>
          <p:nvPr/>
        </p:nvSpPr>
        <p:spPr>
          <a:xfrm>
            <a:off x="1871531" y="1919713"/>
            <a:ext cx="8882905" cy="1077218"/>
          </a:xfrm>
          <a:prstGeom prst="rect">
            <a:avLst/>
          </a:prstGeom>
          <a:noFill/>
          <a:ln w="9525">
            <a:noFill/>
          </a:ln>
        </p:spPr>
        <p:txBody>
          <a:bodyPr wrap="square">
            <a:spAutoFit/>
          </a:bodyPr>
          <a:lstStyle/>
          <a:p>
            <a:r>
              <a:rPr lang="en-US" sz="3200" b="1" i="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Củng cố kiến thức, kĩ năng đã học về chủ đề cộng đồng địa phương.</a:t>
            </a:r>
          </a:p>
        </p:txBody>
      </p:sp>
      <p:pic>
        <p:nvPicPr>
          <p:cNvPr id="34" name="图片 46124" descr="png-0730"/>
          <p:cNvPicPr>
            <a:picLocks noChangeAspect="1"/>
          </p:cNvPicPr>
          <p:nvPr/>
        </p:nvPicPr>
        <p:blipFill>
          <a:blip r:embed="rId5"/>
          <a:stretch>
            <a:fillRect/>
          </a:stretch>
        </p:blipFill>
        <p:spPr>
          <a:xfrm>
            <a:off x="724055" y="1655237"/>
            <a:ext cx="1147476" cy="1008062"/>
          </a:xfrm>
          <a:prstGeom prst="rect">
            <a:avLst/>
          </a:prstGeom>
          <a:noFill/>
          <a:ln w="9525">
            <a:noFill/>
          </a:ln>
        </p:spPr>
      </p:pic>
      <p:pic>
        <p:nvPicPr>
          <p:cNvPr id="40" name="图片 46130" descr="png-0731副本"/>
          <p:cNvPicPr>
            <a:picLocks noChangeAspect="1"/>
          </p:cNvPicPr>
          <p:nvPr/>
        </p:nvPicPr>
        <p:blipFill>
          <a:blip r:embed="rId6"/>
          <a:stretch>
            <a:fillRect/>
          </a:stretch>
        </p:blipFill>
        <p:spPr>
          <a:xfrm>
            <a:off x="565763" y="3096097"/>
            <a:ext cx="1305768" cy="1111250"/>
          </a:xfrm>
          <a:prstGeom prst="rect">
            <a:avLst/>
          </a:prstGeom>
          <a:noFill/>
          <a:ln w="9525">
            <a:noFill/>
          </a:ln>
        </p:spPr>
      </p:pic>
      <p:sp>
        <p:nvSpPr>
          <p:cNvPr id="3" name="Rectangle 2"/>
          <p:cNvSpPr/>
          <p:nvPr/>
        </p:nvSpPr>
        <p:spPr>
          <a:xfrm>
            <a:off x="1789516" y="3346528"/>
            <a:ext cx="8964920" cy="1077218"/>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 Biết </a:t>
            </a:r>
            <a:r>
              <a:rPr lang="en-US" sz="3200">
                <a:latin typeface="Times New Roman" panose="02020603050405020304" pitchFamily="18" charset="0"/>
                <a:cs typeface="Times New Roman" panose="02020603050405020304" pitchFamily="18" charset="0"/>
              </a:rPr>
              <a:t>cách mua bán, lựa chọn hàng hóa phù hợp về giá cả và chất lượng</a:t>
            </a:r>
          </a:p>
        </p:txBody>
      </p:sp>
    </p:spTree>
    <p:extLst>
      <p:ext uri="{BB962C8B-B14F-4D97-AF65-F5344CB8AC3E}">
        <p14:creationId xmlns:p14="http://schemas.microsoft.com/office/powerpoint/2010/main" val="40157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754403" y="2743932"/>
            <a:ext cx="8780429" cy="1294633"/>
            <a:chOff x="6889" y="5598"/>
            <a:chExt cx="6390" cy="868"/>
          </a:xfrm>
        </p:grpSpPr>
        <p:sp>
          <p:nvSpPr>
            <p:cNvPr id="19" name="任意多边形 18"/>
            <p:cNvSpPr/>
            <p:nvPr/>
          </p:nvSpPr>
          <p:spPr>
            <a:xfrm>
              <a:off x="6889" y="596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động thực</a:t>
              </a:r>
              <a:r>
                <a:rPr kumimoji="0" lang="en-US" altLang="zh-CN" sz="5400" b="0"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3A8B19-337A-471A-93BB-D26C03DD8148}"/>
              </a:ext>
            </a:extLst>
          </p:cNvPr>
          <p:cNvSpPr txBox="1"/>
          <p:nvPr/>
        </p:nvSpPr>
        <p:spPr>
          <a:xfrm>
            <a:off x="1519697" y="208918"/>
            <a:ext cx="977861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1</a:t>
            </a:r>
            <a:r>
              <a:rPr lang="en-US" sz="3200" b="1">
                <a:solidFill>
                  <a:prstClr val="black"/>
                </a:solidFill>
                <a:latin typeface="Times New Roman" panose="02020603050405020304" pitchFamily="18" charset="0"/>
                <a:cs typeface="Times New Roman" panose="02020603050405020304" pitchFamily="18" charset="0"/>
              </a:rPr>
              <a:t>. Cùng hoàn thành sơ đồ sau: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B13A8B19-337A-471A-93BB-D26C03DD8148}"/>
              </a:ext>
            </a:extLst>
          </p:cNvPr>
          <p:cNvSpPr txBox="1"/>
          <p:nvPr/>
        </p:nvSpPr>
        <p:spPr>
          <a:xfrm>
            <a:off x="2413388" y="6064306"/>
            <a:ext cx="977861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b="0" i="1"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viết nhanh ra giấy nháp ý cần bổ sung vào sơ đồ nhé.</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66716" y="949319"/>
            <a:ext cx="10715535" cy="5114987"/>
          </a:xfrm>
          <a:prstGeom prst="rect">
            <a:avLst/>
          </a:prstGeom>
        </p:spPr>
      </p:pic>
    </p:spTree>
    <p:extLst>
      <p:ext uri="{BB962C8B-B14F-4D97-AF65-F5344CB8AC3E}">
        <p14:creationId xmlns:p14="http://schemas.microsoft.com/office/powerpoint/2010/main" val="374821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arn(inVertical)">
                                      <p:cBhvr>
                                        <p:cTn id="1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3A8B19-337A-471A-93BB-D26C03DD8148}"/>
              </a:ext>
            </a:extLst>
          </p:cNvPr>
          <p:cNvSpPr txBox="1"/>
          <p:nvPr/>
        </p:nvSpPr>
        <p:spPr>
          <a:xfrm>
            <a:off x="1506050" y="247586"/>
            <a:ext cx="977861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1</a:t>
            </a:r>
            <a:r>
              <a:rPr lang="en-US" sz="3200" b="1">
                <a:solidFill>
                  <a:prstClr val="black"/>
                </a:solidFill>
                <a:latin typeface="Times New Roman" panose="02020603050405020304" pitchFamily="18" charset="0"/>
                <a:cs typeface="Times New Roman" panose="02020603050405020304" pitchFamily="18" charset="0"/>
              </a:rPr>
              <a:t>. Cùng hoàn thành sơ đồ sau: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Oval 2"/>
          <p:cNvSpPr/>
          <p:nvPr/>
        </p:nvSpPr>
        <p:spPr>
          <a:xfrm>
            <a:off x="4259279" y="2878529"/>
            <a:ext cx="2261936" cy="179671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MUA BÁN HÀNG HÓA</a:t>
            </a:r>
          </a:p>
        </p:txBody>
      </p:sp>
      <p:sp>
        <p:nvSpPr>
          <p:cNvPr id="7" name="Rounded Rectangle 6"/>
          <p:cNvSpPr/>
          <p:nvPr/>
        </p:nvSpPr>
        <p:spPr>
          <a:xfrm>
            <a:off x="2679031" y="1997634"/>
            <a:ext cx="1491915" cy="7539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NƠI</a:t>
            </a:r>
          </a:p>
          <a:p>
            <a:pPr algn="ctr"/>
            <a:r>
              <a:rPr lang="en-US" sz="1600" b="1">
                <a:solidFill>
                  <a:schemeClr val="tx1"/>
                </a:solidFill>
                <a:latin typeface="Times New Roman" panose="02020603050405020304" pitchFamily="18" charset="0"/>
                <a:cs typeface="Times New Roman" panose="02020603050405020304" pitchFamily="18" charset="0"/>
              </a:rPr>
              <a:t> MUA BÁN</a:t>
            </a:r>
          </a:p>
        </p:txBody>
      </p:sp>
      <p:sp>
        <p:nvSpPr>
          <p:cNvPr id="8" name="Rounded Rectangle 7"/>
          <p:cNvSpPr/>
          <p:nvPr/>
        </p:nvSpPr>
        <p:spPr>
          <a:xfrm>
            <a:off x="2679030" y="4876799"/>
            <a:ext cx="1491916" cy="7780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LÍ DO </a:t>
            </a:r>
          </a:p>
          <a:p>
            <a:pPr algn="ctr"/>
            <a:r>
              <a:rPr lang="en-US" sz="1600" b="1">
                <a:solidFill>
                  <a:schemeClr val="tx1"/>
                </a:solidFill>
                <a:latin typeface="Times New Roman" panose="02020603050405020304" pitchFamily="18" charset="0"/>
                <a:cs typeface="Times New Roman" panose="02020603050405020304" pitchFamily="18" charset="0"/>
              </a:rPr>
              <a:t>LỰA CHỌN</a:t>
            </a:r>
          </a:p>
        </p:txBody>
      </p:sp>
      <p:sp>
        <p:nvSpPr>
          <p:cNvPr id="9" name="Rounded Rectangle 8"/>
          <p:cNvSpPr/>
          <p:nvPr/>
        </p:nvSpPr>
        <p:spPr>
          <a:xfrm>
            <a:off x="256674" y="1179488"/>
            <a:ext cx="1588168"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latin typeface="Times New Roman" panose="02020603050405020304" pitchFamily="18" charset="0"/>
                <a:cs typeface="Times New Roman" panose="02020603050405020304" pitchFamily="18" charset="0"/>
              </a:rPr>
              <a:t>Chợ </a:t>
            </a:r>
          </a:p>
          <a:p>
            <a:pPr algn="ctr"/>
            <a:r>
              <a:rPr lang="en-US" sz="2000">
                <a:latin typeface="Times New Roman" panose="02020603050405020304" pitchFamily="18" charset="0"/>
                <a:cs typeface="Times New Roman" panose="02020603050405020304" pitchFamily="18" charset="0"/>
              </a:rPr>
              <a:t>tryền thống</a:t>
            </a:r>
          </a:p>
        </p:txBody>
      </p:sp>
      <p:sp>
        <p:nvSpPr>
          <p:cNvPr id="10" name="Rounded Rectangle 9"/>
          <p:cNvSpPr/>
          <p:nvPr/>
        </p:nvSpPr>
        <p:spPr>
          <a:xfrm>
            <a:off x="256674" y="2021697"/>
            <a:ext cx="1588168"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latin typeface="Times New Roman" panose="02020603050405020304" pitchFamily="18" charset="0"/>
                <a:cs typeface="Times New Roman" panose="02020603050405020304" pitchFamily="18" charset="0"/>
              </a:rPr>
              <a:t>Cửa hàng</a:t>
            </a:r>
          </a:p>
        </p:txBody>
      </p:sp>
      <p:sp>
        <p:nvSpPr>
          <p:cNvPr id="11" name="Rounded Rectangle 10"/>
          <p:cNvSpPr/>
          <p:nvPr/>
        </p:nvSpPr>
        <p:spPr>
          <a:xfrm>
            <a:off x="227121" y="2878529"/>
            <a:ext cx="1588168"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latin typeface="Times New Roman" panose="02020603050405020304" pitchFamily="18" charset="0"/>
                <a:cs typeface="Times New Roman" panose="02020603050405020304" pitchFamily="18" charset="0"/>
              </a:rPr>
              <a:t>……</a:t>
            </a:r>
          </a:p>
        </p:txBody>
      </p:sp>
      <p:sp>
        <p:nvSpPr>
          <p:cNvPr id="12" name="Rounded Rectangle 11"/>
          <p:cNvSpPr/>
          <p:nvPr/>
        </p:nvSpPr>
        <p:spPr>
          <a:xfrm>
            <a:off x="270808" y="4359048"/>
            <a:ext cx="1588168" cy="7058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a:latin typeface="Times New Roman" panose="02020603050405020304" pitchFamily="18" charset="0"/>
                <a:cs typeface="Times New Roman" panose="02020603050405020304" pitchFamily="18" charset="0"/>
              </a:rPr>
              <a:t>Giá cả </a:t>
            </a:r>
          </a:p>
          <a:p>
            <a:pPr algn="ctr"/>
            <a:r>
              <a:rPr lang="en-US" sz="2000">
                <a:latin typeface="Times New Roman" panose="02020603050405020304" pitchFamily="18" charset="0"/>
                <a:cs typeface="Times New Roman" panose="02020603050405020304" pitchFamily="18" charset="0"/>
              </a:rPr>
              <a:t>phù hợp</a:t>
            </a:r>
          </a:p>
        </p:txBody>
      </p:sp>
      <p:sp>
        <p:nvSpPr>
          <p:cNvPr id="13" name="Rounded Rectangle 12"/>
          <p:cNvSpPr/>
          <p:nvPr/>
        </p:nvSpPr>
        <p:spPr>
          <a:xfrm>
            <a:off x="270808" y="5449911"/>
            <a:ext cx="1588168" cy="7058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a:latin typeface="Times New Roman" panose="02020603050405020304" pitchFamily="18" charset="0"/>
                <a:cs typeface="Times New Roman" panose="02020603050405020304" pitchFamily="18" charset="0"/>
              </a:rPr>
              <a:t>…..</a:t>
            </a:r>
          </a:p>
        </p:txBody>
      </p:sp>
      <p:sp>
        <p:nvSpPr>
          <p:cNvPr id="14" name="Rounded Rectangle 13"/>
          <p:cNvSpPr/>
          <p:nvPr/>
        </p:nvSpPr>
        <p:spPr>
          <a:xfrm>
            <a:off x="6979577" y="3361209"/>
            <a:ext cx="1395663" cy="834189"/>
          </a:xfrm>
          <a:prstGeom prst="roundRect">
            <a:avLst/>
          </a:prstGeom>
          <a:solidFill>
            <a:srgbClr val="F9259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TÊN </a:t>
            </a:r>
          </a:p>
          <a:p>
            <a:pPr algn="ctr"/>
            <a:r>
              <a:rPr lang="en-US" sz="1600" b="1">
                <a:solidFill>
                  <a:schemeClr val="tx1"/>
                </a:solidFill>
                <a:latin typeface="Times New Roman" panose="02020603050405020304" pitchFamily="18" charset="0"/>
                <a:cs typeface="Times New Roman" panose="02020603050405020304" pitchFamily="18" charset="0"/>
              </a:rPr>
              <a:t>HÀNG HÓA</a:t>
            </a:r>
          </a:p>
        </p:txBody>
      </p:sp>
      <p:sp>
        <p:nvSpPr>
          <p:cNvPr id="15" name="Rounded Rectangle 14"/>
          <p:cNvSpPr/>
          <p:nvPr/>
        </p:nvSpPr>
        <p:spPr>
          <a:xfrm>
            <a:off x="9152023" y="1765024"/>
            <a:ext cx="1200826"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latin typeface="Times New Roman" panose="02020603050405020304" pitchFamily="18" charset="0"/>
                <a:cs typeface="Times New Roman" panose="02020603050405020304" pitchFamily="18" charset="0"/>
              </a:rPr>
              <a:t>Thực phẩm</a:t>
            </a:r>
          </a:p>
        </p:txBody>
      </p:sp>
      <p:sp>
        <p:nvSpPr>
          <p:cNvPr id="16" name="Rounded Rectangle 15"/>
          <p:cNvSpPr/>
          <p:nvPr/>
        </p:nvSpPr>
        <p:spPr>
          <a:xfrm>
            <a:off x="9152022" y="3416968"/>
            <a:ext cx="1091087"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Times New Roman" panose="02020603050405020304" pitchFamily="18" charset="0"/>
                <a:cs typeface="Times New Roman" panose="02020603050405020304" pitchFamily="18" charset="0"/>
              </a:rPr>
              <a:t>Đồ dùng</a:t>
            </a:r>
          </a:p>
        </p:txBody>
      </p:sp>
      <p:sp>
        <p:nvSpPr>
          <p:cNvPr id="17" name="Rounded Rectangle 16"/>
          <p:cNvSpPr/>
          <p:nvPr/>
        </p:nvSpPr>
        <p:spPr>
          <a:xfrm>
            <a:off x="9152022" y="5096985"/>
            <a:ext cx="1200827"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latin typeface="Times New Roman" panose="02020603050405020304" pitchFamily="18" charset="0"/>
                <a:cs typeface="Times New Roman" panose="02020603050405020304" pitchFamily="18" charset="0"/>
              </a:rPr>
              <a:t>Trang phục</a:t>
            </a:r>
          </a:p>
        </p:txBody>
      </p:sp>
      <p:cxnSp>
        <p:nvCxnSpPr>
          <p:cNvPr id="23" name="Straight Connector 22"/>
          <p:cNvCxnSpPr>
            <a:stCxn id="7" idx="3"/>
          </p:cNvCxnSpPr>
          <p:nvPr/>
        </p:nvCxnSpPr>
        <p:spPr>
          <a:xfrm flipV="1">
            <a:off x="4170946" y="2374623"/>
            <a:ext cx="1226368"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154902" y="5265820"/>
            <a:ext cx="1242412" cy="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858976" y="1532414"/>
            <a:ext cx="322750"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866043" y="2375016"/>
            <a:ext cx="322750"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7" idx="3"/>
          </p:cNvCxnSpPr>
          <p:nvPr/>
        </p:nvCxnSpPr>
        <p:spPr>
          <a:xfrm flipV="1">
            <a:off x="1813811" y="3212483"/>
            <a:ext cx="382049" cy="189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181726" y="1532414"/>
            <a:ext cx="14134" cy="168441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866043" y="4668148"/>
            <a:ext cx="322750"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52006" y="5776421"/>
            <a:ext cx="322750"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74757" y="4668148"/>
            <a:ext cx="6969" cy="110827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829272" y="2120248"/>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00147" y="5428929"/>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800147" y="3809263"/>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8800147" y="2124845"/>
            <a:ext cx="21630" cy="3304084"/>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397314" y="2374623"/>
            <a:ext cx="0" cy="4892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390247" y="4632157"/>
            <a:ext cx="0" cy="6336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 idx="6"/>
            <a:endCxn id="14" idx="1"/>
          </p:cNvCxnSpPr>
          <p:nvPr/>
        </p:nvCxnSpPr>
        <p:spPr>
          <a:xfrm>
            <a:off x="6521215" y="3776887"/>
            <a:ext cx="458362" cy="1417"/>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0250604" y="3786760"/>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0366156" y="2127532"/>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703144" y="1672734"/>
            <a:ext cx="0" cy="890432"/>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196815" y="2374938"/>
            <a:ext cx="476099" cy="141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193479" y="5220866"/>
            <a:ext cx="476099" cy="141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0344796" y="5486830"/>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0159" y="1322266"/>
            <a:ext cx="979716" cy="645179"/>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0159" y="4655453"/>
            <a:ext cx="979716" cy="715597"/>
          </a:xfrm>
          <a:prstGeom prst="rect">
            <a:avLst/>
          </a:prstGeom>
        </p:spPr>
      </p:pic>
      <p:pic>
        <p:nvPicPr>
          <p:cNvPr id="64" name="Picture 63"/>
          <p:cNvPicPr>
            <a:picLocks noChangeAspect="1"/>
          </p:cNvPicPr>
          <p:nvPr/>
        </p:nvPicPr>
        <p:blipFill rotWithShape="1">
          <a:blip r:embed="rId5" cstate="print">
            <a:extLst>
              <a:ext uri="{28A0092B-C50C-407E-A947-70E740481C1C}">
                <a14:useLocalDpi xmlns:a14="http://schemas.microsoft.com/office/drawing/2010/main" val="0"/>
              </a:ext>
            </a:extLst>
          </a:blip>
          <a:srcRect l="14302" t="16182" r="14106"/>
          <a:stretch/>
        </p:blipFill>
        <p:spPr>
          <a:xfrm>
            <a:off x="10908951" y="3066462"/>
            <a:ext cx="917015" cy="589495"/>
          </a:xfrm>
          <a:prstGeom prst="rect">
            <a:avLst/>
          </a:prstGeom>
        </p:spPr>
      </p:pic>
      <p:sp>
        <p:nvSpPr>
          <p:cNvPr id="65" name="Rounded Rectangle 64"/>
          <p:cNvSpPr/>
          <p:nvPr/>
        </p:nvSpPr>
        <p:spPr>
          <a:xfrm>
            <a:off x="10950159" y="2228791"/>
            <a:ext cx="1013111" cy="511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latin typeface="Times New Roman" panose="02020603050405020304" pitchFamily="18" charset="0"/>
                <a:cs typeface="Times New Roman" panose="02020603050405020304" pitchFamily="18" charset="0"/>
              </a:rPr>
              <a:t>….</a:t>
            </a:r>
          </a:p>
        </p:txBody>
      </p:sp>
      <p:cxnSp>
        <p:nvCxnSpPr>
          <p:cNvPr id="67" name="Straight Connector 66"/>
          <p:cNvCxnSpPr/>
          <p:nvPr/>
        </p:nvCxnSpPr>
        <p:spPr>
          <a:xfrm>
            <a:off x="8375240" y="3809263"/>
            <a:ext cx="446537" cy="0"/>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0703144" y="1660897"/>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0694637" y="2551380"/>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10868429" y="3955317"/>
            <a:ext cx="1013111" cy="511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latin typeface="Times New Roman" panose="02020603050405020304" pitchFamily="18" charset="0"/>
                <a:cs typeface="Times New Roman" panose="02020603050405020304" pitchFamily="18" charset="0"/>
              </a:rPr>
              <a:t>…..</a:t>
            </a:r>
          </a:p>
        </p:txBody>
      </p:sp>
      <p:sp>
        <p:nvSpPr>
          <p:cNvPr id="74" name="Rounded Rectangle 73"/>
          <p:cNvSpPr/>
          <p:nvPr/>
        </p:nvSpPr>
        <p:spPr>
          <a:xfrm>
            <a:off x="10960236" y="5569759"/>
            <a:ext cx="1029809" cy="6872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latin typeface="Times New Roman" panose="02020603050405020304" pitchFamily="18" charset="0"/>
                <a:cs typeface="Times New Roman" panose="02020603050405020304" pitchFamily="18" charset="0"/>
              </a:rPr>
              <a:t>….</a:t>
            </a:r>
          </a:p>
        </p:txBody>
      </p:sp>
      <p:cxnSp>
        <p:nvCxnSpPr>
          <p:cNvPr id="75" name="Straight Connector 74"/>
          <p:cNvCxnSpPr/>
          <p:nvPr/>
        </p:nvCxnSpPr>
        <p:spPr>
          <a:xfrm flipV="1">
            <a:off x="10284426" y="3786469"/>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0621414" y="3331671"/>
            <a:ext cx="0" cy="890432"/>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0621414" y="3319834"/>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612907" y="4210317"/>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0357649" y="5477768"/>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0694637" y="5022970"/>
            <a:ext cx="0" cy="890432"/>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0694637" y="5011133"/>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0686130" y="5901616"/>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225643" y="2878529"/>
            <a:ext cx="1588168"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latin typeface="Times New Roman" panose="02020603050405020304" pitchFamily="18" charset="0"/>
                <a:cs typeface="Times New Roman" panose="02020603050405020304" pitchFamily="18" charset="0"/>
              </a:rPr>
              <a:t>Siêu thị</a:t>
            </a:r>
          </a:p>
        </p:txBody>
      </p:sp>
      <p:sp>
        <p:nvSpPr>
          <p:cNvPr id="58" name="Rounded Rectangle 57"/>
          <p:cNvSpPr/>
          <p:nvPr/>
        </p:nvSpPr>
        <p:spPr>
          <a:xfrm>
            <a:off x="170187" y="5391497"/>
            <a:ext cx="1808679" cy="104380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a:solidFill>
                  <a:srgbClr val="FF0000"/>
                </a:solidFill>
                <a:latin typeface="Times New Roman" panose="02020603050405020304" pitchFamily="18" charset="0"/>
                <a:cs typeface="Times New Roman" panose="02020603050405020304" pitchFamily="18" charset="0"/>
              </a:rPr>
              <a:t>Chất lượng sản phẩm tốt, tươi, ngon … </a:t>
            </a:r>
          </a:p>
        </p:txBody>
      </p:sp>
      <p:sp>
        <p:nvSpPr>
          <p:cNvPr id="66" name="Rounded Rectangle 65"/>
          <p:cNvSpPr/>
          <p:nvPr/>
        </p:nvSpPr>
        <p:spPr>
          <a:xfrm>
            <a:off x="10932263" y="2220345"/>
            <a:ext cx="1168444" cy="70541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latin typeface="Times New Roman" panose="02020603050405020304" pitchFamily="18" charset="0"/>
                <a:cs typeface="Times New Roman" panose="02020603050405020304" pitchFamily="18" charset="0"/>
              </a:rPr>
              <a:t>Thịt, rau….</a:t>
            </a:r>
          </a:p>
        </p:txBody>
      </p:sp>
      <p:sp>
        <p:nvSpPr>
          <p:cNvPr id="68" name="Rounded Rectangle 67"/>
          <p:cNvSpPr/>
          <p:nvPr/>
        </p:nvSpPr>
        <p:spPr>
          <a:xfrm>
            <a:off x="10826655" y="3816237"/>
            <a:ext cx="1322086" cy="73020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latin typeface="Times New Roman" panose="02020603050405020304" pitchFamily="18" charset="0"/>
                <a:cs typeface="Times New Roman" panose="02020603050405020304" pitchFamily="18" charset="0"/>
              </a:rPr>
              <a:t>Quạt, bàn, tủ ...</a:t>
            </a:r>
          </a:p>
        </p:txBody>
      </p:sp>
      <p:sp>
        <p:nvSpPr>
          <p:cNvPr id="70" name="Rounded Rectangle 69"/>
          <p:cNvSpPr/>
          <p:nvPr/>
        </p:nvSpPr>
        <p:spPr>
          <a:xfrm>
            <a:off x="10950148" y="5567487"/>
            <a:ext cx="1241852" cy="7155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latin typeface="Times New Roman" panose="02020603050405020304" pitchFamily="18" charset="0"/>
                <a:cs typeface="Times New Roman" panose="02020603050405020304" pitchFamily="18" charset="0"/>
              </a:rPr>
              <a:t>Quần, áo, giày …</a:t>
            </a:r>
          </a:p>
        </p:txBody>
      </p:sp>
    </p:spTree>
    <p:extLst>
      <p:ext uri="{BB962C8B-B14F-4D97-AF65-F5344CB8AC3E}">
        <p14:creationId xmlns:p14="http://schemas.microsoft.com/office/powerpoint/2010/main" val="90406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6" grpId="0" animBg="1"/>
      <p:bldP spid="68" grpId="0" animBg="1"/>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000"/>
          </a:stretch>
        </a:blipFill>
        <a:effectLst/>
      </p:bgPr>
    </p:bg>
    <p:spTree>
      <p:nvGrpSpPr>
        <p:cNvPr id="1" name=""/>
        <p:cNvGrpSpPr/>
        <p:nvPr/>
      </p:nvGrpSpPr>
      <p:grpSpPr>
        <a:xfrm>
          <a:off x="0" y="0"/>
          <a:ext cx="0" cy="0"/>
          <a:chOff x="0" y="0"/>
          <a:chExt cx="0" cy="0"/>
        </a:xfrm>
      </p:grpSpPr>
      <p:sp>
        <p:nvSpPr>
          <p:cNvPr id="7" name="Rectangle 6"/>
          <p:cNvSpPr/>
          <p:nvPr/>
        </p:nvSpPr>
        <p:spPr>
          <a:xfrm>
            <a:off x="2067498" y="382210"/>
            <a:ext cx="8103197" cy="646331"/>
          </a:xfrm>
          <a:prstGeom prst="rect">
            <a:avLst/>
          </a:prstGeom>
        </p:spPr>
        <p:txBody>
          <a:bodyPr wrap="square">
            <a:spAutoFit/>
          </a:bodyPr>
          <a:lstStyle/>
          <a:p>
            <a:pPr algn="just"/>
            <a:r>
              <a:rPr lang="en-US" sz="3600">
                <a:solidFill>
                  <a:srgbClr val="FF0000"/>
                </a:solidFill>
                <a:latin typeface="Times New Roman" panose="02020603050405020304" pitchFamily="18" charset="0"/>
                <a:cs typeface="Times New Roman" panose="02020603050405020304" pitchFamily="18" charset="0"/>
              </a:rPr>
              <a:t>Kể tên các loại hàng hóa khác mà em biết:</a:t>
            </a:r>
          </a:p>
        </p:txBody>
      </p:sp>
      <p:sp>
        <p:nvSpPr>
          <p:cNvPr id="3" name="Rectangle 2"/>
          <p:cNvSpPr/>
          <p:nvPr/>
        </p:nvSpPr>
        <p:spPr>
          <a:xfrm>
            <a:off x="326929" y="1366636"/>
            <a:ext cx="10307841" cy="646331"/>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Thực phẩm: cá, thịt, </a:t>
            </a:r>
            <a:r>
              <a:rPr lang="en-US" sz="3600">
                <a:latin typeface="Times New Roman" panose="02020603050405020304" pitchFamily="18" charset="0"/>
                <a:cs typeface="Times New Roman" panose="02020603050405020304" pitchFamily="18" charset="0"/>
              </a:rPr>
              <a:t>….</a:t>
            </a:r>
          </a:p>
        </p:txBody>
      </p:sp>
      <p:sp>
        <p:nvSpPr>
          <p:cNvPr id="4" name="Rectangle 3"/>
          <p:cNvSpPr/>
          <p:nvPr/>
        </p:nvSpPr>
        <p:spPr>
          <a:xfrm>
            <a:off x="326928" y="2522115"/>
            <a:ext cx="10307841" cy="584775"/>
          </a:xfrm>
          <a:prstGeom prst="rect">
            <a:avLst/>
          </a:prstGeom>
        </p:spPr>
        <p:txBody>
          <a:bodyPr wrap="square">
            <a:spAutoFit/>
          </a:bodyPr>
          <a:lstStyle/>
          <a:p>
            <a:r>
              <a:rPr lang="en-US" sz="3200">
                <a:latin typeface="Times New Roman" panose="02020603050405020304" pitchFamily="18" charset="0"/>
                <a:cs typeface="Times New Roman" panose="02020603050405020304" pitchFamily="18" charset="0"/>
              </a:rPr>
              <a:t>- Đồ dùng: ti vi, quạt, ….</a:t>
            </a:r>
          </a:p>
        </p:txBody>
      </p:sp>
      <p:sp>
        <p:nvSpPr>
          <p:cNvPr id="5" name="Rectangle 4"/>
          <p:cNvSpPr/>
          <p:nvPr/>
        </p:nvSpPr>
        <p:spPr>
          <a:xfrm>
            <a:off x="326927" y="3677594"/>
            <a:ext cx="10307841" cy="584775"/>
          </a:xfrm>
          <a:prstGeom prst="rect">
            <a:avLst/>
          </a:prstGeom>
        </p:spPr>
        <p:txBody>
          <a:bodyPr wrap="square">
            <a:spAutoFit/>
          </a:bodyPr>
          <a:lstStyle/>
          <a:p>
            <a:r>
              <a:rPr lang="en-US" sz="3200">
                <a:latin typeface="Times New Roman" panose="02020603050405020304" pitchFamily="18" charset="0"/>
                <a:cs typeface="Times New Roman" panose="02020603050405020304" pitchFamily="18" charset="0"/>
              </a:rPr>
              <a:t>- Trang phục: mũ, quần áo, ….</a:t>
            </a:r>
          </a:p>
        </p:txBody>
      </p:sp>
      <p:sp>
        <p:nvSpPr>
          <p:cNvPr id="6" name="Rectangle 5"/>
          <p:cNvSpPr/>
          <p:nvPr/>
        </p:nvSpPr>
        <p:spPr>
          <a:xfrm>
            <a:off x="3952445" y="1373863"/>
            <a:ext cx="8239554" cy="584775"/>
          </a:xfrm>
          <a:prstGeom prst="rect">
            <a:avLst/>
          </a:prstGeom>
        </p:spPr>
        <p:txBody>
          <a:bodyPr wrap="square">
            <a:spAutoFit/>
          </a:bodyPr>
          <a:lstStyle/>
          <a:p>
            <a:r>
              <a:rPr lang="en-US" sz="3200">
                <a:solidFill>
                  <a:schemeClr val="accent5"/>
                </a:solidFill>
                <a:latin typeface="Times New Roman" panose="02020603050405020304" pitchFamily="18" charset="0"/>
                <a:cs typeface="Times New Roman" panose="02020603050405020304" pitchFamily="18" charset="0"/>
              </a:rPr>
              <a:t>trứng, rau, quả, nước mắm, dầu ăn, bánh kẹo...</a:t>
            </a:r>
          </a:p>
        </p:txBody>
      </p:sp>
      <p:sp>
        <p:nvSpPr>
          <p:cNvPr id="8" name="Rectangle 7"/>
          <p:cNvSpPr/>
          <p:nvPr/>
        </p:nvSpPr>
        <p:spPr>
          <a:xfrm>
            <a:off x="3952445" y="2505599"/>
            <a:ext cx="7790375" cy="584775"/>
          </a:xfrm>
          <a:prstGeom prst="rect">
            <a:avLst/>
          </a:prstGeom>
        </p:spPr>
        <p:txBody>
          <a:bodyPr wrap="square">
            <a:spAutoFit/>
          </a:bodyPr>
          <a:lstStyle/>
          <a:p>
            <a:r>
              <a:rPr lang="en-US" sz="3200">
                <a:solidFill>
                  <a:schemeClr val="accent5"/>
                </a:solidFill>
                <a:latin typeface="Times New Roman" panose="02020603050405020304" pitchFamily="18" charset="0"/>
                <a:cs typeface="Times New Roman" panose="02020603050405020304" pitchFamily="18" charset="0"/>
              </a:rPr>
              <a:t>giường tủ, xe đạp, xe máy, bát đĩa, điều hòa…</a:t>
            </a:r>
          </a:p>
        </p:txBody>
      </p:sp>
      <p:sp>
        <p:nvSpPr>
          <p:cNvPr id="2" name="Rectangle 1"/>
          <p:cNvSpPr/>
          <p:nvPr/>
        </p:nvSpPr>
        <p:spPr>
          <a:xfrm>
            <a:off x="4778478" y="3677594"/>
            <a:ext cx="6964342" cy="584775"/>
          </a:xfrm>
          <a:prstGeom prst="rect">
            <a:avLst/>
          </a:prstGeom>
        </p:spPr>
        <p:txBody>
          <a:bodyPr wrap="none">
            <a:spAutoFit/>
          </a:bodyPr>
          <a:lstStyle/>
          <a:p>
            <a:r>
              <a:rPr lang="en-US" sz="3200">
                <a:solidFill>
                  <a:schemeClr val="accent5"/>
                </a:solidFill>
                <a:latin typeface="Times New Roman" panose="02020603050405020304" pitchFamily="18" charset="0"/>
                <a:cs typeface="Times New Roman" panose="02020603050405020304" pitchFamily="18" charset="0"/>
              </a:rPr>
              <a:t>giày dép, mũ nón, khăn, tất, gang tay, …</a:t>
            </a:r>
            <a:endParaRPr lang="en-US" sz="3200">
              <a:solidFill>
                <a:schemeClr val="accent5"/>
              </a:solidFill>
            </a:endParaRPr>
          </a:p>
        </p:txBody>
      </p:sp>
    </p:spTree>
    <p:extLst>
      <p:ext uri="{BB962C8B-B14F-4D97-AF65-F5344CB8AC3E}">
        <p14:creationId xmlns:p14="http://schemas.microsoft.com/office/powerpoint/2010/main" val="261358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P spid="5" grpId="0"/>
      <p:bldP spid="6" grpId="0"/>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 name="TextBox 4">
            <a:extLst>
              <a:ext uri="{FF2B5EF4-FFF2-40B4-BE49-F238E27FC236}">
                <a16:creationId xmlns:a16="http://schemas.microsoft.com/office/drawing/2014/main" id="{AAC44ECA-7E71-4AA4-B450-45E94F62C115}"/>
              </a:ext>
            </a:extLst>
          </p:cNvPr>
          <p:cNvSpPr txBox="1"/>
          <p:nvPr/>
        </p:nvSpPr>
        <p:spPr>
          <a:xfrm>
            <a:off x="1767965" y="1422846"/>
            <a:ext cx="844863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4800" b="0" i="0"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luận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latin typeface="Times New Roman" panose="02020603050405020304" pitchFamily="18" charset="0"/>
                <a:cs typeface="Times New Roman" panose="02020603050405020304" pitchFamily="18" charset="0"/>
              </a:rPr>
              <a:t>	Hoạt động mua bán thường diễn ra ở siêu thị, chợ hoặc cửa hàng.</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latin typeface="Times New Roman" panose="02020603050405020304" pitchFamily="18" charset="0"/>
                <a:cs typeface="Times New Roman" panose="02020603050405020304" pitchFamily="18" charset="0"/>
              </a:rPr>
              <a:t>	Cần lựa chọn hàng hóa để mua được hàng hóa có giá cả phù hợp và chất lượng tốt.</a:t>
            </a:r>
          </a:p>
        </p:txBody>
      </p:sp>
    </p:spTree>
    <p:extLst>
      <p:ext uri="{BB962C8B-B14F-4D97-AF65-F5344CB8AC3E}">
        <p14:creationId xmlns:p14="http://schemas.microsoft.com/office/powerpoint/2010/main" val="123028664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2FA510-1C7D-4AE3-ABD7-FF411074C048}"/>
              </a:ext>
            </a:extLst>
          </p:cNvPr>
          <p:cNvPicPr>
            <a:picLocks noChangeAspect="1"/>
          </p:cNvPicPr>
          <p:nvPr/>
        </p:nvPicPr>
        <p:blipFill>
          <a:blip r:embed="rId2"/>
          <a:stretch>
            <a:fillRect/>
          </a:stretch>
        </p:blipFill>
        <p:spPr>
          <a:xfrm>
            <a:off x="1194027" y="1435787"/>
            <a:ext cx="9369340" cy="4432750"/>
          </a:xfrm>
          <a:prstGeom prst="rect">
            <a:avLst/>
          </a:prstGeom>
        </p:spPr>
      </p:pic>
      <p:sp>
        <p:nvSpPr>
          <p:cNvPr id="5" name="Rectangle 4"/>
          <p:cNvSpPr/>
          <p:nvPr/>
        </p:nvSpPr>
        <p:spPr>
          <a:xfrm>
            <a:off x="555835" y="232475"/>
            <a:ext cx="11462465" cy="1077218"/>
          </a:xfrm>
          <a:prstGeom prst="rect">
            <a:avLst/>
          </a:prstGeom>
        </p:spPr>
        <p:txBody>
          <a:bodyPr wrap="square">
            <a:spAutoFit/>
          </a:bodyPr>
          <a:lstStyle/>
          <a:p>
            <a:pPr algn="just"/>
            <a:r>
              <a:rPr lang="en-US" sz="3200">
                <a:latin typeface="Times New Roman" panose="02020603050405020304" pitchFamily="18" charset="0"/>
                <a:cs typeface="Times New Roman" panose="02020603050405020304" pitchFamily="18" charset="0"/>
              </a:rPr>
              <a:t>2. Khi cùng mẹ đi chợ để mua thực phẩm, đồ dùng cần thiết, em sẽ lựa chọn những hàng hóa nào? </a:t>
            </a:r>
          </a:p>
        </p:txBody>
      </p:sp>
      <p:sp>
        <p:nvSpPr>
          <p:cNvPr id="7" name="Rectangle 6"/>
          <p:cNvSpPr/>
          <p:nvPr/>
        </p:nvSpPr>
        <p:spPr>
          <a:xfrm>
            <a:off x="1521105" y="5994631"/>
            <a:ext cx="11462465" cy="584775"/>
          </a:xfrm>
          <a:prstGeom prst="rect">
            <a:avLst/>
          </a:prstGeom>
        </p:spPr>
        <p:txBody>
          <a:bodyPr wrap="square">
            <a:spAutoFit/>
          </a:bodyPr>
          <a:lstStyle/>
          <a:p>
            <a:pPr algn="just"/>
            <a:r>
              <a:rPr lang="en-US" sz="3200">
                <a:solidFill>
                  <a:srgbClr val="FF0000"/>
                </a:solidFill>
                <a:latin typeface="Times New Roman" panose="02020603050405020304" pitchFamily="18" charset="0"/>
                <a:cs typeface="Times New Roman" panose="02020603050405020304" pitchFamily="18" charset="0"/>
              </a:rPr>
              <a:t>Khi lựa chọn những sản phẩm đó, em cần lưu ý điều gì?</a:t>
            </a:r>
          </a:p>
        </p:txBody>
      </p:sp>
    </p:spTree>
    <p:extLst>
      <p:ext uri="{BB962C8B-B14F-4D97-AF65-F5344CB8AC3E}">
        <p14:creationId xmlns:p14="http://schemas.microsoft.com/office/powerpoint/2010/main" val="419228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2974" y="4963308"/>
            <a:ext cx="10307841" cy="584775"/>
          </a:xfrm>
          <a:prstGeom prst="rect">
            <a:avLst/>
          </a:prstGeom>
        </p:spPr>
        <p:txBody>
          <a:bodyPr wrap="square">
            <a:spAutoFit/>
          </a:bodyPr>
          <a:lstStyle/>
          <a:p>
            <a:pPr algn="just"/>
            <a:r>
              <a:rPr lang="en-US" sz="3200">
                <a:latin typeface="Times New Roman" panose="02020603050405020304" pitchFamily="18" charset="0"/>
                <a:cs typeface="Times New Roman" panose="02020603050405020304" pitchFamily="18" charset="0"/>
              </a:rPr>
              <a:t>Khi mua thực phẩm con cần lưu ý gì?</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15" y="1567701"/>
            <a:ext cx="6044110" cy="31817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352" y="1567701"/>
            <a:ext cx="4544705" cy="3181720"/>
          </a:xfrm>
          <a:prstGeom prst="rect">
            <a:avLst/>
          </a:prstGeom>
        </p:spPr>
      </p:pic>
      <p:sp>
        <p:nvSpPr>
          <p:cNvPr id="12" name="Rectangle 11"/>
          <p:cNvSpPr/>
          <p:nvPr/>
        </p:nvSpPr>
        <p:spPr>
          <a:xfrm>
            <a:off x="492974" y="211951"/>
            <a:ext cx="11462465" cy="1631216"/>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Thực phẩm</a:t>
            </a:r>
            <a:r>
              <a:rPr lang="en-US" sz="3200">
                <a:latin typeface="Times New Roman" panose="02020603050405020304" pitchFamily="18" charset="0"/>
                <a:cs typeface="Times New Roman" panose="02020603050405020304" pitchFamily="18" charset="0"/>
              </a:rPr>
              <a:t>: gạo, cá, thịt, tôm, cua, trứng, rau, quả, nước mắm, dầu ăn, bột canh, mì chính, bánh kẹo...</a:t>
            </a:r>
          </a:p>
          <a:p>
            <a:pPr algn="just"/>
            <a:endParaRPr lang="en-US" sz="3200">
              <a:latin typeface="Times New Roman" panose="02020603050405020304" pitchFamily="18" charset="0"/>
              <a:cs typeface="Times New Roman" panose="02020603050405020304" pitchFamily="18" charset="0"/>
            </a:endParaRPr>
          </a:p>
        </p:txBody>
      </p:sp>
      <p:sp>
        <p:nvSpPr>
          <p:cNvPr id="13" name="Rectangle 12"/>
          <p:cNvSpPr/>
          <p:nvPr/>
        </p:nvSpPr>
        <p:spPr>
          <a:xfrm>
            <a:off x="492974" y="5566562"/>
            <a:ext cx="11685185" cy="1077218"/>
          </a:xfrm>
          <a:prstGeom prst="rect">
            <a:avLst/>
          </a:prstGeom>
        </p:spPr>
        <p:txBody>
          <a:bodyPr wrap="square">
            <a:spAutoFit/>
          </a:bodyPr>
          <a:lstStyle/>
          <a:p>
            <a:pPr algn="just"/>
            <a:r>
              <a:rPr lang="en-US" sz="3200">
                <a:latin typeface="Times New Roman" panose="02020603050405020304" pitchFamily="18" charset="0"/>
                <a:cs typeface="Times New Roman" panose="02020603050405020304" pitchFamily="18" charset="0"/>
              </a:rPr>
              <a:t>Khi mua thực phẩm con cần lưu ý lựa chọn địa điểm mua tin cậy, sản phẩm cần tươi, sống và còn hạn sử dụng nhé.</a:t>
            </a:r>
          </a:p>
        </p:txBody>
      </p:sp>
    </p:spTree>
    <p:extLst>
      <p:ext uri="{BB962C8B-B14F-4D97-AF65-F5344CB8AC3E}">
        <p14:creationId xmlns:p14="http://schemas.microsoft.com/office/powerpoint/2010/main" val="34328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4031" y="2639511"/>
            <a:ext cx="10307841" cy="584775"/>
          </a:xfrm>
          <a:prstGeom prst="rect">
            <a:avLst/>
          </a:prstGeom>
        </p:spPr>
        <p:txBody>
          <a:bodyPr wrap="square">
            <a:spAutoFit/>
          </a:bodyPr>
          <a:lstStyle/>
          <a:p>
            <a:pPr algn="just"/>
            <a:r>
              <a:rPr lang="en-US" sz="3200">
                <a:latin typeface="Times New Roman" panose="02020603050405020304" pitchFamily="18" charset="0"/>
                <a:cs typeface="Times New Roman" panose="02020603050405020304" pitchFamily="18" charset="0"/>
              </a:rPr>
              <a:t>Khi lựa chọn trang phục, em cần lưu ý gì?</a:t>
            </a:r>
          </a:p>
        </p:txBody>
      </p:sp>
      <p:sp>
        <p:nvSpPr>
          <p:cNvPr id="12" name="Rectangle 11"/>
          <p:cNvSpPr/>
          <p:nvPr/>
        </p:nvSpPr>
        <p:spPr>
          <a:xfrm>
            <a:off x="342849" y="375725"/>
            <a:ext cx="11462465" cy="1631216"/>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Trang phục</a:t>
            </a:r>
            <a:r>
              <a:rPr lang="en-US" sz="3200">
                <a:latin typeface="Times New Roman" panose="02020603050405020304" pitchFamily="18" charset="0"/>
                <a:cs typeface="Times New Roman" panose="02020603050405020304" pitchFamily="18" charset="0"/>
              </a:rPr>
              <a:t>: mũ, quần áo, giày dép, mũ nón, khăn, tất, gang tay, kẹp tóc, bông tai…</a:t>
            </a:r>
            <a:endParaRPr lang="en-US" sz="3200">
              <a:solidFill>
                <a:schemeClr val="accent5"/>
              </a:solidFill>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3"/>
          <a:stretch>
            <a:fillRect/>
          </a:stretch>
        </p:blipFill>
        <p:spPr>
          <a:xfrm>
            <a:off x="165574" y="1777699"/>
            <a:ext cx="4669941" cy="4704987"/>
          </a:xfrm>
          <a:prstGeom prst="rect">
            <a:avLst/>
          </a:prstGeom>
        </p:spPr>
      </p:pic>
      <p:sp>
        <p:nvSpPr>
          <p:cNvPr id="15" name="Rectangle 14"/>
          <p:cNvSpPr/>
          <p:nvPr/>
        </p:nvSpPr>
        <p:spPr>
          <a:xfrm>
            <a:off x="5035410" y="3611197"/>
            <a:ext cx="6570009" cy="2062103"/>
          </a:xfrm>
          <a:prstGeom prst="rect">
            <a:avLst/>
          </a:prstGeom>
        </p:spPr>
        <p:txBody>
          <a:bodyPr wrap="square">
            <a:spAutoFit/>
          </a:bodyPr>
          <a:lstStyle/>
          <a:p>
            <a:pPr algn="just"/>
            <a:r>
              <a:rPr lang="en-US" sz="3200">
                <a:latin typeface="Times New Roman" panose="02020603050405020304" pitchFamily="18" charset="0"/>
                <a:cs typeface="Times New Roman" panose="02020603050405020304" pitchFamily="18" charset="0"/>
              </a:rPr>
              <a:t>Khi lựa chọn trang phục, em cần lựa chọn trang phục phù hợp lứa tuổi và mặc quần áo theo mùa, phù hợp với thời tiết để đảm bảo sức khỏe nhé.</a:t>
            </a:r>
          </a:p>
        </p:txBody>
      </p:sp>
    </p:spTree>
    <p:extLst>
      <p:ext uri="{BB962C8B-B14F-4D97-AF65-F5344CB8AC3E}">
        <p14:creationId xmlns:p14="http://schemas.microsoft.com/office/powerpoint/2010/main" val="12647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38115" y="1715039"/>
            <a:ext cx="6291618" cy="1077218"/>
          </a:xfrm>
          <a:prstGeom prst="rect">
            <a:avLst/>
          </a:prstGeom>
        </p:spPr>
        <p:txBody>
          <a:bodyPr wrap="square">
            <a:spAutoFit/>
          </a:bodyPr>
          <a:lstStyle/>
          <a:p>
            <a:pPr algn="just"/>
            <a:r>
              <a:rPr lang="en-US" sz="3200">
                <a:latin typeface="Times New Roman" panose="02020603050405020304" pitchFamily="18" charset="0"/>
                <a:cs typeface="Times New Roman" panose="02020603050405020304" pitchFamily="18" charset="0"/>
              </a:rPr>
              <a:t>Khi sử dụng đồ dùng trong gia đình lưu ý gì?</a:t>
            </a:r>
          </a:p>
        </p:txBody>
      </p:sp>
      <p:sp>
        <p:nvSpPr>
          <p:cNvPr id="12" name="Rectangle 11"/>
          <p:cNvSpPr/>
          <p:nvPr/>
        </p:nvSpPr>
        <p:spPr>
          <a:xfrm>
            <a:off x="301906" y="252895"/>
            <a:ext cx="11462465" cy="1631216"/>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 </a:t>
            </a:r>
            <a:r>
              <a:rPr lang="en-US" sz="3600">
                <a:solidFill>
                  <a:srgbClr val="FF0000"/>
                </a:solidFill>
                <a:latin typeface="Times New Roman" panose="02020603050405020304" pitchFamily="18" charset="0"/>
                <a:cs typeface="Times New Roman" panose="02020603050405020304" pitchFamily="18" charset="0"/>
              </a:rPr>
              <a:t>Đồ dùng </a:t>
            </a:r>
            <a:r>
              <a:rPr lang="en-US" sz="3200">
                <a:latin typeface="Times New Roman" panose="02020603050405020304" pitchFamily="18" charset="0"/>
                <a:cs typeface="Times New Roman" panose="02020603050405020304" pitchFamily="18" charset="0"/>
              </a:rPr>
              <a:t>: ti vi, quạt, giường tủ, xe đạp, xe máy, bát đĩa, điều hòa…</a:t>
            </a:r>
          </a:p>
          <a:p>
            <a:pPr algn="just"/>
            <a:r>
              <a:rPr lang="en-US" sz="3200">
                <a:latin typeface="Times New Roman" panose="02020603050405020304" pitchFamily="18" charset="0"/>
                <a:cs typeface="Times New Roman" panose="02020603050405020304" pitchFamily="18" charset="0"/>
              </a:rPr>
              <a:t> </a:t>
            </a:r>
          </a:p>
        </p:txBody>
      </p:sp>
      <p:sp>
        <p:nvSpPr>
          <p:cNvPr id="13" name="Rectangle 12"/>
          <p:cNvSpPr/>
          <p:nvPr/>
        </p:nvSpPr>
        <p:spPr>
          <a:xfrm>
            <a:off x="5638115" y="3404897"/>
            <a:ext cx="6126190" cy="2554545"/>
          </a:xfrm>
          <a:prstGeom prst="rect">
            <a:avLst/>
          </a:prstGeom>
        </p:spPr>
        <p:txBody>
          <a:bodyPr wrap="square">
            <a:spAutoFit/>
          </a:bodyPr>
          <a:lstStyle/>
          <a:p>
            <a:pPr algn="just"/>
            <a:r>
              <a:rPr lang="en-US" sz="3200">
                <a:latin typeface="Times New Roman" panose="02020603050405020304" pitchFamily="18" charset="0"/>
                <a:cs typeface="Times New Roman" panose="02020603050405020304" pitchFamily="18" charset="0"/>
              </a:rPr>
              <a:t>Khi sử dụng các đồ dùng, con cần sử dụng cẩn thận, chú ý sử dụng các đồ dùng bằng thủy tinh, đồ dùng chạy bằng điện tránh để xảy ra tai nạn thương tích nhé.</a:t>
            </a:r>
          </a:p>
        </p:txBody>
      </p:sp>
      <p:grpSp>
        <p:nvGrpSpPr>
          <p:cNvPr id="7" name="Group 6"/>
          <p:cNvGrpSpPr/>
          <p:nvPr/>
        </p:nvGrpSpPr>
        <p:grpSpPr>
          <a:xfrm>
            <a:off x="136544" y="1501112"/>
            <a:ext cx="5336209" cy="4448450"/>
            <a:chOff x="2320185" y="1344463"/>
            <a:chExt cx="7425906" cy="361884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85" y="1344463"/>
              <a:ext cx="7425906" cy="36188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918" y="3731973"/>
              <a:ext cx="1665173" cy="1231335"/>
            </a:xfrm>
            <a:prstGeom prst="rect">
              <a:avLst/>
            </a:prstGeom>
          </p:spPr>
        </p:pic>
      </p:grpSp>
    </p:spTree>
    <p:extLst>
      <p:ext uri="{BB962C8B-B14F-4D97-AF65-F5344CB8AC3E}">
        <p14:creationId xmlns:p14="http://schemas.microsoft.com/office/powerpoint/2010/main" val="250951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476194" y="1595736"/>
            <a:ext cx="5485797" cy="1569660"/>
          </a:xfrm>
          <a:prstGeom prst="rect">
            <a:avLst/>
          </a:prstGeom>
          <a:noFill/>
        </p:spPr>
        <p:txBody>
          <a:bodyPr wrap="none" lIns="91440" tIns="45720" rIns="91440" bIns="45720">
            <a:prstTxWarp prst="textDoubleWave1">
              <a:avLst/>
            </a:prstTxWarp>
            <a:spAutoFit/>
          </a:bodyPr>
          <a:lstStyle/>
          <a:p>
            <a:pPr algn="ctr"/>
            <a:r>
              <a:rPr lang="en-US" sz="96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Khởi động</a:t>
            </a:r>
          </a:p>
        </p:txBody>
      </p:sp>
    </p:spTree>
    <p:extLst>
      <p:ext uri="{BB962C8B-B14F-4D97-AF65-F5344CB8AC3E}">
        <p14:creationId xmlns:p14="http://schemas.microsoft.com/office/powerpoint/2010/main" val="1176136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4233" y="-409905"/>
            <a:ext cx="12187767" cy="6849533"/>
          </a:xfrm>
          <a:prstGeom prst="rect">
            <a:avLst/>
          </a:prstGeom>
          <a:noFill/>
          <a:ln w="9525">
            <a:noFill/>
          </a:ln>
        </p:spPr>
      </p:pic>
      <p:sp>
        <p:nvSpPr>
          <p:cNvPr id="5" name="TextBox 4">
            <a:extLst>
              <a:ext uri="{FF2B5EF4-FFF2-40B4-BE49-F238E27FC236}">
                <a16:creationId xmlns:a16="http://schemas.microsoft.com/office/drawing/2014/main" id="{AAC44ECA-7E71-4AA4-B450-45E94F62C115}"/>
              </a:ext>
            </a:extLst>
          </p:cNvPr>
          <p:cNvSpPr txBox="1"/>
          <p:nvPr/>
        </p:nvSpPr>
        <p:spPr>
          <a:xfrm>
            <a:off x="2488019" y="932224"/>
            <a:ext cx="74002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4800" b="0" i="0"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luận</a:t>
            </a:r>
            <a:endParaRPr kumimoji="0" lang="en-US" sz="48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975201" y="2076736"/>
            <a:ext cx="8738291" cy="2554545"/>
          </a:xfrm>
          <a:prstGeom prst="rect">
            <a:avLst/>
          </a:prstGeom>
        </p:spPr>
        <p:txBody>
          <a:bodyPr wrap="square">
            <a:spAutoFit/>
          </a:bodyPr>
          <a:lstStyle/>
          <a:p>
            <a:pPr algn="just"/>
            <a:r>
              <a:rPr lang="en-US" sz="3200">
                <a:latin typeface="Times New Roman" panose="02020603050405020304" pitchFamily="18" charset="0"/>
                <a:cs typeface="Times New Roman" panose="02020603050405020304" pitchFamily="18" charset="0"/>
              </a:rPr>
              <a:t>Khi lựa chọn những hàng hóa đó, em cần lưu ý:</a:t>
            </a:r>
          </a:p>
          <a:p>
            <a:pPr algn="just"/>
            <a:r>
              <a:rPr lang="en-US" sz="3200">
                <a:latin typeface="Times New Roman" panose="02020603050405020304" pitchFamily="18" charset="0"/>
                <a:cs typeface="Times New Roman" panose="02020603050405020304" pitchFamily="18" charset="0"/>
              </a:rPr>
              <a:t>+ Chọn hàng hóa cần thiết với nhu cầu.</a:t>
            </a:r>
          </a:p>
          <a:p>
            <a:pPr algn="just"/>
            <a:r>
              <a:rPr lang="en-US" sz="3200">
                <a:latin typeface="Times New Roman" panose="02020603050405020304" pitchFamily="18" charset="0"/>
                <a:cs typeface="Times New Roman" panose="02020603050405020304" pitchFamily="18" charset="0"/>
              </a:rPr>
              <a:t>+ Tìm hiểu thông tin ghi trên hàng hóa: hạn sử dụng, giá cả, nhà sản xuất…</a:t>
            </a:r>
          </a:p>
          <a:p>
            <a:pPr algn="just"/>
            <a:r>
              <a:rPr lang="en-US" sz="3200">
                <a:latin typeface="Times New Roman" panose="02020603050405020304" pitchFamily="18" charset="0"/>
                <a:cs typeface="Times New Roman" panose="02020603050405020304" pitchFamily="18" charset="0"/>
              </a:rPr>
              <a:t>+ Tìm hiểu mẫu mã, chất lượng sản phẩm…</a:t>
            </a:r>
          </a:p>
        </p:txBody>
      </p:sp>
    </p:spTree>
    <p:extLst>
      <p:ext uri="{BB962C8B-B14F-4D97-AF65-F5344CB8AC3E}">
        <p14:creationId xmlns:p14="http://schemas.microsoft.com/office/powerpoint/2010/main" val="14815178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2893" y="0"/>
            <a:ext cx="12192000" cy="6720064"/>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9510251" y="4395537"/>
            <a:ext cx="2894473" cy="2757325"/>
          </a:xfrm>
          <a:prstGeom prst="rect">
            <a:avLst/>
          </a:prstGeom>
          <a:noFill/>
          <a:ln w="9525">
            <a:noFill/>
          </a:ln>
        </p:spPr>
      </p:pic>
      <p:sp>
        <p:nvSpPr>
          <p:cNvPr id="8" name="TextBox 7"/>
          <p:cNvSpPr txBox="1"/>
          <p:nvPr/>
        </p:nvSpPr>
        <p:spPr>
          <a:xfrm>
            <a:off x="4165873" y="482962"/>
            <a:ext cx="3607490" cy="1132298"/>
          </a:xfrm>
          <a:prstGeom prst="rect">
            <a:avLst/>
          </a:prstGeom>
          <a:noFill/>
          <a:ln>
            <a:noFill/>
          </a:ln>
        </p:spPr>
        <p:txBody>
          <a:bodyPr wrap="square" rtlCol="0">
            <a:spAutoFit/>
          </a:bodyPr>
          <a:lstStyle/>
          <a:p>
            <a:pPr algn="ctr">
              <a:lnSpc>
                <a:spcPct val="200000"/>
              </a:lnSpc>
            </a:pP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Yêu</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cầu</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cần</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đạt</a:t>
            </a:r>
            <a:endParaRPr lang="zh-CN" alt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6" name="TextBox 71"/>
          <p:cNvSpPr txBox="1"/>
          <p:nvPr/>
        </p:nvSpPr>
        <p:spPr>
          <a:xfrm>
            <a:off x="1871531" y="1740475"/>
            <a:ext cx="8882905" cy="1077218"/>
          </a:xfrm>
          <a:prstGeom prst="rect">
            <a:avLst/>
          </a:prstGeom>
          <a:noFill/>
          <a:ln w="9525">
            <a:noFill/>
          </a:ln>
        </p:spPr>
        <p:txBody>
          <a:bodyPr wrap="square">
            <a:spAutoFit/>
          </a:bodyPr>
          <a:lstStyle/>
          <a:p>
            <a:r>
              <a:rPr lang="en-US" sz="3200" b="1" i="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Củng cố kiến thức, kĩ năng đã học về chủ đề cộng đồng địa phương.</a:t>
            </a:r>
          </a:p>
        </p:txBody>
      </p:sp>
      <p:pic>
        <p:nvPicPr>
          <p:cNvPr id="34" name="图片 46124" descr="png-0730"/>
          <p:cNvPicPr>
            <a:picLocks noChangeAspect="1"/>
          </p:cNvPicPr>
          <p:nvPr/>
        </p:nvPicPr>
        <p:blipFill>
          <a:blip r:embed="rId5"/>
          <a:stretch>
            <a:fillRect/>
          </a:stretch>
        </p:blipFill>
        <p:spPr>
          <a:xfrm>
            <a:off x="724055" y="1655237"/>
            <a:ext cx="1147476" cy="1008062"/>
          </a:xfrm>
          <a:prstGeom prst="rect">
            <a:avLst/>
          </a:prstGeom>
          <a:noFill/>
          <a:ln w="9525">
            <a:noFill/>
          </a:ln>
        </p:spPr>
      </p:pic>
      <p:pic>
        <p:nvPicPr>
          <p:cNvPr id="40" name="图片 46130" descr="png-0731副本"/>
          <p:cNvPicPr>
            <a:picLocks noChangeAspect="1"/>
          </p:cNvPicPr>
          <p:nvPr/>
        </p:nvPicPr>
        <p:blipFill>
          <a:blip r:embed="rId6"/>
          <a:stretch>
            <a:fillRect/>
          </a:stretch>
        </p:blipFill>
        <p:spPr>
          <a:xfrm>
            <a:off x="565763" y="3096097"/>
            <a:ext cx="1305768" cy="1111250"/>
          </a:xfrm>
          <a:prstGeom prst="rect">
            <a:avLst/>
          </a:prstGeom>
          <a:noFill/>
          <a:ln w="9525">
            <a:noFill/>
          </a:ln>
        </p:spPr>
      </p:pic>
      <p:sp>
        <p:nvSpPr>
          <p:cNvPr id="3" name="Rectangle 2"/>
          <p:cNvSpPr/>
          <p:nvPr/>
        </p:nvSpPr>
        <p:spPr>
          <a:xfrm>
            <a:off x="1789516" y="3346528"/>
            <a:ext cx="8964920" cy="1077218"/>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 Biết </a:t>
            </a:r>
            <a:r>
              <a:rPr lang="en-US" sz="3200">
                <a:latin typeface="Times New Roman" panose="02020603050405020304" pitchFamily="18" charset="0"/>
                <a:cs typeface="Times New Roman" panose="02020603050405020304" pitchFamily="18" charset="0"/>
              </a:rPr>
              <a:t>cách mua bán, lựa chọn hàng hóa phù hợp về giá cả và chất lượng</a:t>
            </a:r>
          </a:p>
        </p:txBody>
      </p:sp>
      <p:sp>
        <p:nvSpPr>
          <p:cNvPr id="2" name="TextBox 1"/>
          <p:cNvSpPr txBox="1"/>
          <p:nvPr/>
        </p:nvSpPr>
        <p:spPr>
          <a:xfrm>
            <a:off x="2080883" y="4847702"/>
            <a:ext cx="7588156" cy="461665"/>
          </a:xfrm>
          <a:prstGeom prst="rect">
            <a:avLst/>
          </a:prstGeom>
          <a:noFill/>
        </p:spPr>
        <p:txBody>
          <a:bodyPr wrap="square" rtlCol="0">
            <a:spAutoFit/>
          </a:bodyPr>
          <a:lstStyle/>
          <a:p>
            <a:r>
              <a:rPr lang="en-US" sz="2400" i="1">
                <a:solidFill>
                  <a:srgbClr val="FF0000"/>
                </a:solidFill>
                <a:latin typeface="Times New Roman" panose="02020603050405020304" pitchFamily="18" charset="0"/>
                <a:cs typeface="Times New Roman" panose="02020603050405020304" pitchFamily="18" charset="0"/>
              </a:rPr>
              <a:t>Em tự đánh giá mình đã được yêu cầu nào của tiết học nhé.</a:t>
            </a:r>
          </a:p>
        </p:txBody>
      </p:sp>
    </p:spTree>
    <p:extLst>
      <p:ext uri="{BB962C8B-B14F-4D97-AF65-F5344CB8AC3E}">
        <p14:creationId xmlns:p14="http://schemas.microsoft.com/office/powerpoint/2010/main" val="200876109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0" y="3491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910"/>
            <a:ext cx="12833446" cy="2157288"/>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068" y="4853353"/>
            <a:ext cx="3028932" cy="3037427"/>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385" y="5290047"/>
            <a:ext cx="2981054" cy="2238213"/>
          </a:xfrm>
          <a:prstGeom prst="rect">
            <a:avLst/>
          </a:prstGeom>
        </p:spPr>
      </p:pic>
      <p:sp>
        <p:nvSpPr>
          <p:cNvPr id="3" name="Title 2">
            <a:extLst>
              <a:ext uri="{FF2B5EF4-FFF2-40B4-BE49-F238E27FC236}">
                <a16:creationId xmlns:a16="http://schemas.microsoft.com/office/drawing/2014/main" id="{09B9A1F4-3487-4F26-BBFC-8BE9200389CA}"/>
              </a:ext>
            </a:extLst>
          </p:cNvPr>
          <p:cNvSpPr>
            <a:spLocks noGrp="1"/>
          </p:cNvSpPr>
          <p:nvPr>
            <p:ph type="title"/>
          </p:nvPr>
        </p:nvSpPr>
        <p:spPr>
          <a:xfrm>
            <a:off x="964810" y="3216990"/>
            <a:ext cx="10515600" cy="1325563"/>
          </a:xfrm>
        </p:spPr>
        <p:txBody>
          <a:bodyPr>
            <a:normAutofit/>
          </a:bodyPr>
          <a:lstStyle/>
          <a:p>
            <a:pPr algn="ctr"/>
            <a:r>
              <a:rPr lang="en-US">
                <a:solidFill>
                  <a:srgbClr val="0070C0"/>
                </a:solidFill>
                <a:latin typeface="Times New Roman" panose="02020603050405020304" pitchFamily="18" charset="0"/>
                <a:cs typeface="Times New Roman" panose="02020603050405020304" pitchFamily="18" charset="0"/>
              </a:rPr>
              <a:t>Thực hành mua bán hàng hóa và nhờ người thân nhận xét.</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282042" y="1631811"/>
            <a:ext cx="3627916"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rgbClr val="FF0000"/>
                </a:solidFill>
              </a:rPr>
              <a:t>Vận dụng</a:t>
            </a:r>
          </a:p>
        </p:txBody>
      </p:sp>
    </p:spTree>
    <p:extLst>
      <p:ext uri="{BB962C8B-B14F-4D97-AF65-F5344CB8AC3E}">
        <p14:creationId xmlns:p14="http://schemas.microsoft.com/office/powerpoint/2010/main" val="380169505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750" fill="hold"/>
                                        <p:tgtEl>
                                          <p:spTgt spid="8"/>
                                        </p:tgtEl>
                                        <p:attrNameLst>
                                          <p:attrName>ppt_w</p:attrName>
                                        </p:attrNameLst>
                                      </p:cBhvr>
                                      <p:tavLst>
                                        <p:tav tm="0">
                                          <p:val>
                                            <p:fltVal val="0"/>
                                          </p:val>
                                        </p:tav>
                                        <p:tav tm="100000">
                                          <p:val>
                                            <p:strVal val="#ppt_w"/>
                                          </p:val>
                                        </p:tav>
                                      </p:tavLst>
                                    </p:anim>
                                    <p:anim calcmode="lin" valueType="num">
                                      <p:cBhvr>
                                        <p:cTn id="16" dur="750" fill="hold"/>
                                        <p:tgtEl>
                                          <p:spTgt spid="8"/>
                                        </p:tgtEl>
                                        <p:attrNameLst>
                                          <p:attrName>ppt_h</p:attrName>
                                        </p:attrNameLst>
                                      </p:cBhvr>
                                      <p:tavLst>
                                        <p:tav tm="0">
                                          <p:val>
                                            <p:fltVal val="0"/>
                                          </p:val>
                                        </p:tav>
                                        <p:tav tm="100000">
                                          <p:val>
                                            <p:strVal val="#ppt_h"/>
                                          </p:val>
                                        </p:tav>
                                      </p:tavLst>
                                    </p:anim>
                                    <p:animEffect transition="in" filter="fade">
                                      <p:cBhvr>
                                        <p:cTn id="17" dur="750"/>
                                        <p:tgtEl>
                                          <p:spTgt spid="8"/>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7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2444158" y="1771311"/>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107669925"/>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advTm="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9705" y="1628507"/>
            <a:ext cx="10892589" cy="36009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800">
                <a:solidFill>
                  <a:srgbClr val="FF0000"/>
                </a:solidFill>
                <a:latin typeface="Times New Roman" panose="02020603050405020304" pitchFamily="18" charset="0"/>
                <a:cs typeface="Times New Roman" panose="02020603050405020304" pitchFamily="18" charset="0"/>
              </a:rPr>
              <a:t>Trò chơi: Vượt chướng ngại vật</a:t>
            </a:r>
          </a:p>
          <a:p>
            <a:r>
              <a:rPr lang="en-US" sz="3600">
                <a:solidFill>
                  <a:srgbClr val="FF0000"/>
                </a:solidFill>
                <a:latin typeface="Times New Roman" panose="02020603050405020304" pitchFamily="18" charset="0"/>
                <a:cs typeface="Times New Roman" panose="02020603050405020304" pitchFamily="18" charset="0"/>
              </a:rPr>
              <a:t>       Con hãy giúp bạn Xitrum vượt qua các chướng ngại vật về nhà thành công bằng cách trả lời các câu hỏi trong bài nhé.</a:t>
            </a:r>
          </a:p>
          <a:p>
            <a:r>
              <a:rPr lang="en-US" sz="3600">
                <a:solidFill>
                  <a:srgbClr val="FF0000"/>
                </a:solidFill>
                <a:latin typeface="Times New Roman" panose="02020603050405020304" pitchFamily="18" charset="0"/>
                <a:cs typeface="Times New Roman" panose="02020603050405020304" pitchFamily="18" charset="0"/>
              </a:rPr>
              <a:t>      Sau khi có câu trả lời, con hãy nhấn vào chiếc xe ô tô của bạn Xitrum để tiếp tục trò chơi.</a:t>
            </a:r>
          </a:p>
        </p:txBody>
      </p:sp>
    </p:spTree>
    <p:extLst>
      <p:ext uri="{BB962C8B-B14F-4D97-AF65-F5344CB8AC3E}">
        <p14:creationId xmlns:p14="http://schemas.microsoft.com/office/powerpoint/2010/main" val="29618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0" y="0"/>
            <a:ext cx="12021868"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2246684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42" y="0"/>
            <a:ext cx="12360442"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
            <a:ext cx="12360442"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Hoạt động mua bán thường được diễn ra ở đâu?</a:t>
            </a:r>
          </a:p>
        </p:txBody>
      </p:sp>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Siêu thị, </a:t>
            </a:r>
            <a:r>
              <a:rPr lang="en-US" sz="3200" smtClean="0">
                <a:solidFill>
                  <a:srgbClr val="002060"/>
                </a:solidFill>
                <a:latin typeface="Times New Roman" panose="02020603050405020304" pitchFamily="18" charset="0"/>
                <a:cs typeface="Times New Roman" panose="02020603050405020304" pitchFamily="18" charset="0"/>
              </a:rPr>
              <a:t>cửa </a:t>
            </a:r>
            <a:r>
              <a:rPr lang="en-US" sz="3200">
                <a:solidFill>
                  <a:srgbClr val="002060"/>
                </a:solidFill>
                <a:latin typeface="Times New Roman" panose="02020603050405020304" pitchFamily="18" charset="0"/>
                <a:cs typeface="Times New Roman" panose="02020603050405020304" pitchFamily="18" charset="0"/>
              </a:rPr>
              <a:t>hàng, chợ</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Tree>
    <p:extLst>
      <p:ext uri="{BB962C8B-B14F-4D97-AF65-F5344CB8AC3E}">
        <p14:creationId xmlns:p14="http://schemas.microsoft.com/office/powerpoint/2010/main" val="353704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42" y="1"/>
            <a:ext cx="12360442"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57288" y="-936"/>
            <a:ext cx="1236044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Có những loại đường giao thông nào?</a:t>
            </a:r>
          </a:p>
        </p:txBody>
      </p:sp>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Có 4 loại đường giao thông gồm: đường bộ, đường thủy, đường sắt, đường hàng không. </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Tree>
    <p:extLst>
      <p:ext uri="{BB962C8B-B14F-4D97-AF65-F5344CB8AC3E}">
        <p14:creationId xmlns:p14="http://schemas.microsoft.com/office/powerpoint/2010/main" val="352045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8"/>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3.54167E-6 1.48148E-6 L -1 1.48148E-6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8"/>
                </p:tgtEl>
              </p:cMediaNode>
            </p:audio>
            <p:audio>
              <p:cMediaNode vol="80000">
                <p:cTn id="48" fill="hold" display="0">
                  <p:stCondLst>
                    <p:cond delay="indefinite"/>
                  </p:stCondLst>
                  <p:endCondLst>
                    <p:cond evt="onStopAudio" delay="0">
                      <p:tgtEl>
                        <p:sldTgt/>
                      </p:tgtEl>
                    </p:cond>
                  </p:endCondLst>
                </p:cTn>
                <p:tgtEl>
                  <p:spTgt spid="9"/>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192000" y="1"/>
            <a:ext cx="12360442" cy="6857999"/>
            <a:chOff x="12192000" y="1"/>
            <a:chExt cx="12360442" cy="6857999"/>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0" y="1"/>
              <a:ext cx="12360442" cy="6857999"/>
            </a:xfrm>
            <a:prstGeom prst="rect">
              <a:avLst/>
            </a:prstGeom>
          </p:spPr>
        </p:pic>
        <p:pic>
          <p:nvPicPr>
            <p:cNvPr id="18" name="Picture 17">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4314" y="5648187"/>
              <a:ext cx="923420" cy="850519"/>
            </a:xfrm>
            <a:prstGeom prst="rect">
              <a:avLst/>
            </a:prstGeom>
          </p:spPr>
        </p:pic>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995" y="1"/>
            <a:ext cx="12413995" cy="6857999"/>
          </a:xfrm>
          <a:prstGeom prst="rect">
            <a:avLst/>
          </a:prstGeom>
        </p:spPr>
      </p:pic>
      <p:pic>
        <p:nvPicPr>
          <p:cNvPr id="6" name="Picture 5">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7271656"/>
            <a:ext cx="609600" cy="6096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729096" y="7271656"/>
            <a:ext cx="609600" cy="609600"/>
          </a:xfrm>
          <a:prstGeom prst="rect">
            <a:avLst/>
          </a:prstGeom>
        </p:spPr>
      </p:pic>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Biển báo bên cạnh có ý ngĩa gì?  </a:t>
            </a:r>
          </a:p>
        </p:txBody>
      </p:sp>
      <p:sp>
        <p:nvSpPr>
          <p:cNvPr id="14" name="Rectangle 13"/>
          <p:cNvSpPr/>
          <p:nvPr/>
        </p:nvSpPr>
        <p:spPr>
          <a:xfrm>
            <a:off x="1828800" y="2128070"/>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Biển báo cầu vượt qua đường cho người đi bộ.</a:t>
            </a:r>
          </a:p>
        </p:txBody>
      </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pic>
        <p:nvPicPr>
          <p:cNvPr id="8" name="Picture 7"/>
          <p:cNvPicPr>
            <a:picLocks noChangeAspect="1"/>
          </p:cNvPicPr>
          <p:nvPr/>
        </p:nvPicPr>
        <p:blipFill rotWithShape="1">
          <a:blip r:embed="rId14">
            <a:extLst>
              <a:ext uri="{28A0092B-C50C-407E-A947-70E740481C1C}">
                <a14:useLocalDpi xmlns:a14="http://schemas.microsoft.com/office/drawing/2010/main" val="0"/>
              </a:ext>
            </a:extLst>
          </a:blip>
          <a:srcRect l="16835" r="17614"/>
          <a:stretch/>
        </p:blipFill>
        <p:spPr>
          <a:xfrm>
            <a:off x="7854325" y="334154"/>
            <a:ext cx="1844842" cy="1558753"/>
          </a:xfrm>
          <a:prstGeom prst="rect">
            <a:avLst/>
          </a:prstGeom>
        </p:spPr>
      </p:pic>
    </p:spTree>
    <p:extLst>
      <p:ext uri="{BB962C8B-B14F-4D97-AF65-F5344CB8AC3E}">
        <p14:creationId xmlns:p14="http://schemas.microsoft.com/office/powerpoint/2010/main" val="1713607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par>
                                <p:cTn id="22" presetID="10" presetClass="exit" presetSubtype="0" fill="hold" grpId="1"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53" presetClass="exit" presetSubtype="32" fill="hold" nodeType="with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42"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1" presetClass="mediacall" presetSubtype="0" fill="hold" nodeType="withEffect">
                                  <p:stCondLst>
                                    <p:cond delay="0"/>
                                  </p:stCondLst>
                                  <p:childTnLst>
                                    <p:cmd type="call" cmd="playFrom(0.0)">
                                      <p:cBhvr>
                                        <p:cTn id="39" dur="1306" fill="hold"/>
                                        <p:tgtEl>
                                          <p:spTgt spid="2"/>
                                        </p:tgtEl>
                                      </p:cBhvr>
                                    </p:cmd>
                                  </p:childTnLst>
                                </p:cTn>
                              </p:par>
                            </p:childTnLst>
                          </p:cTn>
                        </p:par>
                        <p:par>
                          <p:cTn id="40" fill="hold">
                            <p:stCondLst>
                              <p:cond delay="1306"/>
                            </p:stCondLst>
                            <p:childTnLst>
                              <p:par>
                                <p:cTn id="41" presetID="10" presetClass="exit" presetSubtype="0" fill="hold" nodeType="after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par>
                          <p:cTn id="44" fill="hold">
                            <p:stCondLst>
                              <p:cond delay="1806"/>
                            </p:stCondLst>
                            <p:childTnLst>
                              <p:par>
                                <p:cTn id="45" presetID="10" presetClass="exit" presetSubtype="0" fill="hold" nodeType="after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35" presetClass="path" presetSubtype="0" accel="50000" decel="50000" fill="hold" nodeType="withEffect">
                                  <p:stCondLst>
                                    <p:cond delay="0"/>
                                  </p:stCondLst>
                                  <p:childTnLst>
                                    <p:animMotion origin="layout" path="M -1.04167E-6 0 L -1.01602 0 " pathEditMode="relative" rAng="0" ptsTypes="AA">
                                      <p:cBhvr>
                                        <p:cTn id="52" dur="3000" fill="hold"/>
                                        <p:tgtEl>
                                          <p:spTgt spid="9"/>
                                        </p:tgtEl>
                                        <p:attrNameLst>
                                          <p:attrName>ppt_x</p:attrName>
                                          <p:attrName>ppt_y</p:attrName>
                                        </p:attrNameLst>
                                      </p:cBhvr>
                                      <p:rCtr x="-51602" y="0"/>
                                    </p:animMotion>
                                  </p:childTnLst>
                                </p:cTn>
                              </p:par>
                              <p:par>
                                <p:cTn id="53" presetID="1" presetClass="mediacall" presetSubtype="0" fill="hold" nodeType="withEffect">
                                  <p:stCondLst>
                                    <p:cond delay="0"/>
                                  </p:stCondLst>
                                  <p:childTnLst>
                                    <p:cmd type="call" cmd="playFrom(0.0)">
                                      <p:cBhvr>
                                        <p:cTn id="54" dur="3082" fill="hold"/>
                                        <p:tgtEl>
                                          <p:spTgt spid="3"/>
                                        </p:tgtEl>
                                      </p:cBhvr>
                                    </p:cmd>
                                  </p:childTnLst>
                                </p:cTn>
                              </p:par>
                            </p:childTnLst>
                          </p:cTn>
                        </p:par>
                      </p:childTnLst>
                    </p:cTn>
                  </p:par>
                </p:childTnLst>
              </p:cTn>
              <p:nextCondLst>
                <p:cond evt="onClick" delay="0">
                  <p:tgtEl>
                    <p:spTgt spid="7"/>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785" y="-11824"/>
            <a:ext cx="12360442"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9010" y="12059"/>
            <a:ext cx="12192000"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1828800" y="2763637"/>
            <a:ext cx="438344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Biển báo nguy </a:t>
            </a:r>
            <a:r>
              <a:rPr lang="en-US" sz="3200" smtClean="0">
                <a:solidFill>
                  <a:srgbClr val="002060"/>
                </a:solidFill>
                <a:latin typeface="Times New Roman" panose="02020603050405020304" pitchFamily="18" charset="0"/>
                <a:cs typeface="Times New Roman" panose="02020603050405020304" pitchFamily="18" charset="0"/>
              </a:rPr>
              <a:t>hiểm có </a:t>
            </a:r>
            <a:r>
              <a:rPr lang="en-US" sz="3200">
                <a:solidFill>
                  <a:srgbClr val="002060"/>
                </a:solidFill>
                <a:latin typeface="Times New Roman" panose="02020603050405020304" pitchFamily="18" charset="0"/>
                <a:cs typeface="Times New Roman" panose="02020603050405020304" pitchFamily="18" charset="0"/>
              </a:rPr>
              <a:t>hình dạng, màu sắc gì?</a:t>
            </a:r>
          </a:p>
        </p:txBody>
      </p:sp>
      <p:sp>
        <p:nvSpPr>
          <p:cNvPr id="18" name="Rectangle 17"/>
          <p:cNvSpPr/>
          <p:nvPr/>
        </p:nvSpPr>
        <p:spPr>
          <a:xfrm>
            <a:off x="1633817" y="2089289"/>
            <a:ext cx="8962465"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002060"/>
                </a:solidFill>
                <a:latin typeface="Times New Roman" panose="02020603050405020304" pitchFamily="18" charset="0"/>
                <a:cs typeface="Times New Roman" panose="02020603050405020304" pitchFamily="18" charset="0"/>
              </a:rPr>
              <a:t>Biển báo nguy </a:t>
            </a:r>
            <a:r>
              <a:rPr lang="en-US" sz="3000" smtClean="0">
                <a:solidFill>
                  <a:srgbClr val="002060"/>
                </a:solidFill>
                <a:latin typeface="Times New Roman" panose="02020603050405020304" pitchFamily="18" charset="0"/>
                <a:cs typeface="Times New Roman" panose="02020603050405020304" pitchFamily="18" charset="0"/>
              </a:rPr>
              <a:t>hiểm có </a:t>
            </a:r>
            <a:r>
              <a:rPr lang="en-US" sz="3000">
                <a:solidFill>
                  <a:srgbClr val="002060"/>
                </a:solidFill>
                <a:latin typeface="Times New Roman" panose="02020603050405020304" pitchFamily="18" charset="0"/>
                <a:cs typeface="Times New Roman" panose="02020603050405020304" pitchFamily="18" charset="0"/>
              </a:rPr>
              <a:t>hình tam giác, viền đỏ, nền </a:t>
            </a:r>
            <a:r>
              <a:rPr lang="en-US" sz="3000" smtClean="0">
                <a:solidFill>
                  <a:srgbClr val="002060"/>
                </a:solidFill>
                <a:latin typeface="Times New Roman" panose="02020603050405020304" pitchFamily="18" charset="0"/>
                <a:cs typeface="Times New Roman" panose="02020603050405020304" pitchFamily="18" charset="0"/>
              </a:rPr>
              <a:t>vàng.</a:t>
            </a:r>
            <a:endParaRPr lang="en-US" sz="3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59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3.125E-6 3.7037E-7 L -1 3.7037E-7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par>
                          <p:cTn id="47" fill="hold">
                            <p:stCondLst>
                              <p:cond delay="5388"/>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 presetClass="mediacall" presetSubtype="0" fill="hold" nodeType="withEffect">
                                  <p:stCondLst>
                                    <p:cond delay="0"/>
                                  </p:stCondLst>
                                  <p:childTnLst>
                                    <p:cmd type="call" cmd="playFrom(0.0)">
                                      <p:cBhvr>
                                        <p:cTn id="52" dur="32835" fill="hold"/>
                                        <p:tgtEl>
                                          <p:spTgt spid="8"/>
                                        </p:tgtEl>
                                      </p:cBhvr>
                                    </p:cmd>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nextCondLst>
                <p:cond evt="onClick" delay="0">
                  <p:tgtEl>
                    <p:spTgt spid="7"/>
                  </p:tgtEl>
                </p:cond>
              </p:nextCondLst>
            </p:seq>
            <p:audio>
              <p:cMediaNode vol="80000">
                <p:cTn id="62" fill="hold" display="0">
                  <p:stCondLst>
                    <p:cond delay="indefinite"/>
                  </p:stCondLst>
                  <p:endCondLst>
                    <p:cond evt="onStopAudio" delay="0">
                      <p:tgtEl>
                        <p:sldTgt/>
                      </p:tgtEl>
                    </p:cond>
                  </p:endCondLst>
                </p:cTn>
                <p:tgtEl>
                  <p:spTgt spid="2"/>
                </p:tgtEl>
              </p:cMediaNode>
            </p:audio>
            <p:audio>
              <p:cMediaNode vol="80000">
                <p:cTn id="63" fill="hold" display="0">
                  <p:stCondLst>
                    <p:cond delay="indefinite"/>
                  </p:stCondLst>
                  <p:endCondLst>
                    <p:cond evt="onStopAudio" delay="0">
                      <p:tgtEl>
                        <p:sldTgt/>
                      </p:tgtEl>
                    </p:cond>
                  </p:endCondLst>
                </p:cTn>
                <p:tgtEl>
                  <p:spTgt spid="8"/>
                </p:tgtEl>
              </p:cMediaNode>
            </p:audio>
            <p:audio>
              <p:cMediaNode vol="80000">
                <p:cTn id="64" fill="hold" display="0">
                  <p:stCondLst>
                    <p:cond delay="indefinite"/>
                  </p:stCondLst>
                  <p:endCondLst>
                    <p:cond evt="onStopAudio" delay="0">
                      <p:tgtEl>
                        <p:sldTgt/>
                      </p:tgtEl>
                    </p:cond>
                  </p:endCondLst>
                </p:cTn>
                <p:tgtEl>
                  <p:spTgt spid="9"/>
                </p:tgtEl>
              </p:cMediaNode>
            </p:audio>
          </p:childTnLst>
        </p:cTn>
      </p:par>
    </p:tnLst>
    <p:bldLst>
      <p:bldP spid="14" grpId="0" animBg="1"/>
      <p:bldP spid="17" grpId="0" animBg="1"/>
      <p:bldP spid="17"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10949068" y="959711"/>
            <a:ext cx="810409" cy="956924"/>
          </a:xfrm>
          <a:prstGeom prst="rect">
            <a:avLst/>
          </a:prstGeom>
        </p:spPr>
      </p:pic>
      <p:pic>
        <p:nvPicPr>
          <p:cNvPr id="16" name="图片 15"/>
          <p:cNvPicPr>
            <a:picLocks noChangeAspect="1"/>
          </p:cNvPicPr>
          <p:nvPr/>
        </p:nvPicPr>
        <p:blipFill>
          <a:blip r:embed="rId7"/>
          <a:stretch>
            <a:fillRect/>
          </a:stretch>
        </p:blipFill>
        <p:spPr>
          <a:xfrm>
            <a:off x="290352" y="143222"/>
            <a:ext cx="1446872" cy="2589901"/>
          </a:xfrm>
          <a:prstGeom prst="rect">
            <a:avLst/>
          </a:prstGeom>
        </p:spPr>
      </p:pic>
      <p:pic>
        <p:nvPicPr>
          <p:cNvPr id="5" name="Picture 4"/>
          <p:cNvPicPr>
            <a:picLocks noChangeAspect="1"/>
          </p:cNvPicPr>
          <p:nvPr/>
        </p:nvPicPr>
        <p:blipFill>
          <a:blip r:embed="rId8"/>
          <a:stretch>
            <a:fillRect/>
          </a:stretch>
        </p:blipFill>
        <p:spPr>
          <a:xfrm>
            <a:off x="1776188" y="1438173"/>
            <a:ext cx="8815580" cy="2426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906</Words>
  <Application>Microsoft Office PowerPoint</Application>
  <PresentationFormat>Widescreen</PresentationFormat>
  <Paragraphs>103</Paragraphs>
  <Slides>23</Slides>
  <Notes>11</Notes>
  <HiddenSlides>0</HiddenSlides>
  <MMClips>11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23</vt:i4>
      </vt:variant>
    </vt:vector>
  </HeadingPairs>
  <TitlesOfParts>
    <vt:vector size="43" baseType="lpstr">
      <vt:lpstr>Microsoft YaHei</vt:lpstr>
      <vt:lpstr>SimSun</vt:lpstr>
      <vt:lpstr>SimSun</vt:lpstr>
      <vt:lpstr>Arial</vt:lpstr>
      <vt:lpstr>Calibri</vt:lpstr>
      <vt:lpstr>Calibri Light</vt:lpstr>
      <vt:lpstr>等线</vt:lpstr>
      <vt:lpstr>等线 Light</vt:lpstr>
      <vt:lpstr>黑体</vt:lpstr>
      <vt:lpstr>SVN-Gretoon</vt:lpstr>
      <vt:lpstr>Times New Roman</vt:lpstr>
      <vt:lpstr>字魂59号-创粗黑</vt:lpstr>
      <vt:lpstr>方正卡通简体</vt:lpstr>
      <vt:lpstr>方正粗圆_GBK</vt:lpstr>
      <vt:lpstr>1_Office Theme</vt:lpstr>
      <vt:lpstr>2_Office Theme</vt:lpstr>
      <vt:lpstr>Office 主题​​</vt:lpstr>
      <vt:lpstr>4_Office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mua bán hàng hóa và nhờ người thân nhận xét.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70</cp:revision>
  <dcterms:created xsi:type="dcterms:W3CDTF">2021-06-05T04:03:17Z</dcterms:created>
  <dcterms:modified xsi:type="dcterms:W3CDTF">2021-12-12T12:50:06Z</dcterms:modified>
</cp:coreProperties>
</file>