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523" r:id="rId2"/>
    <p:sldId id="546" r:id="rId3"/>
    <p:sldId id="540" r:id="rId4"/>
    <p:sldId id="517" r:id="rId5"/>
    <p:sldId id="537" r:id="rId6"/>
    <p:sldId id="539" r:id="rId7"/>
    <p:sldId id="535" r:id="rId8"/>
    <p:sldId id="531" r:id="rId9"/>
    <p:sldId id="530" r:id="rId10"/>
    <p:sldId id="520" r:id="rId11"/>
    <p:sldId id="542" r:id="rId12"/>
    <p:sldId id="514" r:id="rId13"/>
    <p:sldId id="543" r:id="rId14"/>
    <p:sldId id="544" r:id="rId15"/>
    <p:sldId id="534" r:id="rId16"/>
    <p:sldId id="541" r:id="rId17"/>
    <p:sldId id="504" r:id="rId18"/>
    <p:sldId id="515" r:id="rId19"/>
    <p:sldId id="545" r:id="rId20"/>
    <p:sldId id="547" r:id="rId21"/>
    <p:sldId id="54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2" d="100"/>
          <a:sy n="72" d="100"/>
        </p:scale>
        <p:origin x="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68A1F-9C89-448C-AD9B-F84853DCD3B2}" type="datetimeFigureOut">
              <a:rPr lang="en-US" smtClean="0"/>
              <a:t>11/12/2021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E5B29-53DE-441E-8300-A4E89A72FB3B}" type="slidenum">
              <a:rPr lang="en-US" smtClean="0"/>
              <a:t>‹#›</a:t>
            </a:fld>
            <a:endParaRPr lang="en-US"/>
          </a:p>
        </p:txBody>
      </p:sp>
    </p:spTree>
    <p:extLst>
      <p:ext uri="{BB962C8B-B14F-4D97-AF65-F5344CB8AC3E}">
        <p14:creationId xmlns:p14="http://schemas.microsoft.com/office/powerpoint/2010/main" val="1947692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12700758"/>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50626607"/>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820874084"/>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10881740"/>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2021/11/12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90180384"/>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2021/11/12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57879725"/>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2021/11/12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24412838"/>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2021/11/12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34462876"/>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2021/11/12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4744220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2021/11/12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94309350"/>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2021/11/12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81233498"/>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2021/11/12</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853759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media" Target="../media/media3.mp3"/><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g"/><Relationship Id="rId5" Type="http://schemas.openxmlformats.org/officeDocument/2006/relationships/slideLayout" Target="../slideLayouts/slideLayout2.xml"/><Relationship Id="rId4" Type="http://schemas.openxmlformats.org/officeDocument/2006/relationships/audio" Target="../media/media3.mp3"/><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0" name="TextBox 9"/>
          <p:cNvSpPr txBox="1"/>
          <p:nvPr/>
        </p:nvSpPr>
        <p:spPr>
          <a:xfrm>
            <a:off x="3373705" y="301735"/>
            <a:ext cx="8091598"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Bài</a:t>
            </a:r>
            <a:r>
              <a:rPr lang="en-US" sz="4400">
                <a:latin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cs typeface="Times New Roman" panose="02020603050405020304" pitchFamily="18" charset="0"/>
              </a:rPr>
              <a:t>19: Chữ A và những người bạn</a:t>
            </a:r>
            <a:endParaRPr lang="en-US"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811824" y="1262288"/>
            <a:ext cx="5215359" cy="769441"/>
          </a:xfrm>
          <a:prstGeom prst="rect">
            <a:avLst/>
          </a:prstGeom>
          <a:noFill/>
        </p:spPr>
        <p:txBody>
          <a:bodyPr wrap="square" rtlCol="0">
            <a:spAutoFit/>
          </a:bodyPr>
          <a:lstStyle/>
          <a:p>
            <a:r>
              <a:rPr lang="en-US" sz="4400" b="1" i="1" dirty="0" err="1">
                <a:solidFill>
                  <a:srgbClr val="009900"/>
                </a:solidFill>
                <a:latin typeface="HP001 5H" panose="020B0603050302020204" pitchFamily="34" charset="0"/>
                <a:cs typeface="HP001 5H" panose="020B0603050302020204" pitchFamily="34" charset="0"/>
              </a:rPr>
              <a:t>Nói</a:t>
            </a:r>
            <a:r>
              <a:rPr lang="en-US" sz="4400" b="1" i="1" dirty="0">
                <a:solidFill>
                  <a:srgbClr val="009900"/>
                </a:solidFill>
                <a:latin typeface="HP001 5H" panose="020B0603050302020204" pitchFamily="34" charset="0"/>
                <a:cs typeface="HP001 5H" panose="020B0603050302020204" pitchFamily="34" charset="0"/>
              </a:rPr>
              <a:t> </a:t>
            </a:r>
            <a:r>
              <a:rPr lang="en-US" sz="4400" b="1" i="1" err="1">
                <a:solidFill>
                  <a:srgbClr val="009900"/>
                </a:solidFill>
                <a:latin typeface="HP001 5H" panose="020B0603050302020204" pitchFamily="34" charset="0"/>
                <a:cs typeface="HP001 5H" panose="020B0603050302020204" pitchFamily="34" charset="0"/>
              </a:rPr>
              <a:t>và</a:t>
            </a:r>
            <a:r>
              <a:rPr lang="en-US" sz="4400" b="1" i="1">
                <a:solidFill>
                  <a:srgbClr val="009900"/>
                </a:solidFill>
                <a:latin typeface="HP001 5H" panose="020B0603050302020204" pitchFamily="34" charset="0"/>
                <a:cs typeface="HP001 5H" panose="020B0603050302020204" pitchFamily="34" charset="0"/>
              </a:rPr>
              <a:t> </a:t>
            </a:r>
            <a:r>
              <a:rPr lang="en-US" sz="4400" b="1" i="1" smtClean="0">
                <a:solidFill>
                  <a:srgbClr val="009900"/>
                </a:solidFill>
                <a:latin typeface="HP001 5H" panose="020B0603050302020204" pitchFamily="34" charset="0"/>
                <a:cs typeface="HP001 5H" panose="020B0603050302020204" pitchFamily="34" charset="0"/>
              </a:rPr>
              <a:t>nghe: </a:t>
            </a:r>
            <a:endParaRPr lang="en-US" sz="4400" b="1" i="1" dirty="0">
              <a:solidFill>
                <a:srgbClr val="009900"/>
              </a:solidFill>
              <a:latin typeface="HP001 5H" panose="020B0603050302020204" pitchFamily="34" charset="0"/>
              <a:cs typeface="HP001 5H" panose="020B0603050302020204" pitchFamily="34" charset="0"/>
            </a:endParaRPr>
          </a:p>
        </p:txBody>
      </p:sp>
      <p:sp>
        <p:nvSpPr>
          <p:cNvPr id="12" name="Rectangle 11"/>
          <p:cNvSpPr/>
          <p:nvPr/>
        </p:nvSpPr>
        <p:spPr>
          <a:xfrm>
            <a:off x="3739465" y="2795314"/>
            <a:ext cx="5955477" cy="2509532"/>
          </a:xfrm>
          <a:prstGeom prst="rect">
            <a:avLst/>
          </a:prstGeom>
          <a:noFill/>
        </p:spPr>
        <p:txBody>
          <a:bodyPr wrap="none" lIns="91440" tIns="45720" rIns="91440" bIns="45720">
            <a:prstTxWarp prst="textArchUp">
              <a:avLst/>
            </a:prstTxWarp>
            <a:spAutoFit/>
          </a:bodyPr>
          <a:lstStyle/>
          <a:p>
            <a:pPr algn="ctr"/>
            <a:r>
              <a:rPr lang="en-US" sz="5400" smtClean="0">
                <a:ln w="0"/>
                <a:solidFill>
                  <a:srgbClr val="FF0000"/>
                </a:solidFill>
                <a:effectLst>
                  <a:outerShdw blurRad="38100" dist="19050" dir="2700000" algn="tl" rotWithShape="0">
                    <a:schemeClr val="dk1">
                      <a:alpha val="40000"/>
                    </a:schemeClr>
                  </a:outerShdw>
                  <a:reflection blurRad="6350" stA="55000" endA="300" endPos="45500" dir="5400000" sy="-100000" algn="bl" rotWithShape="0"/>
                </a:effectLst>
              </a:rPr>
              <a:t>Niềm vui của em</a:t>
            </a:r>
            <a:endParaRPr lang="en-US" sz="5400" b="0" cap="none" spc="0" dirty="0">
              <a:ln w="0"/>
              <a:solidFill>
                <a:srgbClr val="FF0000"/>
              </a:solidFill>
              <a:effectLst>
                <a:outerShdw blurRad="38100" dist="19050" dir="2700000" algn="tl" rotWithShape="0">
                  <a:schemeClr val="dk1">
                    <a:alpha val="40000"/>
                  </a:schemeClr>
                </a:outerShdw>
                <a:reflection blurRad="6350" stA="55000" endA="300" endPos="45500" dir="5400000" sy="-100000" algn="bl" rotWithShape="0"/>
              </a:effectLst>
            </a:endParaRPr>
          </a:p>
        </p:txBody>
      </p:sp>
    </p:spTree>
    <p:extLst>
      <p:ext uri="{BB962C8B-B14F-4D97-AF65-F5344CB8AC3E}">
        <p14:creationId xmlns:p14="http://schemas.microsoft.com/office/powerpoint/2010/main" val="41284147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4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2000" b="-42000"/>
          </a:stretch>
        </a:blipFill>
        <a:effectLst/>
      </p:bgPr>
    </p:bg>
    <p:spTree>
      <p:nvGrpSpPr>
        <p:cNvPr id="1" name=""/>
        <p:cNvGrpSpPr/>
        <p:nvPr/>
      </p:nvGrpSpPr>
      <p:grpSpPr>
        <a:xfrm>
          <a:off x="0" y="0"/>
          <a:ext cx="0" cy="0"/>
          <a:chOff x="0" y="0"/>
          <a:chExt cx="0" cy="0"/>
        </a:xfrm>
      </p:grpSpPr>
      <p:sp>
        <p:nvSpPr>
          <p:cNvPr id="2" name="Rectangle 1"/>
          <p:cNvSpPr/>
          <p:nvPr/>
        </p:nvSpPr>
        <p:spPr>
          <a:xfrm>
            <a:off x="5338567" y="3263520"/>
            <a:ext cx="6652132" cy="20867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20000"/>
              </a:lnSpc>
              <a:spcAft>
                <a:spcPts val="0"/>
              </a:spcAft>
            </a:pPr>
            <a:r>
              <a:rPr lang="en-US" sz="3200">
                <a:solidFill>
                  <a:srgbClr val="000000"/>
                </a:solidFill>
                <a:latin typeface="Times New Roman" panose="02020603050405020304" pitchFamily="18" charset="0"/>
                <a:ea typeface="Times New Roman" panose="02020603050405020304" pitchFamily="18" charset="0"/>
              </a:rPr>
              <a:t>   </a:t>
            </a:r>
            <a:r>
              <a:rPr lang="en-US" sz="3600" smtClean="0">
                <a:solidFill>
                  <a:srgbClr val="000000"/>
                </a:solidFill>
                <a:latin typeface="Times New Roman" panose="02020603050405020304" pitchFamily="18" charset="0"/>
                <a:ea typeface="Times New Roman" panose="02020603050405020304" pitchFamily="18" charset="0"/>
              </a:rPr>
              <a:t>Được cùng học và cùng chơi với nhau là niềm vui của các bạn học sinh.</a:t>
            </a:r>
            <a:endParaRPr lang="en-US" sz="2800">
              <a:solidFill>
                <a:srgbClr val="000000"/>
              </a:solidFill>
              <a:latin typeface="Times New Roman" panose="02020603050405020304" pitchFamily="18" charset="0"/>
              <a:ea typeface="Times New Roman" panose="02020603050405020304" pitchFamily="18" charset="0"/>
            </a:endParaRPr>
          </a:p>
        </p:txBody>
      </p:sp>
      <p:sp>
        <p:nvSpPr>
          <p:cNvPr id="7" name="Rectangle 6"/>
          <p:cNvSpPr/>
          <p:nvPr/>
        </p:nvSpPr>
        <p:spPr>
          <a:xfrm>
            <a:off x="5338567" y="1677909"/>
            <a:ext cx="6652132" cy="6317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20000"/>
              </a:lnSpc>
              <a:spcAft>
                <a:spcPts val="0"/>
              </a:spcAft>
            </a:pPr>
            <a:r>
              <a:rPr lang="en-US" sz="3200" smtClean="0">
                <a:solidFill>
                  <a:srgbClr val="FF0000"/>
                </a:solidFill>
                <a:effectLst/>
                <a:latin typeface="Times New Roman" panose="02020603050405020304" pitchFamily="18" charset="0"/>
                <a:ea typeface="Times New Roman" panose="02020603050405020304" pitchFamily="18" charset="0"/>
              </a:rPr>
              <a:t>+ Niềm vui của các bạn học sinh là gì?</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34471" y="784796"/>
            <a:ext cx="5085510" cy="5330254"/>
          </a:xfrm>
          <a:prstGeom prst="rect">
            <a:avLst/>
          </a:prstGeom>
        </p:spPr>
      </p:pic>
    </p:spTree>
    <p:extLst>
      <p:ext uri="{BB962C8B-B14F-4D97-AF65-F5344CB8AC3E}">
        <p14:creationId xmlns:p14="http://schemas.microsoft.com/office/powerpoint/2010/main" val="10280826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1695254" y="2034795"/>
            <a:ext cx="9134671" cy="20867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20000"/>
              </a:lnSpc>
              <a:spcAft>
                <a:spcPts val="0"/>
              </a:spcAft>
            </a:pPr>
            <a:r>
              <a:rPr lang="en-US" sz="3200">
                <a:solidFill>
                  <a:srgbClr val="000000"/>
                </a:solidFill>
                <a:latin typeface="Times New Roman" panose="02020603050405020304" pitchFamily="18" charset="0"/>
                <a:ea typeface="Times New Roman" panose="02020603050405020304" pitchFamily="18" charset="0"/>
              </a:rPr>
              <a:t>   </a:t>
            </a:r>
            <a:r>
              <a:rPr lang="en-US" sz="3600" smtClean="0">
                <a:solidFill>
                  <a:srgbClr val="000000"/>
                </a:solidFill>
                <a:latin typeface="Times New Roman" panose="02020603050405020304" pitchFamily="18" charset="0"/>
                <a:ea typeface="Times New Roman" panose="02020603050405020304" pitchFamily="18" charset="0"/>
              </a:rPr>
              <a:t>Mỗi chúng ta, ai cũng có những niềm vui riêng. Nếu niềm vui ấy được chia sẻ thì hạnh phúc càng được nhân lên.</a:t>
            </a:r>
            <a:endParaRPr lang="en-US" sz="320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87238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 name="Rectangle 9"/>
          <p:cNvSpPr/>
          <p:nvPr/>
        </p:nvSpPr>
        <p:spPr>
          <a:xfrm>
            <a:off x="4397499" y="1558021"/>
            <a:ext cx="5903626" cy="2119084"/>
          </a:xfrm>
          <a:prstGeom prst="rect">
            <a:avLst/>
          </a:prstGeom>
          <a:noFill/>
        </p:spPr>
        <p:txBody>
          <a:bodyPr wrap="none" lIns="91440" tIns="45720" rIns="91440" bIns="45720">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eflection blurRad="6350" stA="55000" endA="300" endPos="45500" dir="5400000" sy="-100000" algn="bl" rotWithShape="0"/>
                </a:effectLst>
              </a:rPr>
              <a:t>THỰC HÀNH</a:t>
            </a:r>
          </a:p>
        </p:txBody>
      </p:sp>
    </p:spTree>
    <p:extLst>
      <p:ext uri="{BB962C8B-B14F-4D97-AF65-F5344CB8AC3E}">
        <p14:creationId xmlns:p14="http://schemas.microsoft.com/office/powerpoint/2010/main" val="2919532827"/>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A2D1403-B7AB-4440-A9B5-3E71737860DF}"/>
              </a:ext>
            </a:extLst>
          </p:cNvPr>
          <p:cNvSpPr txBox="1">
            <a:spLocks/>
          </p:cNvSpPr>
          <p:nvPr/>
        </p:nvSpPr>
        <p:spPr>
          <a:xfrm>
            <a:off x="819151" y="2554199"/>
            <a:ext cx="11029950" cy="152250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4400" smtClean="0">
                <a:solidFill>
                  <a:srgbClr val="FF0000"/>
                </a:solidFill>
              </a:rPr>
              <a:t>2. Niềm vui của em là gì? Điều gì làm em không vui? Hãy chia sẻ cùng các bạn. </a:t>
            </a:r>
            <a:endParaRPr lang="en-US" sz="4400" dirty="0">
              <a:solidFill>
                <a:srgbClr val="FF0000"/>
              </a:solidFill>
            </a:endParaRPr>
          </a:p>
        </p:txBody>
      </p:sp>
    </p:spTree>
    <p:extLst>
      <p:ext uri="{BB962C8B-B14F-4D97-AF65-F5344CB8AC3E}">
        <p14:creationId xmlns:p14="http://schemas.microsoft.com/office/powerpoint/2010/main" val="2161525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520"/>
            <a:ext cx="12192000" cy="6968520"/>
          </a:xfrm>
          <a:prstGeom prst="rect">
            <a:avLst/>
          </a:prstGeom>
        </p:spPr>
      </p:pic>
      <p:sp>
        <p:nvSpPr>
          <p:cNvPr id="4" name="Rectangle 3"/>
          <p:cNvSpPr/>
          <p:nvPr/>
        </p:nvSpPr>
        <p:spPr>
          <a:xfrm>
            <a:off x="582447" y="1777484"/>
            <a:ext cx="11457153" cy="1938992"/>
          </a:xfrm>
          <a:prstGeom prst="rect">
            <a:avLst/>
          </a:prstGeom>
        </p:spPr>
        <p:txBody>
          <a:bodyPr wrap="square">
            <a:spAutoFit/>
          </a:bodyPr>
          <a:lstStyle/>
          <a:p>
            <a:r>
              <a:rPr lang="en-US" sz="4000">
                <a:solidFill>
                  <a:srgbClr val="FF0000"/>
                </a:solidFill>
                <a:latin typeface="Times New Roman" panose="02020603050405020304" pitchFamily="18" charset="0"/>
                <a:cs typeface="Times New Roman" panose="02020603050405020304" pitchFamily="18" charset="0"/>
              </a:rPr>
              <a:t>Niềm </a:t>
            </a:r>
            <a:r>
              <a:rPr lang="en-US" sz="4000" smtClean="0">
                <a:solidFill>
                  <a:srgbClr val="FF0000"/>
                </a:solidFill>
                <a:latin typeface="Times New Roman" panose="02020603050405020304" pitchFamily="18" charset="0"/>
                <a:cs typeface="Times New Roman" panose="02020603050405020304" pitchFamily="18" charset="0"/>
              </a:rPr>
              <a:t>vui là được điểm tốt, được cô khen, được đi du lịch, được ngắm cầu vồng, được ăn món ăn yêu thích, được tặng quà….</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582446" y="4431268"/>
            <a:ext cx="11457153" cy="1323439"/>
          </a:xfrm>
          <a:prstGeom prst="rect">
            <a:avLst/>
          </a:prstGeom>
        </p:spPr>
        <p:txBody>
          <a:bodyPr wrap="square">
            <a:spAutoFit/>
          </a:bodyPr>
          <a:lstStyle/>
          <a:p>
            <a:r>
              <a:rPr lang="en-US" sz="4000" smtClean="0">
                <a:solidFill>
                  <a:srgbClr val="FF0000"/>
                </a:solidFill>
                <a:latin typeface="Times New Roman" panose="02020603050405020304" pitchFamily="18" charset="0"/>
                <a:cs typeface="Times New Roman" panose="02020603050405020304" pitchFamily="18" charset="0"/>
              </a:rPr>
              <a:t>Điều không vui là bị ốm, bị điểm kém, bị người khác chê….</a:t>
            </a:r>
            <a:endParaRPr lang="en-US" sz="4000">
              <a:latin typeface="Times New Roman" panose="02020603050405020304" pitchFamily="18" charset="0"/>
              <a:cs typeface="Times New Roman" panose="02020603050405020304" pitchFamily="18" charset="0"/>
            </a:endParaRPr>
          </a:p>
        </p:txBody>
      </p:sp>
      <p:sp>
        <p:nvSpPr>
          <p:cNvPr id="6" name="Rectangle 5"/>
          <p:cNvSpPr/>
          <p:nvPr/>
        </p:nvSpPr>
        <p:spPr>
          <a:xfrm>
            <a:off x="2182647" y="570190"/>
            <a:ext cx="11457153" cy="707886"/>
          </a:xfrm>
          <a:prstGeom prst="rect">
            <a:avLst/>
          </a:prstGeom>
        </p:spPr>
        <p:txBody>
          <a:bodyPr wrap="square">
            <a:spAutoFit/>
          </a:bodyPr>
          <a:lstStyle/>
          <a:p>
            <a:r>
              <a:rPr lang="en-US" sz="4000" smtClean="0"/>
              <a:t>Con tham khảo gợi ý của cô nhé: </a:t>
            </a:r>
            <a:endParaRPr lang="en-US" sz="4000"/>
          </a:p>
        </p:txBody>
      </p:sp>
    </p:spTree>
    <p:extLst>
      <p:ext uri="{BB962C8B-B14F-4D97-AF65-F5344CB8AC3E}">
        <p14:creationId xmlns:p14="http://schemas.microsoft.com/office/powerpoint/2010/main" val="5353703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t="-16000" r="-2000" b="-20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29474" b="100000" l="16333" r="80000">
                        <a14:foregroundMark x1="24333" y1="42105" x2="24333" y2="42105"/>
                        <a14:foregroundMark x1="33500" y1="82368" x2="33500" y2="82368"/>
                        <a14:foregroundMark x1="34167" y1="73684" x2="34167" y2="73684"/>
                        <a14:foregroundMark x1="28500" y1="79211" x2="28500" y2="79211"/>
                      </a14:backgroundRemoval>
                    </a14:imgEffect>
                  </a14:imgLayer>
                </a14:imgProps>
              </a:ext>
              <a:ext uri="{28A0092B-C50C-407E-A947-70E740481C1C}">
                <a14:useLocalDpi xmlns:a14="http://schemas.microsoft.com/office/drawing/2010/main" val="0"/>
              </a:ext>
            </a:extLst>
          </a:blip>
          <a:srcRect l="16691" t="30246" r="20576"/>
          <a:stretch/>
        </p:blipFill>
        <p:spPr>
          <a:xfrm>
            <a:off x="3899857" y="2522537"/>
            <a:ext cx="5251077" cy="4365625"/>
          </a:xfrm>
          <a:prstGeom prst="rect">
            <a:avLst/>
          </a:prstGeom>
        </p:spPr>
      </p:pic>
      <p:sp>
        <p:nvSpPr>
          <p:cNvPr id="10" name="Cloud Callout 9"/>
          <p:cNvSpPr/>
          <p:nvPr/>
        </p:nvSpPr>
        <p:spPr>
          <a:xfrm>
            <a:off x="593351" y="997744"/>
            <a:ext cx="4614863" cy="1614488"/>
          </a:xfrm>
          <a:prstGeom prst="cloudCallout">
            <a:avLst>
              <a:gd name="adj1" fmla="val 28209"/>
              <a:gd name="adj2" fmla="val 74005"/>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1400"/>
              <a:t>Niềm vui của mình là được điểm tốt và giúp đỡ bố mẹ được nhiều hơn. Điều làm mình không vui đó là bị điểm kém, vì như thế bố mẹ mình sẽ buồn.</a:t>
            </a:r>
            <a:endParaRPr lang="en-US" sz="1400"/>
          </a:p>
        </p:txBody>
      </p:sp>
      <p:sp>
        <p:nvSpPr>
          <p:cNvPr id="11" name="Cloud Callout 10"/>
          <p:cNvSpPr/>
          <p:nvPr/>
        </p:nvSpPr>
        <p:spPr>
          <a:xfrm>
            <a:off x="7842576" y="997744"/>
            <a:ext cx="4614863" cy="1614488"/>
          </a:xfrm>
          <a:prstGeom prst="cloudCallout">
            <a:avLst>
              <a:gd name="adj1" fmla="val -22875"/>
              <a:gd name="adj2" fmla="val 95244"/>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1400"/>
              <a:t>Niềm vui của mình là được chơi đá bóng. Điều làm mình không vui đó là những ngày trời mưa. Vì những ngày như thế mình sẽ không tới sân tập được.</a:t>
            </a:r>
            <a:endParaRPr lang="en-US" sz="1100"/>
          </a:p>
        </p:txBody>
      </p:sp>
      <p:pic>
        <p:nvPicPr>
          <p:cNvPr id="12" name="gá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83998" y="4705350"/>
            <a:ext cx="609600" cy="609600"/>
          </a:xfrm>
          <a:prstGeom prst="rect">
            <a:avLst/>
          </a:prstGeom>
        </p:spPr>
      </p:pic>
      <p:pic>
        <p:nvPicPr>
          <p:cNvPr id="13" name="19 (mp3cut.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31746" y="5734050"/>
            <a:ext cx="609600" cy="609600"/>
          </a:xfrm>
          <a:prstGeom prst="rect">
            <a:avLst/>
          </a:prstGeom>
        </p:spPr>
      </p:pic>
      <p:sp>
        <p:nvSpPr>
          <p:cNvPr id="14" name="Content Placeholder 2">
            <a:extLst>
              <a:ext uri="{FF2B5EF4-FFF2-40B4-BE49-F238E27FC236}">
                <a16:creationId xmlns:a16="http://schemas.microsoft.com/office/drawing/2014/main" id="{AA2D1403-B7AB-4440-A9B5-3E71737860DF}"/>
              </a:ext>
            </a:extLst>
          </p:cNvPr>
          <p:cNvSpPr txBox="1">
            <a:spLocks/>
          </p:cNvSpPr>
          <p:nvPr/>
        </p:nvSpPr>
        <p:spPr>
          <a:xfrm>
            <a:off x="815419" y="110969"/>
            <a:ext cx="10993403" cy="77955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mtClean="0">
                <a:solidFill>
                  <a:srgbClr val="0070C0"/>
                </a:solidFill>
              </a:rPr>
              <a:t>Em lắng nghe 2 bạn giới thiệu và tự giới thiệu về mình nhé.</a:t>
            </a:r>
            <a:endParaRPr lang="en-US" dirty="0">
              <a:solidFill>
                <a:srgbClr val="0070C0"/>
              </a:solidFill>
            </a:endParaRPr>
          </a:p>
        </p:txBody>
      </p:sp>
    </p:spTree>
    <p:extLst>
      <p:ext uri="{BB962C8B-B14F-4D97-AF65-F5344CB8AC3E}">
        <p14:creationId xmlns:p14="http://schemas.microsoft.com/office/powerpoint/2010/main" val="26965951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2" presetClass="mediacall" presetSubtype="0" fill="hold" nodeType="withEffect">
                                  <p:stCondLst>
                                    <p:cond delay="0"/>
                                  </p:stCondLst>
                                  <p:childTnLst>
                                    <p:cmd type="call" cmd="togglePause">
                                      <p:cBhvr>
                                        <p:cTn id="14" dur="1"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 presetClass="mediacall" presetSubtype="0" fill="hold" nodeType="withEffect">
                                  <p:stCondLst>
                                    <p:cond delay="0"/>
                                  </p:stCondLst>
                                  <p:childTnLst>
                                    <p:cmd type="call" cmd="playFrom(0.0)">
                                      <p:cBhvr>
                                        <p:cTn id="21" dur="869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12"/>
                </p:tgtEl>
              </p:cMediaNode>
            </p:audio>
            <p:audio>
              <p:cMediaNode vol="100000">
                <p:cTn id="23" fill="hold" display="0">
                  <p:stCondLst>
                    <p:cond delay="indefinite"/>
                  </p:stCondLst>
                  <p:endCondLst>
                    <p:cond evt="onStopAudio" delay="0">
                      <p:tgtEl>
                        <p:sldTgt/>
                      </p:tgtEl>
                    </p:cond>
                  </p:endCondLst>
                </p:cTn>
                <p:tgtEl>
                  <p:spTgt spid="13"/>
                </p:tgtEl>
              </p:cMediaNode>
            </p:audio>
          </p:childTnLst>
        </p:cTn>
      </p:par>
    </p:tnLst>
    <p:bldLst>
      <p:bldP spid="10" grpId="0" animBg="1"/>
      <p:bldP spid="11"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A2D1403-B7AB-4440-A9B5-3E71737860DF}"/>
              </a:ext>
            </a:extLst>
          </p:cNvPr>
          <p:cNvSpPr txBox="1">
            <a:spLocks/>
          </p:cNvSpPr>
          <p:nvPr/>
        </p:nvSpPr>
        <p:spPr>
          <a:xfrm>
            <a:off x="1129055" y="1831140"/>
            <a:ext cx="9936475" cy="301092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i="1" smtClean="0">
                <a:solidFill>
                  <a:srgbClr val="FF0000"/>
                </a:solidFill>
                <a:latin typeface="Arial Narrow" panose="020B0606020202030204" pitchFamily="34" charset="0"/>
              </a:rPr>
              <a:t>Em hãy chia sẻ niềm vui hoặc điều làm em không vui với bạn bè của mình bằng cách ghi âm hoặc quay clip. Sau đó gửi bài ghi âm hoặc clip về cho cô giáo . Chúng mình sẽ cùng chia sẻ niềm vui của mình vào tiết học sau nhé.</a:t>
            </a:r>
            <a:endParaRPr lang="en-US" sz="3600" i="1"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808858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855" y="259338"/>
            <a:ext cx="6844145" cy="5958582"/>
          </a:xfrm>
          <a:prstGeom prst="rect">
            <a:avLst/>
          </a:prstGeom>
        </p:spPr>
      </p:pic>
      <p:sp>
        <p:nvSpPr>
          <p:cNvPr id="6" name="Cloud 5"/>
          <p:cNvSpPr/>
          <p:nvPr/>
        </p:nvSpPr>
        <p:spPr>
          <a:xfrm>
            <a:off x="235130" y="407196"/>
            <a:ext cx="4981107" cy="3879273"/>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i="1" smtClean="0">
                <a:latin typeface="Times New Roman" panose="02020603050405020304" pitchFamily="18" charset="0"/>
                <a:cs typeface="Times New Roman" panose="02020603050405020304" pitchFamily="18" charset="0"/>
              </a:rPr>
              <a:t>Để có nhiều niềm vui chúng mình cần làm gì?</a:t>
            </a:r>
            <a:endParaRPr lang="en-US" sz="3600" i="1" dirty="0">
              <a:latin typeface="Times New Roman" panose="02020603050405020304" pitchFamily="18" charset="0"/>
              <a:cs typeface="Times New Roman" panose="02020603050405020304" pitchFamily="18" charset="0"/>
            </a:endParaRPr>
          </a:p>
        </p:txBody>
      </p:sp>
      <p:sp>
        <p:nvSpPr>
          <p:cNvPr id="2" name="Rectangle 1"/>
          <p:cNvSpPr/>
          <p:nvPr/>
        </p:nvSpPr>
        <p:spPr>
          <a:xfrm rot="21435913">
            <a:off x="6362656" y="1057733"/>
            <a:ext cx="5143542" cy="3970318"/>
          </a:xfrm>
          <a:prstGeom prst="rect">
            <a:avLst/>
          </a:prstGeom>
        </p:spPr>
        <p:txBody>
          <a:bodyPr wrap="square">
            <a:spAutoFit/>
          </a:bodyPr>
          <a:lstStyle/>
          <a:p>
            <a:pPr algn="just"/>
            <a:r>
              <a:rPr lang="en-US" sz="2800" i="1" smtClean="0">
                <a:latin typeface="Times New Roman" panose="02020603050405020304" pitchFamily="18" charset="0"/>
                <a:cs typeface="Times New Roman" panose="02020603050405020304" pitchFamily="18" charset="0"/>
              </a:rPr>
              <a:t>   Để </a:t>
            </a:r>
            <a:r>
              <a:rPr lang="en-US" sz="2800" i="1">
                <a:latin typeface="Times New Roman" panose="02020603050405020304" pitchFamily="18" charset="0"/>
                <a:cs typeface="Times New Roman" panose="02020603050405020304" pitchFamily="18" charset="0"/>
              </a:rPr>
              <a:t>có nhiều niềm vui chúng mình  </a:t>
            </a:r>
            <a:r>
              <a:rPr lang="en-US" sz="2800" i="1" smtClean="0">
                <a:latin typeface="Times New Roman" panose="02020603050405020304" pitchFamily="18" charset="0"/>
                <a:cs typeface="Times New Roman" panose="02020603050405020304" pitchFamily="18" charset="0"/>
              </a:rPr>
              <a:t>cần tích cực tham gia nhiều hoạt động, chăm chỉ học tập để được cô giáo và bố mẹ khen.</a:t>
            </a:r>
          </a:p>
          <a:p>
            <a:pPr algn="just"/>
            <a:r>
              <a:rPr lang="en-US" sz="2800" i="1">
                <a:latin typeface="Times New Roman" panose="02020603050405020304" pitchFamily="18" charset="0"/>
                <a:cs typeface="Times New Roman" panose="02020603050405020304" pitchFamily="18" charset="0"/>
              </a:rPr>
              <a:t> </a:t>
            </a:r>
            <a:r>
              <a:rPr lang="en-US" sz="2800" i="1" smtClean="0">
                <a:latin typeface="Times New Roman" panose="02020603050405020304" pitchFamily="18" charset="0"/>
                <a:cs typeface="Times New Roman" panose="02020603050405020304" pitchFamily="18" charset="0"/>
              </a:rPr>
              <a:t>   Hãy luôn quan tâm, chia sẻ niềm vui, nỗi buồn với mọi người. Khi đó chúng ta cũng sẽ được nhận lại nhiều niềm vui và hạnh phúc hơn.</a:t>
            </a:r>
            <a:endParaRPr lang="en-US" sz="2800"/>
          </a:p>
        </p:txBody>
      </p:sp>
    </p:spTree>
    <p:extLst>
      <p:ext uri="{BB962C8B-B14F-4D97-AF65-F5344CB8AC3E}">
        <p14:creationId xmlns:p14="http://schemas.microsoft.com/office/powerpoint/2010/main" val="19826923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6"/>
          <p:cNvSpPr/>
          <p:nvPr/>
        </p:nvSpPr>
        <p:spPr>
          <a:xfrm>
            <a:off x="3560618" y="0"/>
            <a:ext cx="4806986" cy="2119084"/>
          </a:xfrm>
          <a:prstGeom prst="rect">
            <a:avLst/>
          </a:prstGeom>
          <a:noFill/>
        </p:spPr>
        <p:txBody>
          <a:bodyPr wrap="none" lIns="91440" tIns="45720" rIns="91440" bIns="45720">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reflection blurRad="6350" stA="55000" endA="300" endPos="45500" dir="5400000" sy="-100000" algn="bl" rotWithShape="0"/>
                </a:effectLst>
              </a:rPr>
              <a:t>Vận</a:t>
            </a:r>
            <a:r>
              <a:rPr lang="en-US" sz="5400" b="1" cap="none" spc="0" dirty="0">
                <a:ln/>
                <a:solidFill>
                  <a:schemeClr val="accent4"/>
                </a:solidFill>
                <a:effectLst>
                  <a:reflection blurRad="6350" stA="55000" endA="300" endPos="45500" dir="5400000" sy="-100000" algn="bl" rotWithShape="0"/>
                </a:effectLst>
              </a:rPr>
              <a:t> </a:t>
            </a:r>
            <a:r>
              <a:rPr lang="en-US" sz="5400" b="1" cap="none" spc="0" dirty="0" err="1">
                <a:ln/>
                <a:solidFill>
                  <a:schemeClr val="accent4"/>
                </a:solidFill>
                <a:effectLst>
                  <a:reflection blurRad="6350" stA="55000" endA="300" endPos="45500" dir="5400000" sy="-100000" algn="bl" rotWithShape="0"/>
                </a:effectLst>
              </a:rPr>
              <a:t>dụng</a:t>
            </a:r>
            <a:endParaRPr lang="en-US" sz="5400" b="1" cap="none" spc="0" dirty="0">
              <a:ln/>
              <a:solidFill>
                <a:schemeClr val="accent4"/>
              </a:solidFill>
              <a:effectLst>
                <a:reflection blurRad="6350" stA="55000" endA="300" endPos="45500" dir="5400000" sy="-100000" algn="bl" rotWithShape="0"/>
              </a:effectLst>
            </a:endParaRPr>
          </a:p>
        </p:txBody>
      </p:sp>
      <p:sp>
        <p:nvSpPr>
          <p:cNvPr id="3" name="Rectangle 2"/>
          <p:cNvSpPr/>
          <p:nvPr/>
        </p:nvSpPr>
        <p:spPr>
          <a:xfrm>
            <a:off x="22432" y="2119084"/>
            <a:ext cx="11883358"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3600" smtClean="0">
                <a:latin typeface="Times New Roman" panose="02020603050405020304" pitchFamily="18" charset="0"/>
                <a:cs typeface="Times New Roman" panose="02020603050405020304" pitchFamily="18" charset="0"/>
              </a:rPr>
              <a:t>Nói chuyện với người thân về niềm vui của từng thành viên trong gia đình.</a:t>
            </a:r>
            <a:endParaRPr lang="en-US" sz="3600" dirty="0">
              <a:latin typeface="Times New Roman" panose="02020603050405020304" pitchFamily="18" charset="0"/>
              <a:cs typeface="Times New Roman" panose="02020603050405020304" pitchFamily="18" charset="0"/>
            </a:endParaRPr>
          </a:p>
        </p:txBody>
      </p:sp>
      <p:sp>
        <p:nvSpPr>
          <p:cNvPr id="2" name="Rectangle 1"/>
          <p:cNvSpPr/>
          <p:nvPr/>
        </p:nvSpPr>
        <p:spPr>
          <a:xfrm>
            <a:off x="60992" y="3819343"/>
            <a:ext cx="11883358"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600" smtClean="0">
                <a:solidFill>
                  <a:srgbClr val="FF0000"/>
                </a:solidFill>
                <a:latin typeface="Times New Roman" panose="02020603050405020304" pitchFamily="18" charset="0"/>
                <a:cs typeface="Times New Roman" panose="02020603050405020304" pitchFamily="18" charset="0"/>
              </a:rPr>
              <a:t>+ </a:t>
            </a:r>
            <a:r>
              <a:rPr lang="vi-VN" sz="3600" smtClean="0">
                <a:solidFill>
                  <a:srgbClr val="FF0000"/>
                </a:solidFill>
                <a:latin typeface="Times New Roman" panose="02020603050405020304" pitchFamily="18" charset="0"/>
                <a:cs typeface="Times New Roman" panose="02020603050405020304" pitchFamily="18" charset="0"/>
              </a:rPr>
              <a:t>Trước </a:t>
            </a:r>
            <a:r>
              <a:rPr lang="vi-VN" sz="3600">
                <a:solidFill>
                  <a:srgbClr val="FF0000"/>
                </a:solidFill>
                <a:latin typeface="Times New Roman" panose="02020603050405020304" pitchFamily="18" charset="0"/>
                <a:cs typeface="Times New Roman" panose="02020603050405020304" pitchFamily="18" charset="0"/>
              </a:rPr>
              <a:t>khi nói chuyện, em hãy đoán xem niềm vui của từng thành </a:t>
            </a:r>
            <a:r>
              <a:rPr lang="vi-VN" sz="3600" smtClean="0">
                <a:solidFill>
                  <a:srgbClr val="FF0000"/>
                </a:solidFill>
                <a:latin typeface="Times New Roman" panose="02020603050405020304" pitchFamily="18" charset="0"/>
                <a:cs typeface="Times New Roman" panose="02020603050405020304" pitchFamily="18" charset="0"/>
              </a:rPr>
              <a:t>viên</a:t>
            </a:r>
            <a:r>
              <a:rPr lang="en-US" sz="3600" smtClean="0">
                <a:solidFill>
                  <a:srgbClr val="FF0000"/>
                </a:solidFill>
                <a:latin typeface="Times New Roman" panose="02020603050405020304" pitchFamily="18" charset="0"/>
                <a:cs typeface="Times New Roman" panose="02020603050405020304" pitchFamily="18" charset="0"/>
              </a:rPr>
              <a:t> (ông, bà, bố, mẹ…)</a:t>
            </a:r>
            <a:r>
              <a:rPr lang="vi-VN" sz="3600" smtClean="0">
                <a:solidFill>
                  <a:srgbClr val="FF0000"/>
                </a:solidFill>
                <a:latin typeface="Times New Roman" panose="02020603050405020304" pitchFamily="18" charset="0"/>
                <a:cs typeface="Times New Roman" panose="02020603050405020304" pitchFamily="18" charset="0"/>
              </a:rPr>
              <a:t> </a:t>
            </a:r>
            <a:r>
              <a:rPr lang="vi-VN" sz="3600">
                <a:solidFill>
                  <a:srgbClr val="FF0000"/>
                </a:solidFill>
                <a:latin typeface="Times New Roman" panose="02020603050405020304" pitchFamily="18" charset="0"/>
                <a:cs typeface="Times New Roman" panose="02020603050405020304" pitchFamily="18" charset="0"/>
              </a:rPr>
              <a:t>là </a:t>
            </a:r>
            <a:r>
              <a:rPr lang="vi-VN" sz="3600" smtClean="0">
                <a:solidFill>
                  <a:srgbClr val="FF0000"/>
                </a:solidFill>
                <a:latin typeface="Times New Roman" panose="02020603050405020304" pitchFamily="18" charset="0"/>
                <a:cs typeface="Times New Roman" panose="02020603050405020304" pitchFamily="18" charset="0"/>
              </a:rPr>
              <a:t>gì</a:t>
            </a:r>
            <a:r>
              <a:rPr lang="en-US" sz="3600" smtClean="0">
                <a:solidFill>
                  <a:srgbClr val="FF0000"/>
                </a:solidFill>
                <a:latin typeface="Times New Roman" panose="02020603050405020304" pitchFamily="18" charset="0"/>
                <a:cs typeface="Times New Roman" panose="02020603050405020304" pitchFamily="18" charset="0"/>
              </a:rPr>
              <a:t>?</a:t>
            </a:r>
            <a:r>
              <a:rPr lang="vi-VN" sz="3600" smtClean="0">
                <a:solidFill>
                  <a:srgbClr val="FF0000"/>
                </a:solidFill>
                <a:latin typeface="Times New Roman" panose="02020603050405020304" pitchFamily="18" charset="0"/>
                <a:cs typeface="Times New Roman" panose="02020603050405020304" pitchFamily="18" charset="0"/>
              </a:rPr>
              <a:t> </a:t>
            </a:r>
            <a:endParaRPr lang="en-US" sz="3600" smtClean="0">
              <a:solidFill>
                <a:srgbClr val="FF0000"/>
              </a:solidFill>
              <a:latin typeface="Times New Roman" panose="02020603050405020304" pitchFamily="18" charset="0"/>
              <a:cs typeface="Times New Roman" panose="02020603050405020304" pitchFamily="18" charset="0"/>
            </a:endParaRPr>
          </a:p>
          <a:p>
            <a:r>
              <a:rPr lang="en-US" sz="3600" smtClean="0">
                <a:solidFill>
                  <a:srgbClr val="FF0000"/>
                </a:solidFill>
                <a:latin typeface="Times New Roman" panose="02020603050405020304" pitchFamily="18" charset="0"/>
                <a:cs typeface="Times New Roman" panose="02020603050405020304" pitchFamily="18" charset="0"/>
              </a:rPr>
              <a:t>+ </a:t>
            </a:r>
            <a:r>
              <a:rPr lang="vi-VN" sz="3600" smtClean="0">
                <a:solidFill>
                  <a:srgbClr val="FF0000"/>
                </a:solidFill>
                <a:latin typeface="Times New Roman" panose="02020603050405020304" pitchFamily="18" charset="0"/>
                <a:cs typeface="Times New Roman" panose="02020603050405020304" pitchFamily="18" charset="0"/>
              </a:rPr>
              <a:t>Sau </a:t>
            </a:r>
            <a:r>
              <a:rPr lang="vi-VN" sz="3600">
                <a:solidFill>
                  <a:srgbClr val="FF0000"/>
                </a:solidFill>
                <a:latin typeface="Times New Roman" panose="02020603050405020304" pitchFamily="18" charset="0"/>
                <a:cs typeface="Times New Roman" panose="02020603050405020304" pitchFamily="18" charset="0"/>
              </a:rPr>
              <a:t>đó hãy trò chuyện với mọi người để xem những gì mình dự đoán có đúng không?</a:t>
            </a:r>
            <a:endParaRPr lang="en-US" sz="36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368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Rectangle 6"/>
          <p:cNvSpPr/>
          <p:nvPr/>
        </p:nvSpPr>
        <p:spPr>
          <a:xfrm>
            <a:off x="3560618" y="0"/>
            <a:ext cx="4806986" cy="2119084"/>
          </a:xfrm>
          <a:prstGeom prst="rect">
            <a:avLst/>
          </a:prstGeom>
          <a:noFill/>
        </p:spPr>
        <p:txBody>
          <a:bodyPr wrap="none" lIns="91440" tIns="45720" rIns="91440" bIns="45720">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5400" b="1" cap="none" spc="0" smtClean="0">
                <a:ln/>
                <a:solidFill>
                  <a:schemeClr val="accent4"/>
                </a:solidFill>
                <a:effectLst>
                  <a:reflection blurRad="6350" stA="55000" endA="300" endPos="45500" dir="5400000" sy="-100000" algn="bl" rotWithShape="0"/>
                </a:effectLst>
              </a:rPr>
              <a:t>Củng cố</a:t>
            </a:r>
            <a:endParaRPr lang="en-US" sz="5400" b="1" cap="none" spc="0" dirty="0">
              <a:ln/>
              <a:solidFill>
                <a:schemeClr val="accent4"/>
              </a:solidFill>
              <a:effectLst>
                <a:reflection blurRad="6350" stA="55000" endA="300" endPos="45500" dir="5400000" sy="-100000" algn="bl" rotWithShape="0"/>
              </a:effectLst>
            </a:endParaRPr>
          </a:p>
        </p:txBody>
      </p:sp>
      <p:sp>
        <p:nvSpPr>
          <p:cNvPr id="3" name="Rectangle 2"/>
          <p:cNvSpPr/>
          <p:nvPr/>
        </p:nvSpPr>
        <p:spPr>
          <a:xfrm>
            <a:off x="762000" y="2856420"/>
            <a:ext cx="1061085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3600" smtClean="0">
                <a:latin typeface="Times New Roman" panose="02020603050405020304" pitchFamily="18" charset="0"/>
                <a:cs typeface="Times New Roman" panose="02020603050405020304" pitchFamily="18" charset="0"/>
              </a:rPr>
              <a:t>Em học được kiến thức gì qua bài học hôm nay?</a:t>
            </a:r>
            <a:endParaRPr lang="en-US" sz="3600" dirty="0">
              <a:latin typeface="Times New Roman" panose="02020603050405020304" pitchFamily="18" charset="0"/>
              <a:cs typeface="Times New Roman" panose="02020603050405020304" pitchFamily="18" charset="0"/>
            </a:endParaRPr>
          </a:p>
        </p:txBody>
      </p:sp>
      <p:sp>
        <p:nvSpPr>
          <p:cNvPr id="5" name="Rectangle 4"/>
          <p:cNvSpPr/>
          <p:nvPr/>
        </p:nvSpPr>
        <p:spPr>
          <a:xfrm>
            <a:off x="762000" y="4183333"/>
            <a:ext cx="10610850"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3600" smtClean="0">
                <a:latin typeface="Times New Roman" panose="02020603050405020304" pitchFamily="18" charset="0"/>
                <a:cs typeface="Times New Roman" panose="02020603050405020304" pitchFamily="18" charset="0"/>
              </a:rPr>
              <a:t>Em hãy tích cực tìm niềm vui cho mình và những người xung quan bằng những việc làm ý nghĩa trong cuộc sống nhé.</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3280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
        <p:nvSpPr>
          <p:cNvPr id="6" name="Rectangle 5"/>
          <p:cNvSpPr/>
          <p:nvPr/>
        </p:nvSpPr>
        <p:spPr>
          <a:xfrm>
            <a:off x="1533907" y="456116"/>
            <a:ext cx="6212368" cy="1373187"/>
          </a:xfrm>
          <a:prstGeom prst="rect">
            <a:avLst/>
          </a:prstGeom>
          <a:noFill/>
        </p:spPr>
        <p:txBody>
          <a:bodyPr wrap="none" lIns="91440" tIns="45720" rIns="91440" bIns="45720">
            <a:prstTxWarp prst="textInflateBottom">
              <a:avLst/>
            </a:prstTxWarp>
            <a:spAutoFit/>
          </a:bodyPr>
          <a:lstStyle/>
          <a:p>
            <a:pPr algn="ctr"/>
            <a:r>
              <a:rPr lang="en-US" sz="5400" b="0" cap="none" spc="0" smtClean="0">
                <a:ln w="0"/>
                <a:solidFill>
                  <a:srgbClr val="FF0000"/>
                </a:solidFill>
                <a:effectLst>
                  <a:outerShdw blurRad="38100" dist="19050" dir="2700000" algn="tl" rotWithShape="0">
                    <a:schemeClr val="dk1">
                      <a:alpha val="40000"/>
                    </a:schemeClr>
                  </a:outerShdw>
                  <a:reflection blurRad="6350" stA="55000" endA="300" endPos="45500" dir="5400000" sy="-100000" algn="bl" rotWithShape="0"/>
                </a:effectLst>
              </a:rPr>
              <a:t>Yêu cầu cần đạt</a:t>
            </a:r>
            <a:endParaRPr lang="en-US" sz="5400" b="0" cap="none" spc="0" dirty="0">
              <a:ln w="0"/>
              <a:solidFill>
                <a:srgbClr val="FF0000"/>
              </a:solidFill>
              <a:effectLst>
                <a:outerShdw blurRad="38100" dist="19050" dir="2700000" algn="tl" rotWithShape="0">
                  <a:schemeClr val="dk1">
                    <a:alpha val="40000"/>
                  </a:schemeClr>
                </a:outerShdw>
                <a:reflection blurRad="6350" stA="55000" endA="300" endPos="45500" dir="5400000" sy="-100000" algn="bl" rotWithShape="0"/>
              </a:effectLst>
            </a:endParaRPr>
          </a:p>
        </p:txBody>
      </p:sp>
      <p:sp>
        <p:nvSpPr>
          <p:cNvPr id="7" name="Content Placeholder 2">
            <a:extLst>
              <a:ext uri="{FF2B5EF4-FFF2-40B4-BE49-F238E27FC236}">
                <a16:creationId xmlns:a16="http://schemas.microsoft.com/office/drawing/2014/main" id="{AA2D1403-B7AB-4440-A9B5-3E71737860DF}"/>
              </a:ext>
            </a:extLst>
          </p:cNvPr>
          <p:cNvSpPr txBox="1">
            <a:spLocks/>
          </p:cNvSpPr>
          <p:nvPr/>
        </p:nvSpPr>
        <p:spPr>
          <a:xfrm>
            <a:off x="535033" y="2285418"/>
            <a:ext cx="8633134" cy="337080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lnSpc>
                <a:spcPct val="100000"/>
              </a:lnSpc>
              <a:spcBef>
                <a:spcPts val="0"/>
              </a:spcBef>
              <a:buFontTx/>
              <a:buChar char="-"/>
            </a:pPr>
            <a:r>
              <a:rPr lang="en-US" sz="4800" smtClean="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Quan sát tranh và nói được niềm vui của các nhân vật trong tranh</a:t>
            </a:r>
          </a:p>
          <a:p>
            <a:pPr algn="just">
              <a:lnSpc>
                <a:spcPct val="100000"/>
              </a:lnSpc>
              <a:spcBef>
                <a:spcPts val="0"/>
              </a:spcBef>
              <a:buFontTx/>
              <a:buChar char="-"/>
            </a:pPr>
            <a:r>
              <a:rPr lang="en-US" sz="4000" smtClean="0">
                <a:latin typeface="Times New Roman" panose="02020603050405020304" pitchFamily="18" charset="0"/>
                <a:cs typeface="Times New Roman" panose="02020603050405020304" pitchFamily="18" charset="0"/>
              </a:rPr>
              <a:t> Biết trao đổi với bạn về niềm vui của em ; chia sẻ được những điều làm em không vui.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843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
        <p:nvSpPr>
          <p:cNvPr id="6" name="Rectangle 5"/>
          <p:cNvSpPr/>
          <p:nvPr/>
        </p:nvSpPr>
        <p:spPr>
          <a:xfrm>
            <a:off x="751448" y="247251"/>
            <a:ext cx="7347635" cy="1373187"/>
          </a:xfrm>
          <a:prstGeom prst="rect">
            <a:avLst/>
          </a:prstGeom>
          <a:noFill/>
        </p:spPr>
        <p:txBody>
          <a:bodyPr wrap="none" lIns="91440" tIns="45720" rIns="91440" bIns="45720">
            <a:prstTxWarp prst="textInflateBottom">
              <a:avLst/>
            </a:prstTxWarp>
            <a:spAutoFit/>
          </a:bodyPr>
          <a:lstStyle/>
          <a:p>
            <a:pPr algn="ctr"/>
            <a:r>
              <a:rPr lang="en-US" sz="5400" b="0" cap="none" spc="0" smtClean="0">
                <a:ln w="0"/>
                <a:solidFill>
                  <a:srgbClr val="FF0000"/>
                </a:solidFill>
                <a:effectLst>
                  <a:outerShdw blurRad="38100" dist="19050" dir="2700000" algn="tl" rotWithShape="0">
                    <a:schemeClr val="dk1">
                      <a:alpha val="40000"/>
                    </a:schemeClr>
                  </a:outerShdw>
                  <a:reflection blurRad="6350" stA="55000" endA="300" endPos="45500" dir="5400000" sy="-100000" algn="bl" rotWithShape="0"/>
                </a:effectLst>
              </a:rPr>
              <a:t>Yêu cầu cần đạt</a:t>
            </a:r>
            <a:endParaRPr lang="en-US" sz="5400" b="0" cap="none" spc="0" dirty="0">
              <a:ln w="0"/>
              <a:solidFill>
                <a:srgbClr val="FF0000"/>
              </a:solidFill>
              <a:effectLst>
                <a:outerShdw blurRad="38100" dist="19050" dir="2700000" algn="tl" rotWithShape="0">
                  <a:schemeClr val="dk1">
                    <a:alpha val="40000"/>
                  </a:schemeClr>
                </a:outerShdw>
                <a:reflection blurRad="6350" stA="55000" endA="300" endPos="45500" dir="5400000" sy="-100000" algn="bl" rotWithShape="0"/>
              </a:effectLst>
            </a:endParaRPr>
          </a:p>
        </p:txBody>
      </p:sp>
      <p:sp>
        <p:nvSpPr>
          <p:cNvPr id="7" name="Content Placeholder 2">
            <a:extLst>
              <a:ext uri="{FF2B5EF4-FFF2-40B4-BE49-F238E27FC236}">
                <a16:creationId xmlns:a16="http://schemas.microsoft.com/office/drawing/2014/main" id="{AA2D1403-B7AB-4440-A9B5-3E71737860DF}"/>
              </a:ext>
            </a:extLst>
          </p:cNvPr>
          <p:cNvSpPr txBox="1">
            <a:spLocks/>
          </p:cNvSpPr>
          <p:nvPr/>
        </p:nvSpPr>
        <p:spPr>
          <a:xfrm>
            <a:off x="518160" y="1867689"/>
            <a:ext cx="8633134" cy="265509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lnSpc>
                <a:spcPct val="100000"/>
              </a:lnSpc>
              <a:spcBef>
                <a:spcPts val="0"/>
              </a:spcBef>
              <a:buFontTx/>
              <a:buChar char="-"/>
            </a:pPr>
            <a:r>
              <a:rPr lang="en-US" sz="4800" smtClean="0">
                <a:latin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cs typeface="Times New Roman" panose="02020603050405020304" pitchFamily="18" charset="0"/>
              </a:rPr>
              <a:t>Quan sát tranh và nói được niềm vui của các nhân vật trong tranh</a:t>
            </a:r>
          </a:p>
          <a:p>
            <a:pPr algn="just">
              <a:lnSpc>
                <a:spcPct val="100000"/>
              </a:lnSpc>
              <a:spcBef>
                <a:spcPts val="0"/>
              </a:spcBef>
              <a:buFontTx/>
              <a:buChar char="-"/>
            </a:pPr>
            <a:r>
              <a:rPr lang="en-US" sz="3600" smtClean="0">
                <a:latin typeface="Times New Roman" panose="02020603050405020304" pitchFamily="18" charset="0"/>
                <a:cs typeface="Times New Roman" panose="02020603050405020304" pitchFamily="18" charset="0"/>
              </a:rPr>
              <a:t> Biết trao đổi với bạn về niềm vui của em ; chia sẻ được những điều làm em không vui.</a:t>
            </a:r>
            <a:endParaRPr lang="en-US" sz="3600"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518160" y="5090706"/>
            <a:ext cx="8633134" cy="129976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lnSpc>
                <a:spcPct val="100000"/>
              </a:lnSpc>
              <a:spcBef>
                <a:spcPts val="0"/>
              </a:spcBef>
              <a:buNone/>
            </a:pPr>
            <a:r>
              <a:rPr lang="en-US" sz="3600" i="1" smtClean="0">
                <a:solidFill>
                  <a:srgbClr val="FF0000"/>
                </a:solidFill>
                <a:latin typeface="Times New Roman" panose="02020603050405020304" pitchFamily="18" charset="0"/>
                <a:cs typeface="Times New Roman" panose="02020603050405020304" pitchFamily="18" charset="0"/>
              </a:rPr>
              <a:t>Em tự đánh giá mình đã đạt được yêu cầu nào của tiết học nhé.</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82023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rcRect l="10271" t="27847" r="5032" b="7510"/>
          <a:stretch>
            <a:fillRect/>
          </a:stretch>
        </p:blipFill>
        <p:spPr bwMode="auto">
          <a:xfrm>
            <a:off x="1425388" y="2700013"/>
            <a:ext cx="8793888" cy="419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2249879" y="576355"/>
            <a:ext cx="714490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prstTxWarp prst="textCanUp">
              <a:avLst/>
            </a:prstTxWarp>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algn="ctr" eaLnBrk="1" hangingPunct="1"/>
            <a:r>
              <a:rPr lang="en-US" sz="6600" smtClean="0">
                <a:solidFill>
                  <a:srgbClr val="FF0000"/>
                </a:solidFill>
                <a:latin typeface="UTM Avo" charset="0"/>
              </a:rPr>
              <a:t>CHÀO TẠM BIỆT </a:t>
            </a:r>
          </a:p>
          <a:p>
            <a:pPr algn="ctr" eaLnBrk="1" hangingPunct="1"/>
            <a:r>
              <a:rPr lang="en-US" sz="6600" smtClean="0">
                <a:solidFill>
                  <a:srgbClr val="FF0000"/>
                </a:solidFill>
                <a:latin typeface="UTM Avo" charset="0"/>
              </a:rPr>
              <a:t>CÁC EM</a:t>
            </a:r>
            <a:endParaRPr lang="en-US" sz="6600" dirty="0">
              <a:solidFill>
                <a:srgbClr val="FF0000"/>
              </a:solidFill>
              <a:latin typeface="UTM Avo" charset="0"/>
            </a:endParaRPr>
          </a:p>
        </p:txBody>
      </p:sp>
      <p:pic>
        <p:nvPicPr>
          <p:cNvPr id="4"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9954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09572"/>
                                        </p:tgtEl>
                                        <p:attrNameLst>
                                          <p:attrName>style.visibility</p:attrName>
                                        </p:attrNameLst>
                                      </p:cBhvr>
                                      <p:to>
                                        <p:strVal val="visible"/>
                                      </p:to>
                                    </p:set>
                                    <p:anim calcmode="lin" valueType="num">
                                      <p:cBhvr>
                                        <p:cTn id="11" dur="500" fill="hold"/>
                                        <p:tgtEl>
                                          <p:spTgt spid="109572"/>
                                        </p:tgtEl>
                                        <p:attrNameLst>
                                          <p:attrName>ppt_w</p:attrName>
                                        </p:attrNameLst>
                                      </p:cBhvr>
                                      <p:tavLst>
                                        <p:tav tm="0">
                                          <p:val>
                                            <p:fltVal val="0"/>
                                          </p:val>
                                        </p:tav>
                                        <p:tav tm="100000">
                                          <p:val>
                                            <p:strVal val="#ppt_w"/>
                                          </p:val>
                                        </p:tav>
                                      </p:tavLst>
                                    </p:anim>
                                    <p:anim calcmode="lin" valueType="num">
                                      <p:cBhvr>
                                        <p:cTn id="12" dur="500" fill="hold"/>
                                        <p:tgtEl>
                                          <p:spTgt spid="109572"/>
                                        </p:tgtEl>
                                        <p:attrNameLst>
                                          <p:attrName>ppt_h</p:attrName>
                                        </p:attrNameLst>
                                      </p:cBhvr>
                                      <p:tavLst>
                                        <p:tav tm="0">
                                          <p:val>
                                            <p:fltVal val="0"/>
                                          </p:val>
                                        </p:tav>
                                        <p:tav tm="100000">
                                          <p:val>
                                            <p:strVal val="#ppt_h"/>
                                          </p:val>
                                        </p:tav>
                                      </p:tavLst>
                                    </p:anim>
                                    <p:animEffect transition="in" filter="fade">
                                      <p:cBhvr>
                                        <p:cTn id="13"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sp>
        <p:nvSpPr>
          <p:cNvPr id="1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2710888" y="2756490"/>
            <a:ext cx="6918888" cy="1744073"/>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sz="11500" smtClean="0">
                <a:solidFill>
                  <a:srgbClr val="FF0000"/>
                </a:solidFill>
              </a:rPr>
              <a:t>Khởi động</a:t>
            </a:r>
          </a:p>
        </p:txBody>
      </p:sp>
    </p:spTree>
    <p:extLst>
      <p:ext uri="{BB962C8B-B14F-4D97-AF65-F5344CB8AC3E}">
        <p14:creationId xmlns:p14="http://schemas.microsoft.com/office/powerpoint/2010/main" val="1884966372"/>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4819979"/>
            <a:ext cx="12192000" cy="2038021"/>
          </a:xfrm>
          <a:custGeom>
            <a:avLst/>
            <a:gdLst>
              <a:gd name="connsiteX0" fmla="*/ 0 w 12192000"/>
              <a:gd name="connsiteY0" fmla="*/ 0 h 2004646"/>
              <a:gd name="connsiteX1" fmla="*/ 12192000 w 12192000"/>
              <a:gd name="connsiteY1" fmla="*/ 0 h 2004646"/>
              <a:gd name="connsiteX2" fmla="*/ 12192000 w 12192000"/>
              <a:gd name="connsiteY2" fmla="*/ 2004646 h 2004646"/>
              <a:gd name="connsiteX3" fmla="*/ 0 w 12192000"/>
              <a:gd name="connsiteY3" fmla="*/ 2004646 h 2004646"/>
              <a:gd name="connsiteX4" fmla="*/ 0 w 12192000"/>
              <a:gd name="connsiteY4" fmla="*/ 0 h 2004646"/>
              <a:gd name="connsiteX0" fmla="*/ 0 w 12192000"/>
              <a:gd name="connsiteY0" fmla="*/ 464234 h 2468880"/>
              <a:gd name="connsiteX1" fmla="*/ 3812345 w 12192000"/>
              <a:gd name="connsiteY1" fmla="*/ 0 h 2468880"/>
              <a:gd name="connsiteX2" fmla="*/ 12192000 w 12192000"/>
              <a:gd name="connsiteY2" fmla="*/ 464234 h 2468880"/>
              <a:gd name="connsiteX3" fmla="*/ 12192000 w 12192000"/>
              <a:gd name="connsiteY3" fmla="*/ 2468880 h 2468880"/>
              <a:gd name="connsiteX4" fmla="*/ 0 w 12192000"/>
              <a:gd name="connsiteY4" fmla="*/ 2468880 h 2468880"/>
              <a:gd name="connsiteX5" fmla="*/ 0 w 12192000"/>
              <a:gd name="connsiteY5" fmla="*/ 464234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68880">
                <a:moveTo>
                  <a:pt x="0" y="464234"/>
                </a:moveTo>
                <a:cubicBezTo>
                  <a:pt x="1275471" y="459545"/>
                  <a:pt x="2536874" y="4689"/>
                  <a:pt x="3812345" y="0"/>
                </a:cubicBezTo>
                <a:lnTo>
                  <a:pt x="12192000" y="464234"/>
                </a:lnTo>
                <a:lnTo>
                  <a:pt x="12192000" y="2468880"/>
                </a:lnTo>
                <a:lnTo>
                  <a:pt x="0" y="2468880"/>
                </a:lnTo>
                <a:lnTo>
                  <a:pt x="0" y="464234"/>
                </a:lnTo>
                <a:close/>
              </a:path>
            </a:pathLst>
          </a:cu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pic>
        <p:nvPicPr>
          <p:cNvPr id="7" name="Picture 2"/>
          <p:cNvPicPr>
            <a:picLocks noChangeAspect="1"/>
          </p:cNvPicPr>
          <p:nvPr/>
        </p:nvPicPr>
        <p:blipFill>
          <a:blip r:embed="rId4">
            <a:clrChange>
              <a:clrFrom>
                <a:srgbClr val="FDFEFF"/>
              </a:clrFrom>
              <a:clrTo>
                <a:srgbClr val="FDFEFF">
                  <a:alpha val="0"/>
                </a:srgbClr>
              </a:clrTo>
            </a:clrChange>
            <a:extLst>
              <a:ext uri="{28A0092B-C50C-407E-A947-70E740481C1C}">
                <a14:useLocalDpi xmlns:a14="http://schemas.microsoft.com/office/drawing/2010/main" val="0"/>
              </a:ext>
            </a:extLst>
          </a:blip>
          <a:srcRect/>
          <a:stretch>
            <a:fillRect/>
          </a:stretch>
        </p:blipFill>
        <p:spPr bwMode="auto">
          <a:xfrm>
            <a:off x="197890" y="200025"/>
            <a:ext cx="4051495" cy="741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7"/>
          <p:cNvSpPr/>
          <p:nvPr/>
        </p:nvSpPr>
        <p:spPr bwMode="auto">
          <a:xfrm>
            <a:off x="3244850" y="345281"/>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sp>
        <p:nvSpPr>
          <p:cNvPr id="20" name="Content Placeholder 2">
            <a:extLst>
              <a:ext uri="{FF2B5EF4-FFF2-40B4-BE49-F238E27FC236}">
                <a16:creationId xmlns:a16="http://schemas.microsoft.com/office/drawing/2014/main" id="{AA2D1403-B7AB-4440-A9B5-3E71737860DF}"/>
              </a:ext>
            </a:extLst>
          </p:cNvPr>
          <p:cNvSpPr>
            <a:spLocks noGrp="1"/>
          </p:cNvSpPr>
          <p:nvPr>
            <p:ph idx="1"/>
          </p:nvPr>
        </p:nvSpPr>
        <p:spPr>
          <a:xfrm>
            <a:off x="2053916" y="93195"/>
            <a:ext cx="8633134" cy="978790"/>
          </a:xfrm>
        </p:spPr>
        <p:style>
          <a:lnRef idx="2">
            <a:schemeClr val="accent2"/>
          </a:lnRef>
          <a:fillRef idx="1">
            <a:schemeClr val="lt1"/>
          </a:fillRef>
          <a:effectRef idx="0">
            <a:schemeClr val="accent2"/>
          </a:effectRef>
          <a:fontRef idx="minor">
            <a:schemeClr val="dk1"/>
          </a:fontRef>
        </p:style>
        <p:txBody>
          <a:bodyPr>
            <a:noAutofit/>
          </a:bodyPr>
          <a:lstStyle/>
          <a:p>
            <a:pPr marL="0" indent="0">
              <a:spcBef>
                <a:spcPts val="0"/>
              </a:spcBef>
              <a:buNone/>
            </a:pPr>
            <a:r>
              <a:rPr lang="en-US" sz="2800" smtClean="0">
                <a:latin typeface="Times New Roman" panose="02020603050405020304" pitchFamily="18" charset="0"/>
                <a:cs typeface="Times New Roman" panose="02020603050405020304" pitchFamily="18" charset="0"/>
              </a:rPr>
              <a:t>Con lắng nghe bài hát: Niềm vui của em</a:t>
            </a:r>
          </a:p>
          <a:p>
            <a:pPr marL="0" indent="0">
              <a:spcBef>
                <a:spcPts val="0"/>
              </a:spcBef>
              <a:buNone/>
            </a:pPr>
            <a:r>
              <a:rPr lang="en-US" sz="2800" smtClean="0">
                <a:latin typeface="Times New Roman" panose="02020603050405020304" pitchFamily="18" charset="0"/>
                <a:cs typeface="Times New Roman" panose="02020603050405020304" pitchFamily="18" charset="0"/>
              </a:rPr>
              <a:t>Trả lời câu hỏi: Niềm vui của bạn nhỏ trong bài hát là gì?</a:t>
            </a:r>
            <a:endParaRPr lang="en-US" sz="2800" dirty="0">
              <a:latin typeface="Times New Roman" panose="02020603050405020304" pitchFamily="18" charset="0"/>
              <a:cs typeface="Times New Roman" panose="02020603050405020304" pitchFamily="18" charset="0"/>
            </a:endParaRPr>
          </a:p>
        </p:txBody>
      </p:sp>
      <p:pic>
        <p:nvPicPr>
          <p:cNvPr id="2" name="y2meta.com-Niềm Vui Của Em - Khi Ông Mặt Trời Thức Dây [Official Full HD]-(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890" y="1324070"/>
            <a:ext cx="11623996" cy="5533929"/>
          </a:xfrm>
          <a:prstGeom prst="rect">
            <a:avLst/>
          </a:prstGeom>
        </p:spPr>
      </p:pic>
    </p:spTree>
    <p:extLst>
      <p:ext uri="{BB962C8B-B14F-4D97-AF65-F5344CB8AC3E}">
        <p14:creationId xmlns:p14="http://schemas.microsoft.com/office/powerpoint/2010/main" val="26030559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p:sp>
        <p:nvSpPr>
          <p:cNvPr id="5" name="Rectangle 4"/>
          <p:cNvSpPr/>
          <p:nvPr/>
        </p:nvSpPr>
        <p:spPr>
          <a:xfrm>
            <a:off x="2128836" y="1338334"/>
            <a:ext cx="8972550"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4000" smtClean="0">
                <a:solidFill>
                  <a:srgbClr val="FF0000"/>
                </a:solidFill>
                <a:latin typeface="Times New Roman" panose="02020603050405020304" pitchFamily="18" charset="0"/>
                <a:cs typeface="Times New Roman" panose="02020603050405020304" pitchFamily="18" charset="0"/>
              </a:rPr>
              <a:t>Niềm vui của bạn nhỏ trong bài hát là gì?</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128836" y="2907646"/>
            <a:ext cx="9086851"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4000" smtClean="0">
                <a:solidFill>
                  <a:srgbClr val="FF0000"/>
                </a:solidFill>
                <a:latin typeface="Times New Roman" panose="02020603050405020304" pitchFamily="18" charset="0"/>
                <a:cs typeface="Times New Roman" panose="02020603050405020304" pitchFamily="18" charset="0"/>
              </a:rPr>
              <a:t>Niềm vui của bạn nhỏ trong bài hát là được đến trường đi học.</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27901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sp>
        <p:nvSpPr>
          <p:cNvPr id="1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2344566" y="2686050"/>
            <a:ext cx="6918887" cy="1828800"/>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sz="11500" smtClean="0">
                <a:solidFill>
                  <a:srgbClr val="FF0000"/>
                </a:solidFill>
              </a:rPr>
              <a:t>Khám phá</a:t>
            </a:r>
            <a:endParaRPr lang="en-US" sz="11500" dirty="0">
              <a:solidFill>
                <a:srgbClr val="FF0000"/>
              </a:solidFill>
            </a:endParaRPr>
          </a:p>
        </p:txBody>
      </p:sp>
    </p:spTree>
    <p:extLst>
      <p:ext uri="{BB962C8B-B14F-4D97-AF65-F5344CB8AC3E}">
        <p14:creationId xmlns:p14="http://schemas.microsoft.com/office/powerpoint/2010/main" val="4116661054"/>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566058" y="125090"/>
            <a:ext cx="11168742" cy="820915"/>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sz="2800" smtClean="0">
                <a:solidFill>
                  <a:srgbClr val="FF0000"/>
                </a:solidFill>
              </a:rPr>
              <a:t>1. Quan sát tranh và nói về niềm vui của các nhân vật trong mỗi tranh.</a:t>
            </a:r>
            <a:endParaRPr lang="en-US" sz="2800" dirty="0">
              <a:solidFill>
                <a:srgbClr val="FF0000"/>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89115" y="1011321"/>
            <a:ext cx="11245685" cy="5703804"/>
          </a:xfrm>
          <a:prstGeom prst="rect">
            <a:avLst/>
          </a:prstGeom>
        </p:spPr>
      </p:pic>
    </p:spTree>
    <p:extLst>
      <p:ext uri="{BB962C8B-B14F-4D97-AF65-F5344CB8AC3E}">
        <p14:creationId xmlns:p14="http://schemas.microsoft.com/office/powerpoint/2010/main" val="6220067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arn(inVertic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8000"/>
          </a:stretch>
        </a:blipFill>
        <a:effectLst/>
      </p:bgPr>
    </p:bg>
    <p:spTree>
      <p:nvGrpSpPr>
        <p:cNvPr id="1" name=""/>
        <p:cNvGrpSpPr/>
        <p:nvPr/>
      </p:nvGrpSpPr>
      <p:grpSpPr>
        <a:xfrm>
          <a:off x="0" y="0"/>
          <a:ext cx="0" cy="0"/>
          <a:chOff x="0" y="0"/>
          <a:chExt cx="0" cy="0"/>
        </a:xfrm>
      </p:grpSpPr>
      <p:sp>
        <p:nvSpPr>
          <p:cNvPr id="2" name="Rectangle 1"/>
          <p:cNvSpPr/>
          <p:nvPr/>
        </p:nvSpPr>
        <p:spPr>
          <a:xfrm>
            <a:off x="5533374" y="3016299"/>
            <a:ext cx="6096000" cy="208672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a:lnSpc>
                <a:spcPct val="120000"/>
              </a:lnSpc>
              <a:spcAft>
                <a:spcPts val="0"/>
              </a:spcAft>
            </a:pPr>
            <a:r>
              <a:rPr lang="en-US" sz="3600" dirty="0" err="1" smtClean="0">
                <a:latin typeface="Times New Roman" panose="02020603050405020304" pitchFamily="18" charset="0"/>
                <a:ea typeface="Times New Roman" panose="02020603050405020304" pitchFamily="18" charset="0"/>
              </a:rPr>
              <a:t>Niềm</a:t>
            </a:r>
            <a:r>
              <a:rPr lang="en-US" sz="3600" smtClean="0">
                <a:latin typeface="Times New Roman" panose="02020603050405020304" pitchFamily="18" charset="0"/>
                <a:ea typeface="Times New Roman" panose="02020603050405020304" pitchFamily="18" charset="0"/>
              </a:rPr>
              <a:t> vui của Nai Nhỏ là được đi dạo trong cánh rừng mùa xuân.</a:t>
            </a:r>
            <a:endParaRPr lang="en-US" sz="3600">
              <a:latin typeface="Times New Roman" panose="02020603050405020304" pitchFamily="18" charset="0"/>
              <a:ea typeface="Times New Roman" panose="02020603050405020304" pitchFamily="18" charset="0"/>
            </a:endParaRPr>
          </a:p>
        </p:txBody>
      </p:sp>
      <p:sp>
        <p:nvSpPr>
          <p:cNvPr id="7" name="Rectangle 6"/>
          <p:cNvSpPr/>
          <p:nvPr/>
        </p:nvSpPr>
        <p:spPr>
          <a:xfrm>
            <a:off x="5533374" y="1690777"/>
            <a:ext cx="6096000" cy="75713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a:lnSpc>
                <a:spcPct val="120000"/>
              </a:lnSpc>
              <a:spcAft>
                <a:spcPts val="0"/>
              </a:spcAft>
            </a:pPr>
            <a:r>
              <a:rPr lang="en-US" sz="3600" smtClean="0">
                <a:solidFill>
                  <a:srgbClr val="FF0000"/>
                </a:solidFill>
                <a:effectLst/>
                <a:latin typeface="Times New Roman" panose="02020603050405020304" pitchFamily="18" charset="0"/>
                <a:ea typeface="Times New Roman" panose="02020603050405020304" pitchFamily="18" charset="0"/>
              </a:rPr>
              <a:t>+ Niềm vui của Nai Nhỏ là gì?</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pic>
        <p:nvPicPr>
          <p:cNvPr id="12" name="Content Placeholder 6"/>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t="19860" r="47601"/>
          <a:stretch/>
        </p:blipFill>
        <p:spPr>
          <a:xfrm>
            <a:off x="437635" y="430675"/>
            <a:ext cx="4709131" cy="5628449"/>
          </a:xfrm>
          <a:prstGeom prst="rect">
            <a:avLst/>
          </a:prstGeom>
        </p:spPr>
      </p:pic>
    </p:spTree>
    <p:extLst>
      <p:ext uri="{BB962C8B-B14F-4D97-AF65-F5344CB8AC3E}">
        <p14:creationId xmlns:p14="http://schemas.microsoft.com/office/powerpoint/2010/main" val="30300456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5751904" y="1107356"/>
            <a:ext cx="6096000" cy="69910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a:lnSpc>
                <a:spcPct val="120000"/>
              </a:lnSpc>
              <a:spcAft>
                <a:spcPts val="0"/>
              </a:spcAft>
            </a:pPr>
            <a:r>
              <a:rPr lang="en-US" sz="3600" smtClean="0">
                <a:solidFill>
                  <a:srgbClr val="FF0000"/>
                </a:solidFill>
                <a:latin typeface="Times New Roman" panose="02020603050405020304" pitchFamily="18" charset="0"/>
                <a:ea typeface="Times New Roman" panose="02020603050405020304" pitchFamily="18" charset="0"/>
              </a:rPr>
              <a:t>+ Niềm vui của Nhím là gì?</a:t>
            </a:r>
            <a:endParaRPr lang="en-US" sz="3200" dirty="0">
              <a:solidFill>
                <a:srgbClr val="FF0000"/>
              </a:solidFill>
              <a:latin typeface="Times New Roman" panose="02020603050405020304" pitchFamily="18" charset="0"/>
              <a:ea typeface="Times New Roman" panose="02020603050405020304" pitchFamily="18" charset="0"/>
            </a:endParaRPr>
          </a:p>
        </p:txBody>
      </p:sp>
      <p:sp>
        <p:nvSpPr>
          <p:cNvPr id="14" name="Rectangle 13"/>
          <p:cNvSpPr/>
          <p:nvPr/>
        </p:nvSpPr>
        <p:spPr>
          <a:xfrm>
            <a:off x="5751904" y="2709001"/>
            <a:ext cx="6096000" cy="202869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a:lnSpc>
                <a:spcPct val="120000"/>
              </a:lnSpc>
              <a:spcAft>
                <a:spcPts val="0"/>
              </a:spcAft>
            </a:pPr>
            <a:r>
              <a:rPr lang="en-US" sz="2800" smtClean="0">
                <a:latin typeface="Times New Roman" panose="02020603050405020304" pitchFamily="18" charset="0"/>
                <a:ea typeface="Times New Roman" panose="02020603050405020304" pitchFamily="18" charset="0"/>
              </a:rPr>
              <a:t> </a:t>
            </a:r>
            <a:r>
              <a:rPr lang="en-US" sz="3600" smtClean="0">
                <a:latin typeface="Times New Roman" panose="02020603050405020304" pitchFamily="18" charset="0"/>
                <a:ea typeface="Times New Roman" panose="02020603050405020304" pitchFamily="18" charset="0"/>
              </a:rPr>
              <a:t>Niềm vui của Nhím là được cây rừng tặng cho nhiều quả chín.</a:t>
            </a:r>
            <a:endParaRPr lang="en-US" sz="3600" dirty="0">
              <a:latin typeface="Times New Roman" panose="02020603050405020304" pitchFamily="18" charset="0"/>
              <a:ea typeface="Times New Roman" panose="02020603050405020304" pitchFamily="18" charset="0"/>
            </a:endParaRPr>
          </a:p>
        </p:txBody>
      </p:sp>
      <p:pic>
        <p:nvPicPr>
          <p:cNvPr id="8" name="Content Placeholder 6"/>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51165" t="22862" r="261" b="-3002"/>
          <a:stretch/>
        </p:blipFill>
        <p:spPr>
          <a:xfrm>
            <a:off x="221035" y="287764"/>
            <a:ext cx="5202257" cy="6341636"/>
          </a:xfrm>
          <a:prstGeom prst="rect">
            <a:avLst/>
          </a:prstGeom>
        </p:spPr>
      </p:pic>
    </p:spTree>
    <p:extLst>
      <p:ext uri="{BB962C8B-B14F-4D97-AF65-F5344CB8AC3E}">
        <p14:creationId xmlns:p14="http://schemas.microsoft.com/office/powerpoint/2010/main" val="25195525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1592</TotalTime>
  <Words>701</Words>
  <Application>Microsoft Office PowerPoint</Application>
  <PresentationFormat>Widescreen</PresentationFormat>
  <Paragraphs>45</Paragraphs>
  <Slides>21</Slides>
  <Notes>0</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微软雅黑</vt:lpstr>
      <vt:lpstr>SimSun</vt:lpstr>
      <vt:lpstr>Arial</vt:lpstr>
      <vt:lpstr>Arial Narrow</vt:lpstr>
      <vt:lpstr>Calibri</vt:lpstr>
      <vt:lpstr>等线</vt:lpstr>
      <vt:lpstr>等线 Light</vt:lpstr>
      <vt:lpstr>HP001 5H</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170</cp:revision>
  <dcterms:created xsi:type="dcterms:W3CDTF">2021-06-19T03:09:12Z</dcterms:created>
  <dcterms:modified xsi:type="dcterms:W3CDTF">2021-11-12T05:06:31Z</dcterms:modified>
</cp:coreProperties>
</file>