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496" r:id="rId3"/>
    <p:sldId id="531" r:id="rId4"/>
    <p:sldId id="296" r:id="rId5"/>
    <p:sldId id="497" r:id="rId6"/>
    <p:sldId id="299" r:id="rId7"/>
    <p:sldId id="498" r:id="rId8"/>
    <p:sldId id="529" r:id="rId9"/>
    <p:sldId id="504" r:id="rId10"/>
    <p:sldId id="546" r:id="rId11"/>
    <p:sldId id="535" r:id="rId12"/>
    <p:sldId id="537" r:id="rId13"/>
    <p:sldId id="538" r:id="rId14"/>
    <p:sldId id="540" r:id="rId15"/>
    <p:sldId id="544" r:id="rId16"/>
    <p:sldId id="539" r:id="rId17"/>
    <p:sldId id="543" r:id="rId18"/>
    <p:sldId id="545" r:id="rId19"/>
    <p:sldId id="541" r:id="rId20"/>
    <p:sldId id="542" r:id="rId21"/>
    <p:sldId id="518" r:id="rId22"/>
    <p:sldId id="521" r:id="rId23"/>
    <p:sldId id="522" r:id="rId24"/>
    <p:sldId id="523" r:id="rId25"/>
    <p:sldId id="524" r:id="rId26"/>
    <p:sldId id="514" r:id="rId27"/>
    <p:sldId id="526" r:id="rId28"/>
    <p:sldId id="515" r:id="rId29"/>
    <p:sldId id="52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2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1553508" y="1241588"/>
            <a:ext cx="9310255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30183" y="2190675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4659" y="2736628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I, K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4998" y="270620"/>
            <a:ext cx="714908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19:Chữ A hoa và những người bạn.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149" y="3926922"/>
            <a:ext cx="11508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 sát chữ hoa I và chữ hoa K có nét nào giống, khác nhau?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>
            <a:noAutofit/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0"/>
          <a:stretch/>
        </p:blipFill>
        <p:spPr>
          <a:xfrm>
            <a:off x="2129246" y="465909"/>
            <a:ext cx="2851327" cy="320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6541" r="6479" b="6880"/>
          <a:stretch/>
        </p:blipFill>
        <p:spPr>
          <a:xfrm>
            <a:off x="5683347" y="450166"/>
            <a:ext cx="2841675" cy="3249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2149" y="4592427"/>
            <a:ext cx="11508376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Arial-SGK-TV" pitchFamily="2" charset="0"/>
                <a:cs typeface="Arial-SGK-TV" pitchFamily="2" charset="0"/>
              </a:rPr>
              <a:t>Giống nhau: nét 1 và nét 2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149" y="5251262"/>
            <a:ext cx="11038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Arial-SGK-TV" pitchFamily="2" charset="0"/>
                <a:cs typeface="Arial-SGK-TV" pitchFamily="2" charset="0"/>
              </a:rPr>
              <a:t>Khác nhau: Chữ hoa K có nét 3 là nét móc xuôi nối liền nét móc ngược tạo nét xoắn ở giữa thân chữ.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15479" y="3266842"/>
            <a:ext cx="886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li, rộng mấy ô li?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15479" y="4179251"/>
            <a:ext cx="7590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ô li, rộng 5 ô li</a:t>
            </a:r>
            <a:endParaRPr lang="en-US" sz="3600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04459" y="1734604"/>
            <a:ext cx="9956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quan sát chữ hoa K cỡ vừa và trả lời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sau: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6514" r="6204" b="6717"/>
          <a:stretch/>
        </p:blipFill>
        <p:spPr>
          <a:xfrm>
            <a:off x="96661" y="2849463"/>
            <a:ext cx="2715065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223" y="1427017"/>
            <a:ext cx="740948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1:</a:t>
            </a:r>
            <a:r>
              <a:rPr lang="en-US" sz="29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là kết hợp của 2 nét cơ bản cong trái và lượn ngang.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2</a:t>
            </a:r>
            <a:r>
              <a:rPr lang="en-US" sz="2900" u="sng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9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900" smtClean="0">
                <a:latin typeface="Arial-SGK-TV" pitchFamily="2" charset="0"/>
                <a:cs typeface="Arial-SGK-TV" pitchFamily="2" charset="0"/>
              </a:rPr>
              <a:t>là nét móc ngược trái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3: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là nét móc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xuôi phải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nối liền nét móc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ngược phải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tạo nét xoắn ở giữa thân chữ.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sz="29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>
            <a:noAutofit/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1187753"/>
            <a:ext cx="3149600" cy="381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7879" y="124320"/>
            <a:ext cx="11508376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smtClean="0">
                <a:latin typeface="Arial-SGK-TV" pitchFamily="2" charset="0"/>
                <a:cs typeface="Arial-SGK-TV" pitchFamily="2" charset="0"/>
              </a:rPr>
              <a:t>Chữ K hoa gồm 3 nét:</a:t>
            </a:r>
            <a:endParaRPr lang="en-US" sz="48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K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7" name="y2mate.com - Hướng dẫn viết chữ K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2791" y="314995"/>
            <a:ext cx="6886031" cy="51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/>
          <a:stretch/>
        </p:blipFill>
        <p:spPr>
          <a:xfrm>
            <a:off x="756138" y="2356338"/>
            <a:ext cx="10761785" cy="2954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138" y="455617"/>
            <a:ext cx="1076178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25596" y="288053"/>
            <a:ext cx="5066380" cy="3214802"/>
            <a:chOff x="2403565" y="217715"/>
            <a:chExt cx="5066380" cy="32148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0"/>
            <a:stretch/>
          </p:blipFill>
          <p:spPr>
            <a:xfrm>
              <a:off x="2403565" y="217715"/>
              <a:ext cx="2851327" cy="32047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0" t="24003" r="13698" b="24162"/>
            <a:stretch/>
          </p:blipFill>
          <p:spPr>
            <a:xfrm>
              <a:off x="5725550" y="1800665"/>
              <a:ext cx="1744395" cy="163185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399966" y="4193177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I hoa cỡ nhỏ cao mấy ô li? Rộng mấy ô li?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9967" y="4969692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I hoa cỡ nhỏ cao 2,5 ô li,  rộng hơn 1 ô li.</a:t>
            </a:r>
            <a:endParaRPr lang="en-US" sz="3200" i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HƯỚNG DẪN QUY TRÌNH VIẾT CHỮ I HOA CỠ NHỎ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0724" y="1452807"/>
            <a:ext cx="9471276" cy="5405193"/>
          </a:xfrm>
        </p:spPr>
      </p:pic>
      <p:sp>
        <p:nvSpPr>
          <p:cNvPr id="9" name="Cloud 8"/>
          <p:cNvSpPr/>
          <p:nvPr/>
        </p:nvSpPr>
        <p:spPr>
          <a:xfrm>
            <a:off x="124689" y="0"/>
            <a:ext cx="4475445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video hướng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dẫn viết chữ hoa I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nhỏ.</a:t>
            </a:r>
            <a:endParaRPr lang="en-US" altLang="en-US" sz="3200" i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7" y="2725615"/>
            <a:ext cx="9530860" cy="129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2329" y="4318465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K hoa cỡ nhỏ cao mấy ô li? Rộng mấy ô li?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2328" y="5249778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cỡ nhỏ cao 2,5 ô li,  rộng 2,5 ô li.</a:t>
            </a:r>
            <a:endParaRPr lang="en-US" sz="3200" i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0985" y="647113"/>
            <a:ext cx="4889472" cy="3310746"/>
            <a:chOff x="4360985" y="647113"/>
            <a:chExt cx="4889472" cy="33107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8" t="7039" r="7179" b="6931"/>
            <a:stretch/>
          </p:blipFill>
          <p:spPr>
            <a:xfrm>
              <a:off x="4360985" y="647113"/>
              <a:ext cx="2672861" cy="327777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1" t="24381" r="13271" b="24381"/>
            <a:stretch/>
          </p:blipFill>
          <p:spPr>
            <a:xfrm>
              <a:off x="7552286" y="2285814"/>
              <a:ext cx="1698171" cy="1672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HƯỚNG DẪN VIẾT CHỮ HOA K  CỠ CHỮ 25 LY  KIẾN THỨC TIỂU HỌC_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874" y="1529862"/>
            <a:ext cx="9523827" cy="5025683"/>
          </a:xfrm>
        </p:spPr>
      </p:pic>
      <p:sp>
        <p:nvSpPr>
          <p:cNvPr id="6" name="TextBox 5"/>
          <p:cNvSpPr txBox="1"/>
          <p:nvPr/>
        </p:nvSpPr>
        <p:spPr>
          <a:xfrm>
            <a:off x="1508874" y="421713"/>
            <a:ext cx="9347751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quan sát video hướng dẫn viết chữ hoa K cỡ nhỏ.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28779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8647" y="2174776"/>
            <a:ext cx="350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6285" y="2942839"/>
            <a:ext cx="603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Biết viết chữ viết hoa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I, K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và cỡ nhỏ, viết câu ứng 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Kiến tha lâu cũng đầy tổ</a:t>
            </a:r>
            <a:r>
              <a:rPr lang="vi-VN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85" y="3784603"/>
            <a:ext cx="564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rõ ràng, tương đối đều nét, thẳng hàng, bước đầu biết nối nét giữa chữ viết hoa với chữ viết thường trong chữ ghi tiếng.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3784175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77" y="2637693"/>
            <a:ext cx="9502623" cy="1318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911" y="1200200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chữ hoa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Những chữ nào cao 2 ô li?</a:t>
            </a:r>
          </a:p>
          <a:p>
            <a:pPr algn="just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257597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UTM Avo" panose="020406030505060202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US" sz="2800" smtClean="0">
                <a:solidFill>
                  <a:srgbClr val="FF0000"/>
                </a:solidFill>
                <a:latin typeface="UTM Avo" panose="02040603050506020204" pitchFamily="18" charset="0"/>
              </a:rPr>
              <a:t>, h, l, g, y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875464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ê, n, a, â, u ô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44" y="1757299"/>
            <a:ext cx="9510584" cy="12863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79280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  <p:bldP spid="18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36" y="1213948"/>
            <a:ext cx="951058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111344" y="3810066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Ý nghĩa của câu tục ngữ là gì?</a:t>
            </a:r>
            <a:endParaRPr lang="en-US" altLang="en-US" sz="32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10B0E550-A337-4685-93CA-FF34F1920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44" y="4587661"/>
            <a:ext cx="10055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solidFill>
                  <a:srgbClr val="FF0000"/>
                </a:solidFill>
                <a:latin typeface="Times New Roman" panose="02020603050405020304" pitchFamily="18" charset="0"/>
              </a:rPr>
              <a:t>Chăm chỉ làm việc thì sẽ có kết quả tốt đẹp.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62" y="1306099"/>
            <a:ext cx="951058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5" y="1741246"/>
            <a:ext cx="489075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31948" y="343370"/>
            <a:ext cx="10218056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luyện viết câu ứng dụng vào vở tập viết và hoàn thành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trang 24, 25 (theo mẫu)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nhé.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9410" y="808781"/>
            <a:ext cx="10481942" cy="6049219"/>
            <a:chOff x="579410" y="808781"/>
            <a:chExt cx="10481942" cy="60492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"/>
            <a:stretch/>
          </p:blipFill>
          <p:spPr>
            <a:xfrm>
              <a:off x="6040976" y="808781"/>
              <a:ext cx="5020376" cy="60492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10" y="808781"/>
              <a:ext cx="5344271" cy="6049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Em hãy luyện viết chữ hoa I, K cho thật đẹp và đúng mẫu nhé.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48357" y="2266010"/>
            <a:ext cx="7572375" cy="166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smtClean="0">
                <a:solidFill>
                  <a:srgbClr val="FF0000"/>
                </a:solidFill>
              </a:rPr>
              <a:t>Khởi 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1370" y="0"/>
            <a:ext cx="4242915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52" y="109294"/>
            <a:ext cx="1389017" cy="1344168"/>
          </a:xfrm>
          <a:prstGeom prst="rect">
            <a:avLst/>
          </a:prstGeom>
        </p:spPr>
      </p:pic>
      <p:pic>
        <p:nvPicPr>
          <p:cNvPr id="6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656" y="1198992"/>
            <a:ext cx="9000309" cy="55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/>
            </a:gs>
            <a:gs pos="17000">
              <a:srgbClr val="92D050"/>
            </a:gs>
            <a:gs pos="92000">
              <a:srgbClr val="FFC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65214" y="1634442"/>
            <a:ext cx="8686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li, rộng mấy ô li?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0"/>
          <a:stretch/>
        </p:blipFill>
        <p:spPr>
          <a:xfrm>
            <a:off x="294860" y="1675761"/>
            <a:ext cx="2503757" cy="33672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65214" y="2557768"/>
            <a:ext cx="8260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ô li, rộng hơn 2 ô li</a:t>
            </a:r>
            <a:endParaRPr lang="en-US" sz="3600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5214" y="3563845"/>
            <a:ext cx="4756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5214" y="4567844"/>
            <a:ext cx="4411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gồm</a:t>
            </a:r>
            <a:r>
              <a:rPr lang="en-US" sz="40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nét</a:t>
            </a:r>
            <a:endParaRPr lang="en-US" sz="4000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54194" y="450927"/>
            <a:ext cx="10508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quan sát chữ hoa I cỡ vừa và trả lời các câu hỏi sau: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223" y="1427017"/>
            <a:ext cx="7409486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1:</a:t>
            </a:r>
            <a:r>
              <a:rPr lang="en-US" sz="29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là kết hợp của 2 nét cơ bản cong trái và lượn ngang.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2</a:t>
            </a:r>
            <a:r>
              <a:rPr lang="en-US" sz="2900" u="sng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9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900" smtClean="0">
                <a:latin typeface="Arial-SGK-TV" pitchFamily="2" charset="0"/>
                <a:cs typeface="Arial-SGK-TV" pitchFamily="2" charset="0"/>
              </a:rPr>
              <a:t>là nét móc ngược trái</a:t>
            </a:r>
            <a:endParaRPr lang="en-US" sz="29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>
            <a:noAutofit/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0"/>
          <a:stretch/>
        </p:blipFill>
        <p:spPr>
          <a:xfrm>
            <a:off x="599659" y="900545"/>
            <a:ext cx="3085650" cy="40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I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3" name="y2mate.com - Hướng dẫn viết chữ I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29" y="274638"/>
            <a:ext cx="7453743" cy="53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/>
          <a:stretch/>
        </p:blipFill>
        <p:spPr>
          <a:xfrm>
            <a:off x="1266438" y="2778369"/>
            <a:ext cx="9741532" cy="2497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971</Words>
  <Application>Microsoft Office PowerPoint</Application>
  <PresentationFormat>Widescreen</PresentationFormat>
  <Paragraphs>85</Paragraphs>
  <Slides>28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微软雅黑</vt:lpstr>
      <vt:lpstr>SimSun</vt:lpstr>
      <vt:lpstr>SimSun</vt:lpstr>
      <vt:lpstr>Arial</vt:lpstr>
      <vt:lpstr>Arial-Rounded</vt:lpstr>
      <vt:lpstr>Arial-SGK-TV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113</cp:revision>
  <dcterms:created xsi:type="dcterms:W3CDTF">2021-06-19T03:09:12Z</dcterms:created>
  <dcterms:modified xsi:type="dcterms:W3CDTF">2021-11-13T15:01:31Z</dcterms:modified>
</cp:coreProperties>
</file>