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theme/theme2.xml" ContentType="application/vnd.openxmlformats-officedocument.theme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93" r:id="rId2"/>
    <p:sldMasterId id="2147483720" r:id="rId3"/>
  </p:sldMasterIdLst>
  <p:notesMasterIdLst>
    <p:notesMasterId r:id="rId17"/>
  </p:notesMasterIdLst>
  <p:sldIdLst>
    <p:sldId id="298" r:id="rId4"/>
    <p:sldId id="256" r:id="rId5"/>
    <p:sldId id="299" r:id="rId6"/>
    <p:sldId id="283" r:id="rId7"/>
    <p:sldId id="284" r:id="rId8"/>
    <p:sldId id="294" r:id="rId9"/>
    <p:sldId id="301" r:id="rId10"/>
    <p:sldId id="302" r:id="rId11"/>
    <p:sldId id="286" r:id="rId12"/>
    <p:sldId id="295" r:id="rId13"/>
    <p:sldId id="296" r:id="rId14"/>
    <p:sldId id="300" r:id="rId15"/>
    <p:sldId id="297" r:id="rId16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FF88C"/>
    <a:srgbClr val="FDDEEB"/>
    <a:srgbClr val="FFFAC2"/>
    <a:srgbClr val="D34CD6"/>
    <a:srgbClr val="FCDFDC"/>
    <a:srgbClr val="FFFBCD"/>
    <a:srgbClr val="FFF789"/>
    <a:srgbClr val="E07235"/>
    <a:srgbClr val="EB54E9"/>
    <a:srgbClr val="D8F3F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3015" autoAdjust="0"/>
    <p:restoredTop sz="94249" autoAdjust="0"/>
  </p:normalViewPr>
  <p:slideViewPr>
    <p:cSldViewPr snapToGrid="0">
      <p:cViewPr varScale="1">
        <p:scale>
          <a:sx n="64" d="100"/>
          <a:sy n="64" d="100"/>
        </p:scale>
        <p:origin x="96" y="16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tableStyles" Target="tableStyle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10" Type="http://schemas.openxmlformats.org/officeDocument/2006/relationships/slide" Target="slides/slide7.xml"/><Relationship Id="rId19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12/02/2022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82EFB06-5F17-49C2-91DA-F48D8E806B19}" type="slidenum">
              <a:rPr lang="vi-VN" smtClean="0"/>
              <a:t>5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44236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7" grpId="2" animBg="1"/>
      <p:bldP spid="48" grpId="1" animBg="1"/>
      <p:bldP spid="48" grpId="2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117" grpId="0" animBg="1"/>
      <p:bldP spid="117" grpId="1" animBg="1"/>
      <p:bldP spid="118" grpId="0" animBg="1"/>
      <p:bldP spid="118" grpId="1" animBg="1"/>
      <p:bldP spid="235" grpId="0"/>
      <p:bldP spid="235" grpId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80E956C0-84CB-4FAB-BED0-64DE07A026AD}" type="datetimeFigureOut">
              <a:rPr lang="en-US" smtClean="0"/>
              <a:t>2/12/2022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4F10A7C-E07B-4F18-92E7-43BF93096CF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223208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3465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507104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8" grpId="0" animBg="1"/>
      <p:bldP spid="98" grpId="1" animBg="1"/>
      <p:bldP spid="99" grpId="0" animBg="1"/>
      <p:bldP spid="99" grpId="1" animBg="1"/>
      <p:bldP spid="235" grpId="0"/>
      <p:bldP spid="235" grpId="1"/>
      <p:bldP spid="295" grpId="0" animBg="1"/>
      <p:bldP spid="295" grpId="1" animBg="1"/>
      <p:bldP spid="296" grpId="0" animBg="1"/>
      <p:bldP spid="296" grpId="1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49683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96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96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93677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0584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61517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960717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1157183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615131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067907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005421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21489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>
                <a:solidFill>
                  <a:srgbClr val="002060"/>
                </a:solidFill>
                <a:latin typeface="+mj-lt"/>
              </a:rPr>
              <a:t>LUYỆN TẬP</a:t>
            </a:r>
            <a:endParaRPr lang="vi-VN" sz="96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038450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2919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671179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9482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35226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2008889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6431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8588933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85089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29701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560982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37901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177050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C7351A-30F0-412C-B057-2A87A614244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2D7766F-0083-4C80-8BFC-91FB5741813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629B05D-B614-4D37-9A59-CC50B88FC8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E956C0-84CB-4FAB-BED0-64DE07A026AD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30B0B7-0F6A-4B28-9096-38B13E9BCE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E6A0C1-E3EE-4E77-9CE0-332D2A24F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4F10A7C-E07B-4F18-92E7-43BF93096CF9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957455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238100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62106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2525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6525390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313005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1062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1841456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7330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789532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388427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512315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96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slideLayout" Target="../slideLayouts/slideLayout53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1.xml"/><Relationship Id="rId3" Type="http://schemas.openxmlformats.org/officeDocument/2006/relationships/slideLayout" Target="../slideLayouts/slideLayout56.xml"/><Relationship Id="rId7" Type="http://schemas.openxmlformats.org/officeDocument/2006/relationships/slideLayout" Target="../slideLayouts/slideLayout60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55.xml"/><Relationship Id="rId1" Type="http://schemas.openxmlformats.org/officeDocument/2006/relationships/slideLayout" Target="../slideLayouts/slideLayout54.xml"/><Relationship Id="rId6" Type="http://schemas.openxmlformats.org/officeDocument/2006/relationships/slideLayout" Target="../slideLayouts/slideLayout59.xml"/><Relationship Id="rId11" Type="http://schemas.openxmlformats.org/officeDocument/2006/relationships/slideLayout" Target="../slideLayouts/slideLayout64.xml"/><Relationship Id="rId5" Type="http://schemas.openxmlformats.org/officeDocument/2006/relationships/slideLayout" Target="../slideLayouts/slideLayout58.xml"/><Relationship Id="rId10" Type="http://schemas.openxmlformats.org/officeDocument/2006/relationships/slideLayout" Target="../slideLayouts/slideLayout63.xml"/><Relationship Id="rId4" Type="http://schemas.openxmlformats.org/officeDocument/2006/relationships/slideLayout" Target="../slideLayouts/slideLayout57.xml"/><Relationship Id="rId9" Type="http://schemas.openxmlformats.org/officeDocument/2006/relationships/slideLayout" Target="../slideLayouts/slideLayout6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91" r:id="rId5"/>
    <p:sldLayoutId id="2147483674" r:id="rId6"/>
    <p:sldLayoutId id="2147483662" r:id="rId7"/>
    <p:sldLayoutId id="2147483663" r:id="rId8"/>
    <p:sldLayoutId id="2147483664" r:id="rId9"/>
    <p:sldLayoutId id="2147483665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0" r:id="rId16"/>
    <p:sldLayoutId id="2147483681" r:id="rId17"/>
    <p:sldLayoutId id="2147483682" r:id="rId18"/>
    <p:sldLayoutId id="2147483683" r:id="rId19"/>
    <p:sldLayoutId id="2147483684" r:id="rId20"/>
    <p:sldLayoutId id="2147483685" r:id="rId21"/>
    <p:sldLayoutId id="2147483686" r:id="rId22"/>
    <p:sldLayoutId id="2147483687" r:id="rId23"/>
    <p:sldLayoutId id="2147483688" r:id="rId24"/>
    <p:sldLayoutId id="2147483689" r:id="rId25"/>
    <p:sldLayoutId id="2147483690" r:id="rId26"/>
    <p:sldLayoutId id="2147483692" r:id="rId2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5526048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  <p:sldLayoutId id="2147483709" r:id="rId16"/>
    <p:sldLayoutId id="2147483710" r:id="rId17"/>
    <p:sldLayoutId id="2147483711" r:id="rId18"/>
    <p:sldLayoutId id="2147483712" r:id="rId19"/>
    <p:sldLayoutId id="2147483713" r:id="rId20"/>
    <p:sldLayoutId id="2147483714" r:id="rId21"/>
    <p:sldLayoutId id="2147483715" r:id="rId22"/>
    <p:sldLayoutId id="2147483716" r:id="rId23"/>
    <p:sldLayoutId id="2147483717" r:id="rId24"/>
    <p:sldLayoutId id="2147483718" r:id="rId25"/>
    <p:sldLayoutId id="2147483719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567E14-3BA2-4243-B9EA-E2C7FD4D8806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2/12/2022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28B76E8-5BCA-478B-A7D2-0147B70B1005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9545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1" r:id="rId1"/>
    <p:sldLayoutId id="2147483722" r:id="rId2"/>
    <p:sldLayoutId id="2147483723" r:id="rId3"/>
    <p:sldLayoutId id="2147483724" r:id="rId4"/>
    <p:sldLayoutId id="2147483725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gif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3.gif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6" Type="http://schemas.microsoft.com/office/2007/relationships/hdphoto" Target="../media/hdphoto4.wdp"/><Relationship Id="rId5" Type="http://schemas.openxmlformats.org/officeDocument/2006/relationships/image" Target="../media/image10.png"/><Relationship Id="rId4" Type="http://schemas.openxmlformats.org/officeDocument/2006/relationships/image" Target="../media/image70.png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5" Type="http://schemas.microsoft.com/office/2007/relationships/hdphoto" Target="../media/hdphoto5.wdp"/><Relationship Id="rId4" Type="http://schemas.openxmlformats.org/officeDocument/2006/relationships/image" Target="../media/image11.png"/></Relationships>
</file>

<file path=ppt/slides/_rels/slide1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Relationship Id="rId5" Type="http://schemas.microsoft.com/office/2007/relationships/hdphoto" Target="../media/hdphoto5.wdp"/><Relationship Id="rId4" Type="http://schemas.openxmlformats.org/officeDocument/2006/relationships/image" Target="../media/image1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6.pn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microsoft.com/office/2007/relationships/hdphoto" Target="../media/hdphoto2.wdp"/><Relationship Id="rId5" Type="http://schemas.openxmlformats.org/officeDocument/2006/relationships/image" Target="../media/image7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0.png"/><Relationship Id="rId5" Type="http://schemas.microsoft.com/office/2007/relationships/hdphoto" Target="../media/hdphoto1.wdp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813235" y="2980587"/>
            <a:ext cx="9876422" cy="1754326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CHÀO MỪNG CÁC CON ĐẾN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smtClean="0">
                <a:ln w="13462">
                  <a:solidFill>
                    <a:prstClr val="white"/>
                  </a:solidFill>
                  <a:prstDash val="solid"/>
                </a:ln>
                <a:solidFill>
                  <a:prstClr val="black">
                    <a:lumMod val="85000"/>
                    <a:lumOff val="15000"/>
                  </a:prstClr>
                </a:solidFill>
                <a:effectLst>
                  <a:outerShdw dist="38100" dir="2700000" algn="bl" rotWithShape="0">
                    <a:srgbClr val="4BACC6"/>
                  </a:outerShdw>
                </a:effectLst>
                <a:uLnTx/>
                <a:uFillTx/>
                <a:latin typeface="Arial"/>
                <a:ea typeface="+mn-ea"/>
                <a:cs typeface="+mn-cs"/>
              </a:rPr>
              <a:t>VỚI TIẾT TOÁN</a:t>
            </a:r>
            <a:endParaRPr kumimoji="0" lang="en-US" sz="5400" b="1" i="0" u="none" strike="noStrike" kern="1200" cap="none" spc="0" normalizeH="0" baseline="0" noProof="0">
              <a:ln w="13462">
                <a:solidFill>
                  <a:prstClr val="white"/>
                </a:solidFill>
                <a:prstDash val="solid"/>
              </a:ln>
              <a:solidFill>
                <a:prstClr val="black">
                  <a:lumMod val="85000"/>
                  <a:lumOff val="15000"/>
                </a:prstClr>
              </a:solidFill>
              <a:effectLst>
                <a:outerShdw dist="38100" dir="2700000" algn="bl" rotWithShape="0">
                  <a:srgbClr val="4BACC6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2730" y="0"/>
            <a:ext cx="2951922" cy="212034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423916">
            <a:off x="4498908" y="3058973"/>
            <a:ext cx="2505075" cy="30194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20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4" descr="Không có mô tả.">
            <a:extLst>
              <a:ext uri="{FF2B5EF4-FFF2-40B4-BE49-F238E27FC236}">
                <a16:creationId xmlns:a16="http://schemas.microsoft.com/office/drawing/2014/main" id="{0B5E7805-7B0B-46AA-B18B-64E860DF850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6A1B0209-6EA7-45EE-9ED7-ADBA7DEFFE52}"/>
              </a:ext>
            </a:extLst>
          </p:cNvPr>
          <p:cNvSpPr/>
          <p:nvPr/>
        </p:nvSpPr>
        <p:spPr>
          <a:xfrm>
            <a:off x="1066564" y="1472042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B3CE889-7A24-41AD-B9F2-80D6ADEFE7FC}"/>
              </a:ext>
            </a:extLst>
          </p:cNvPr>
          <p:cNvGrpSpPr/>
          <p:nvPr/>
        </p:nvGrpSpPr>
        <p:grpSpPr>
          <a:xfrm>
            <a:off x="1684371" y="1492006"/>
            <a:ext cx="1116312" cy="472051"/>
            <a:chOff x="1870518" y="1440653"/>
            <a:chExt cx="1116312" cy="461666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A6BC0D11-70C1-4A12-A460-F6DBB0A41667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8" name="Rectangle: Rounded Corners 7">
                <a:extLst>
                  <a:ext uri="{FF2B5EF4-FFF2-40B4-BE49-F238E27FC236}">
                    <a16:creationId xmlns:a16="http://schemas.microsoft.com/office/drawing/2014/main" id="{7BD57A89-B3DB-4236-846F-74471A2F8B82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9AA4441F-A418-4D28-BC8A-5450C1D331E5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4F516629-24C8-484C-BF4F-AF2266D7E4AC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7072572"/>
                  </p:ext>
                </p:extLst>
              </p:nvPr>
            </p:nvGraphicFramePr>
            <p:xfrm>
              <a:off x="3178507" y="398654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pPr algn="ctr"/>
                          <a14:m>
                            <m:oMathPara xmlns:m="http://schemas.openxmlformats.org/officeDocument/2006/math">
                              <m:oMathParaPr>
                                <m:jc m:val="centerGroup"/>
                              </m:oMathParaPr>
                              <m:oMath xmlns:m="http://schemas.openxmlformats.org/officeDocument/2006/math">
                                <m:r>
                                  <a:rPr lang="en-US" sz="2800" b="0" i="1" smtClean="0">
                                    <a:latin typeface="Cambria Math" panose="02040503050406030204" pitchFamily="18" charset="0"/>
                                  </a:rPr>
                                  <m:t>:</m:t>
                                </m:r>
                              </m:oMath>
                            </m:oMathPara>
                          </a14:m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10" name="Table 17">
                <a:extLst>
                  <a:ext uri="{FF2B5EF4-FFF2-40B4-BE49-F238E27FC236}">
                    <a16:creationId xmlns:a16="http://schemas.microsoft.com/office/drawing/2014/main" id="{EF8C9E29-61CB-4214-AA66-4D0B9FAAFC2B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2117072572"/>
                  </p:ext>
                </p:extLst>
              </p:nvPr>
            </p:nvGraphicFramePr>
            <p:xfrm>
              <a:off x="3178507" y="398654"/>
              <a:ext cx="7936277" cy="1830511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1498481">
                      <a:extLst>
                        <a:ext uri="{9D8B030D-6E8A-4147-A177-3AD203B41FA5}">
                          <a16:colId xmlns:a16="http://schemas.microsoft.com/office/drawing/2014/main" val="3750429237"/>
                        </a:ext>
                      </a:extLst>
                    </a:gridCol>
                    <a:gridCol w="858775">
                      <a:extLst>
                        <a:ext uri="{9D8B030D-6E8A-4147-A177-3AD203B41FA5}">
                          <a16:colId xmlns:a16="http://schemas.microsoft.com/office/drawing/2014/main" val="892396866"/>
                        </a:ext>
                      </a:extLst>
                    </a:gridCol>
                    <a:gridCol w="868431">
                      <a:extLst>
                        <a:ext uri="{9D8B030D-6E8A-4147-A177-3AD203B41FA5}">
                          <a16:colId xmlns:a16="http://schemas.microsoft.com/office/drawing/2014/main" val="1994511951"/>
                        </a:ext>
                      </a:extLst>
                    </a:gridCol>
                    <a:gridCol w="921066">
                      <a:extLst>
                        <a:ext uri="{9D8B030D-6E8A-4147-A177-3AD203B41FA5}">
                          <a16:colId xmlns:a16="http://schemas.microsoft.com/office/drawing/2014/main" val="1764713203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2253912237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514898112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177573286"/>
                        </a:ext>
                      </a:extLst>
                    </a:gridCol>
                    <a:gridCol w="947381">
                      <a:extLst>
                        <a:ext uri="{9D8B030D-6E8A-4147-A177-3AD203B41FA5}">
                          <a16:colId xmlns:a16="http://schemas.microsoft.com/office/drawing/2014/main" val="3556572793"/>
                        </a:ext>
                      </a:extLst>
                    </a:gridCol>
                  </a:tblGrid>
                  <a:tr h="597884">
                    <a:tc rowSpan="2"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4"/>
                          <a:stretch>
                            <a:fillRect l="-813" t="-2030" r="-431301" b="-61929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933725870"/>
                      </a:ext>
                    </a:extLst>
                  </a:tr>
                  <a:tr h="597884">
                    <a:tc vMerge="1"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FFC00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rgbClr val="FFFAC2"/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854868410"/>
                      </a:ext>
                    </a:extLst>
                  </a:tr>
                  <a:tr h="634743">
                    <a:tc>
                      <a:txBody>
                        <a:bodyPr/>
                        <a:lstStyle/>
                        <a:p>
                          <a:pPr algn="ctr"/>
                          <a:endParaRPr lang="vi-VN" sz="2800" dirty="0"/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20000"/>
                            <a:lumOff val="8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3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800" dirty="0"/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?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5">
                              <a:lumMod val="60000"/>
                              <a:lumOff val="40000"/>
                            </a:schemeClr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030421308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1" name="TextBox 10">
            <a:extLst>
              <a:ext uri="{FF2B5EF4-FFF2-40B4-BE49-F238E27FC236}">
                <a16:creationId xmlns:a16="http://schemas.microsoft.com/office/drawing/2014/main" id="{24F2E074-5476-4FF3-8266-A4C213BB281E}"/>
              </a:ext>
            </a:extLst>
          </p:cNvPr>
          <p:cNvSpPr txBox="1"/>
          <p:nvPr/>
        </p:nvSpPr>
        <p:spPr>
          <a:xfrm>
            <a:off x="5601786" y="161191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CF678-0A1D-42CF-84FD-554F4285DC8D}"/>
              </a:ext>
            </a:extLst>
          </p:cNvPr>
          <p:cNvSpPr txBox="1"/>
          <p:nvPr/>
        </p:nvSpPr>
        <p:spPr>
          <a:xfrm>
            <a:off x="6488169" y="1624895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3C7B28-C896-445A-84AA-9E243132C075}"/>
              </a:ext>
            </a:extLst>
          </p:cNvPr>
          <p:cNvSpPr txBox="1"/>
          <p:nvPr/>
        </p:nvSpPr>
        <p:spPr>
          <a:xfrm>
            <a:off x="7400598" y="1619914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6CAA9B3-3FB4-4FA5-AA1E-FB539D2A010F}"/>
              </a:ext>
            </a:extLst>
          </p:cNvPr>
          <p:cNvSpPr txBox="1"/>
          <p:nvPr/>
        </p:nvSpPr>
        <p:spPr>
          <a:xfrm>
            <a:off x="8361176" y="1614933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1066564" y="263022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2</a:t>
            </a:r>
            <a:endParaRPr lang="vi-VN" sz="3200" b="1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03886" y="2630223"/>
            <a:ext cx="17411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Tính nhẩm.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271CA17C-597E-4C0C-B26F-D4E80C21FA04}"/>
              </a:ext>
            </a:extLst>
          </p:cNvPr>
          <p:cNvSpPr/>
          <p:nvPr/>
        </p:nvSpPr>
        <p:spPr>
          <a:xfrm>
            <a:off x="1812789" y="5428923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10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47648ED4-5EFF-498A-A31F-833EB09631D0}"/>
              </a:ext>
            </a:extLst>
          </p:cNvPr>
          <p:cNvSpPr/>
          <p:nvPr/>
        </p:nvSpPr>
        <p:spPr>
          <a:xfrm>
            <a:off x="3925374" y="5408481"/>
            <a:ext cx="1813317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12 : 2 =       </a:t>
            </a:r>
            <a:endParaRPr lang="vi-VN" sz="2400" dirty="0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DB67F95-BDED-4122-B138-80E3B5D82FE2}"/>
              </a:ext>
            </a:extLst>
          </p:cNvPr>
          <p:cNvSpPr/>
          <p:nvPr/>
        </p:nvSpPr>
        <p:spPr>
          <a:xfrm>
            <a:off x="2894142" y="5864901"/>
            <a:ext cx="2024913" cy="461665"/>
          </a:xfrm>
          <a:prstGeom prst="rect">
            <a:avLst/>
          </a:prstGeom>
          <a:solidFill>
            <a:srgbClr val="BFF88C"/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 20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AE1683FE-46F3-43B5-AE9C-9DF1FBA4AE6F}"/>
              </a:ext>
            </a:extLst>
          </p:cNvPr>
          <p:cNvSpPr/>
          <p:nvPr/>
        </p:nvSpPr>
        <p:spPr>
          <a:xfrm>
            <a:off x="6182996" y="5398146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14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2 =       </a:t>
            </a:r>
            <a:endParaRPr lang="vi-VN" sz="2400" dirty="0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67A9E79C-F8D3-4F85-880B-B258BB905196}"/>
              </a:ext>
            </a:extLst>
          </p:cNvPr>
          <p:cNvSpPr/>
          <p:nvPr/>
        </p:nvSpPr>
        <p:spPr>
          <a:xfrm>
            <a:off x="8296985" y="5431584"/>
            <a:ext cx="1813317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15 : 5 =       </a:t>
            </a:r>
            <a:endParaRPr lang="vi-VN" sz="2400" dirty="0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34D2BDCF-69AD-4C8B-84E4-AF74DAEB7C0E}"/>
              </a:ext>
            </a:extLst>
          </p:cNvPr>
          <p:cNvSpPr/>
          <p:nvPr/>
        </p:nvSpPr>
        <p:spPr>
          <a:xfrm>
            <a:off x="7287627" y="5885850"/>
            <a:ext cx="1939955" cy="461665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effectLst>
            <a:softEdge rad="63500"/>
          </a:effectLst>
        </p:spPr>
        <p:txBody>
          <a:bodyPr wrap="none">
            <a:spAutoFit/>
          </a:bodyPr>
          <a:lstStyle/>
          <a:p>
            <a:r>
              <a:rPr lang="vi-VN" sz="2400" dirty="0">
                <a:solidFill>
                  <a:prstClr val="black"/>
                </a:solidFill>
              </a:rPr>
              <a:t>40</a:t>
            </a:r>
            <a:r>
              <a:rPr lang="vi-VN" sz="2000" dirty="0">
                <a:solidFill>
                  <a:prstClr val="black"/>
                </a:solidFill>
              </a:rPr>
              <a:t>  </a:t>
            </a:r>
            <a:r>
              <a:rPr lang="vi-VN" sz="2400" dirty="0">
                <a:solidFill>
                  <a:prstClr val="black"/>
                </a:solidFill>
              </a:rPr>
              <a:t>: </a:t>
            </a:r>
            <a:r>
              <a:rPr lang="vi-VN" sz="2000" dirty="0">
                <a:solidFill>
                  <a:prstClr val="black"/>
                </a:solidFill>
              </a:rPr>
              <a:t> </a:t>
            </a:r>
            <a:r>
              <a:rPr lang="vi-VN" sz="2400" dirty="0">
                <a:solidFill>
                  <a:prstClr val="black"/>
                </a:solidFill>
              </a:rPr>
              <a:t>5 =       </a:t>
            </a:r>
            <a:endParaRPr lang="vi-VN" sz="2400" dirty="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F577F690-914C-4443-BF30-BBA1EFE0EC8B}"/>
              </a:ext>
            </a:extLst>
          </p:cNvPr>
          <p:cNvSpPr txBox="1"/>
          <p:nvPr/>
        </p:nvSpPr>
        <p:spPr>
          <a:xfrm>
            <a:off x="3228675" y="5398146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B734F8A7-294B-4349-9E55-A4F93411CE01}"/>
              </a:ext>
            </a:extLst>
          </p:cNvPr>
          <p:cNvSpPr txBox="1"/>
          <p:nvPr/>
        </p:nvSpPr>
        <p:spPr>
          <a:xfrm>
            <a:off x="5129545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A868598-127A-454D-828C-3EC2CAB7CFDF}"/>
              </a:ext>
            </a:extLst>
          </p:cNvPr>
          <p:cNvSpPr txBox="1"/>
          <p:nvPr/>
        </p:nvSpPr>
        <p:spPr>
          <a:xfrm>
            <a:off x="4310028" y="5813435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58C26DC-65E5-40D7-B0C7-C1B177A57174}"/>
              </a:ext>
            </a:extLst>
          </p:cNvPr>
          <p:cNvSpPr txBox="1"/>
          <p:nvPr/>
        </p:nvSpPr>
        <p:spPr>
          <a:xfrm>
            <a:off x="7598882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A36B0622-2695-4D99-A450-B74A80B93B9B}"/>
              </a:ext>
            </a:extLst>
          </p:cNvPr>
          <p:cNvSpPr txBox="1"/>
          <p:nvPr/>
        </p:nvSpPr>
        <p:spPr>
          <a:xfrm>
            <a:off x="9545932" y="5375511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7FD9452-0015-4441-A168-9AF156110B8C}"/>
              </a:ext>
            </a:extLst>
          </p:cNvPr>
          <p:cNvSpPr txBox="1"/>
          <p:nvPr/>
        </p:nvSpPr>
        <p:spPr>
          <a:xfrm>
            <a:off x="8703517" y="5858918"/>
            <a:ext cx="385042" cy="523220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none" rtlCol="0">
            <a:spAutoFit/>
          </a:bodyPr>
          <a:lstStyle/>
          <a:p>
            <a:pPr algn="ctr"/>
            <a:r>
              <a:rPr lang="vi-VN" sz="2800" b="1" dirty="0">
                <a:solidFill>
                  <a:srgbClr val="FF0000"/>
                </a:solidFill>
              </a:rPr>
              <a:t>8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98516543-AE42-447D-A522-8878595E7A38}"/>
              </a:ext>
            </a:extLst>
          </p:cNvPr>
          <p:cNvSpPr txBox="1"/>
          <p:nvPr/>
        </p:nvSpPr>
        <p:spPr>
          <a:xfrm>
            <a:off x="9336971" y="1614932"/>
            <a:ext cx="748822" cy="584775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3200" dirty="0">
                <a:solidFill>
                  <a:srgbClr val="FF0000"/>
                </a:solidFill>
              </a:rPr>
              <a:t>9</a:t>
            </a:r>
          </a:p>
        </p:txBody>
      </p:sp>
      <p:pic>
        <p:nvPicPr>
          <p:cNvPr id="39" name="Picture 38">
            <a:extLst>
              <a:ext uri="{FF2B5EF4-FFF2-40B4-BE49-F238E27FC236}">
                <a16:creationId xmlns:a16="http://schemas.microsoft.com/office/drawing/2014/main" id="{74CB9C60-D64C-4DD2-B2EB-E4C0D8B241D1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594128" y="2473761"/>
            <a:ext cx="9003743" cy="30284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90651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7" grpId="0"/>
      <p:bldP spid="18" grpId="0" animBg="1"/>
      <p:bldP spid="19" grpId="0" animBg="1"/>
      <p:bldP spid="20" grpId="0" animBg="1"/>
      <p:bldP spid="23" grpId="0" animBg="1"/>
      <p:bldP spid="24" grpId="0" animBg="1"/>
      <p:bldP spid="25" grpId="0" animBg="1"/>
      <p:bldP spid="28" grpId="0" animBg="1"/>
      <p:bldP spid="29" grpId="0" animBg="1"/>
      <p:bldP spid="30" grpId="0" animBg="1"/>
      <p:bldP spid="33" grpId="0" animBg="1"/>
      <p:bldP spid="34" grpId="0" animBg="1"/>
      <p:bldP spid="35" grpId="0" animBg="1"/>
      <p:bldP spid="3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2FA1930A-663F-4B4B-AE7A-3A387ABAC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CE261F2-A13F-4B1E-B5E2-611DD201FB19}"/>
              </a:ext>
            </a:extLst>
          </p:cNvPr>
          <p:cNvSpPr/>
          <p:nvPr/>
        </p:nvSpPr>
        <p:spPr>
          <a:xfrm>
            <a:off x="899412" y="139085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107DEB-3E87-4450-BF0D-C39AB3AE1BD2}"/>
              </a:ext>
            </a:extLst>
          </p:cNvPr>
          <p:cNvSpPr txBox="1"/>
          <p:nvPr/>
        </p:nvSpPr>
        <p:spPr>
          <a:xfrm>
            <a:off x="1336735" y="1390854"/>
            <a:ext cx="44530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Cửa hàng có 40 bông cúc. Cô bán hàng đã bó hoa cúc thành các bó, mỗi bó 5 bông. Hỏi có bao nhiêu bó hoa cúc?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3F41A7-6785-4DA6-9B15-FB55A7BBF458}"/>
              </a:ext>
            </a:extLst>
          </p:cNvPr>
          <p:cNvSpPr txBox="1"/>
          <p:nvPr/>
        </p:nvSpPr>
        <p:spPr>
          <a:xfrm>
            <a:off x="7775906" y="944563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i="1" smtClean="0"/>
              <a:t>Tóm tắt</a:t>
            </a:r>
            <a:endParaRPr lang="vi-VN" sz="2800" i="1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66057E-FBAC-49AC-9B6E-9B97CFB8FDE2}"/>
              </a:ext>
            </a:extLst>
          </p:cNvPr>
          <p:cNvSpPr txBox="1"/>
          <p:nvPr/>
        </p:nvSpPr>
        <p:spPr>
          <a:xfrm>
            <a:off x="5678469" y="1566566"/>
            <a:ext cx="51767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5 bông : 1 bó</a:t>
            </a:r>
            <a:endParaRPr lang="vi-VN" sz="2800" dirty="0">
              <a:solidFill>
                <a:srgbClr val="FF0000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A5F1A9-FFB9-4C67-AEC9-0F760B7C0D8F}"/>
              </a:ext>
            </a:extLst>
          </p:cNvPr>
          <p:cNvSpPr txBox="1"/>
          <p:nvPr/>
        </p:nvSpPr>
        <p:spPr>
          <a:xfrm>
            <a:off x="5678469" y="2093750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smtClean="0">
                <a:solidFill>
                  <a:srgbClr val="FF0000"/>
                </a:solidFill>
              </a:rPr>
              <a:t>      </a:t>
            </a:r>
            <a:r>
              <a:rPr lang="vi-VN" sz="2800" smtClean="0">
                <a:solidFill>
                  <a:srgbClr val="FF0000"/>
                </a:solidFill>
              </a:rPr>
              <a:t>40</a:t>
            </a:r>
            <a:r>
              <a:rPr lang="en-US" sz="2800" smtClean="0">
                <a:solidFill>
                  <a:srgbClr val="FF0000"/>
                </a:solidFill>
              </a:rPr>
              <a:t> bông: …. bó?</a:t>
            </a:r>
            <a:endParaRPr lang="vi-VN" sz="2800" dirty="0">
              <a:solidFill>
                <a:srgbClr val="FF0000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CD2CAC7-0622-43E1-8F06-A21ED075BA79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2283" y="3327631"/>
            <a:ext cx="7074992" cy="3068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2FA1930A-663F-4B4B-AE7A-3A387ABACF1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2226" b="37223"/>
          <a:stretch/>
        </p:blipFill>
        <p:spPr bwMode="auto">
          <a:xfrm>
            <a:off x="721680" y="360129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FCE261F2-A13F-4B1E-B5E2-611DD201FB19}"/>
              </a:ext>
            </a:extLst>
          </p:cNvPr>
          <p:cNvSpPr/>
          <p:nvPr/>
        </p:nvSpPr>
        <p:spPr>
          <a:xfrm>
            <a:off x="899412" y="1390854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3</a:t>
            </a:r>
            <a:endParaRPr lang="vi-VN" sz="32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7107DEB-3E87-4450-BF0D-C39AB3AE1BD2}"/>
              </a:ext>
            </a:extLst>
          </p:cNvPr>
          <p:cNvSpPr txBox="1"/>
          <p:nvPr/>
        </p:nvSpPr>
        <p:spPr>
          <a:xfrm>
            <a:off x="1336735" y="1390854"/>
            <a:ext cx="445304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/>
              <a:t>Cửa hàng có 40 bông cúc. Cô bán hàng đã bó hoa cúc thành các bó, mỗi bó 5 bông. Hỏi có bao nhiêu bó hoa cúc?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B3F41A7-6785-4DA6-9B15-FB55A7BBF458}"/>
              </a:ext>
            </a:extLst>
          </p:cNvPr>
          <p:cNvSpPr txBox="1"/>
          <p:nvPr/>
        </p:nvSpPr>
        <p:spPr>
          <a:xfrm>
            <a:off x="7775906" y="944563"/>
            <a:ext cx="155136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i="1" dirty="0"/>
              <a:t>Bài giải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166057E-FBAC-49AC-9B6E-9B97CFB8FDE2}"/>
              </a:ext>
            </a:extLst>
          </p:cNvPr>
          <p:cNvSpPr txBox="1"/>
          <p:nvPr/>
        </p:nvSpPr>
        <p:spPr>
          <a:xfrm>
            <a:off x="5678469" y="1566566"/>
            <a:ext cx="517679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Có số bó hoa cúc là: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DA5F1A9-FFB9-4C67-AEC9-0F760B7C0D8F}"/>
              </a:ext>
            </a:extLst>
          </p:cNvPr>
          <p:cNvSpPr txBox="1"/>
          <p:nvPr/>
        </p:nvSpPr>
        <p:spPr>
          <a:xfrm>
            <a:off x="5678469" y="2093750"/>
            <a:ext cx="50654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800" dirty="0">
                <a:solidFill>
                  <a:srgbClr val="FF0000"/>
                </a:solidFill>
              </a:rPr>
              <a:t>40 : 5 = 8 (bó)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617E3ED-43F0-40F2-AD82-7EF0583F8630}"/>
              </a:ext>
            </a:extLst>
          </p:cNvPr>
          <p:cNvSpPr txBox="1"/>
          <p:nvPr/>
        </p:nvSpPr>
        <p:spPr>
          <a:xfrm>
            <a:off x="7037331" y="2616970"/>
            <a:ext cx="40108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vi-VN" sz="2800" dirty="0">
                <a:solidFill>
                  <a:srgbClr val="FF0000"/>
                </a:solidFill>
              </a:rPr>
              <a:t>Đáp số</a:t>
            </a:r>
            <a:r>
              <a:rPr lang="vi-VN" sz="2800">
                <a:solidFill>
                  <a:srgbClr val="FF0000"/>
                </a:solidFill>
              </a:rPr>
              <a:t>: 8 bó hoa cúc.</a:t>
            </a:r>
            <a:endParaRPr lang="vi-VN" sz="2800" dirty="0">
              <a:solidFill>
                <a:srgbClr val="FF0000"/>
              </a:solidFill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7CD2CAC7-0622-43E1-8F06-A21ED075BA79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52283" y="3327631"/>
            <a:ext cx="7074992" cy="30688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31610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7">
            <a:extLst>
              <a:ext uri="{FF2B5EF4-FFF2-40B4-BE49-F238E27FC236}">
                <a16:creationId xmlns:a16="http://schemas.microsoft.com/office/drawing/2014/main" id="{A74DE11A-01D2-431B-A58E-F7D56BB21DB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55" t="25449" r="-48" b="17034"/>
          <a:stretch/>
        </p:blipFill>
        <p:spPr>
          <a:xfrm>
            <a:off x="-1" y="-58995"/>
            <a:ext cx="12230410" cy="6921391"/>
          </a:xfrm>
          <a:prstGeom prst="rect">
            <a:avLst/>
          </a:prstGeom>
        </p:spPr>
      </p:pic>
      <p:pic>
        <p:nvPicPr>
          <p:cNvPr id="15" name="图片 1">
            <a:extLst>
              <a:ext uri="{FF2B5EF4-FFF2-40B4-BE49-F238E27FC236}">
                <a16:creationId xmlns:a16="http://schemas.microsoft.com/office/drawing/2014/main" id="{DD3F6845-D14E-4477-BDDB-1236351A26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" y="2550840"/>
            <a:ext cx="12228484" cy="4307160"/>
          </a:xfrm>
          <a:prstGeom prst="rect">
            <a:avLst/>
          </a:prstGeom>
        </p:spPr>
      </p:pic>
      <p:pic>
        <p:nvPicPr>
          <p:cNvPr id="16" name="图片 2">
            <a:extLst>
              <a:ext uri="{FF2B5EF4-FFF2-40B4-BE49-F238E27FC236}">
                <a16:creationId xmlns:a16="http://schemas.microsoft.com/office/drawing/2014/main" id="{B273A01A-DBB4-495A-B9CF-6ED2622D20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70" y="828598"/>
            <a:ext cx="16347367" cy="2209405"/>
          </a:xfrm>
          <a:prstGeom prst="rect">
            <a:avLst/>
          </a:prstGeom>
        </p:spPr>
      </p:pic>
      <p:pic>
        <p:nvPicPr>
          <p:cNvPr id="17" name="图片 3">
            <a:extLst>
              <a:ext uri="{FF2B5EF4-FFF2-40B4-BE49-F238E27FC236}">
                <a16:creationId xmlns:a16="http://schemas.microsoft.com/office/drawing/2014/main" id="{018C178A-896C-4E94-8AB5-526E98DE2EB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54" y="206148"/>
            <a:ext cx="1641597" cy="2275481"/>
          </a:xfrm>
          <a:prstGeom prst="rect">
            <a:avLst/>
          </a:prstGeom>
        </p:spPr>
      </p:pic>
      <p:pic>
        <p:nvPicPr>
          <p:cNvPr id="18" name="图片 8">
            <a:extLst>
              <a:ext uri="{FF2B5EF4-FFF2-40B4-BE49-F238E27FC236}">
                <a16:creationId xmlns:a16="http://schemas.microsoft.com/office/drawing/2014/main" id="{6D18978E-34CE-4A73-978C-5339F194F7B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7452" y="4870829"/>
            <a:ext cx="5471431" cy="1781023"/>
          </a:xfrm>
          <a:prstGeom prst="rect">
            <a:avLst/>
          </a:prstGeom>
        </p:spPr>
      </p:pic>
      <p:sp>
        <p:nvSpPr>
          <p:cNvPr id="9" name="文本框 22">
            <a:extLst>
              <a:ext uri="{FF2B5EF4-FFF2-40B4-BE49-F238E27FC236}">
                <a16:creationId xmlns:a16="http://schemas.microsoft.com/office/drawing/2014/main" id="{AB5745BD-0E13-4A2C-B56B-81F76B9E9B79}"/>
              </a:ext>
            </a:extLst>
          </p:cNvPr>
          <p:cNvSpPr txBox="1"/>
          <p:nvPr/>
        </p:nvSpPr>
        <p:spPr>
          <a:xfrm>
            <a:off x="1127452" y="2646601"/>
            <a:ext cx="7563417" cy="923330"/>
          </a:xfrm>
          <a:prstGeom prst="rect">
            <a:avLst/>
          </a:prstGeom>
          <a:noFill/>
        </p:spPr>
        <p:txBody>
          <a:bodyPr wrap="none" numCol="1" rtlCol="0">
            <a:prstTxWarp prst="textWave2">
              <a:avLst/>
            </a:prstTxWarp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CHÀO TẠM BIỆT </a:t>
            </a:r>
            <a:r>
              <a:rPr lang="en-US" altLang="zh-CN" sz="5400" dirty="0" err="1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các</a:t>
            </a:r>
            <a:r>
              <a:rPr lang="en-US" altLang="zh-CN" sz="5400" dirty="0">
                <a:solidFill>
                  <a:srgbClr val="FF0000"/>
                </a:solidFill>
                <a:latin typeface="iCiel Cadena" panose="02000503000000020004" pitchFamily="2" charset="0"/>
                <a:ea typeface="思源黑体 CN Bold" panose="020B0800000000000000" pitchFamily="34" charset="-122"/>
              </a:rPr>
              <a:t> con!</a:t>
            </a:r>
            <a:endParaRPr lang="zh-CN" altLang="en-US" sz="5400" dirty="0">
              <a:solidFill>
                <a:srgbClr val="FF0000"/>
              </a:solidFill>
              <a:latin typeface="iCiel Cadena" panose="02000503000000020004" pitchFamily="2" charset="0"/>
              <a:ea typeface="思源黑体 CN Bold" panose="020B08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4867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523998" y="206880"/>
              <a:ext cx="21258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3200" dirty="0">
                  <a:solidFill>
                    <a:schemeClr val="accent6">
                      <a:lumMod val="75000"/>
                    </a:schemeClr>
                  </a:solidFill>
                  <a:latin typeface="+mj-lt"/>
                </a:rPr>
                <a:t>CHỦ ĐỀ 8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3119726" y="355805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>
                <a:solidFill>
                  <a:schemeClr val="accent6">
                    <a:lumMod val="75000"/>
                  </a:schemeClr>
                </a:solidFill>
                <a:latin typeface="+mj-lt"/>
              </a:rPr>
              <a:t>PHÉP NHÂN, PHÉP CHIA</a:t>
            </a:r>
            <a:endParaRPr lang="vi-VN" sz="4000" dirty="0">
              <a:solidFill>
                <a:schemeClr val="accent6">
                  <a:lumMod val="75000"/>
                </a:schemeClr>
              </a:solidFill>
              <a:latin typeface="+mj-lt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2556424" y="1727408"/>
            <a:ext cx="6815072" cy="2677656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vi-VN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+mj-lt"/>
              </a:rPr>
              <a:t>BÀI 44</a:t>
            </a:r>
          </a:p>
          <a:p>
            <a:pPr algn="ctr">
              <a:lnSpc>
                <a:spcPct val="120000"/>
              </a:lnSpc>
            </a:pPr>
            <a:r>
              <a:rPr lang="vi-VN" sz="8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4">
                    <a:lumMod val="50000"/>
                  </a:schemeClr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+mj-lt"/>
              </a:rPr>
              <a:t>BẢNG CHIA 5</a:t>
            </a:r>
          </a:p>
        </p:txBody>
      </p:sp>
    </p:spTree>
    <p:extLst>
      <p:ext uri="{BB962C8B-B14F-4D97-AF65-F5344CB8AC3E}">
        <p14:creationId xmlns:p14="http://schemas.microsoft.com/office/powerpoint/2010/main" val="1074924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1718" b="59539"/>
          <a:stretch/>
        </p:blipFill>
        <p:spPr>
          <a:xfrm>
            <a:off x="1876424" y="1871663"/>
            <a:ext cx="8567739" cy="29575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2459832" y="2128838"/>
            <a:ext cx="74866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Thứ bảy ngày 12 tháng 2 năm 2022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98245" y="2779932"/>
            <a:ext cx="133111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Toán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3739994" y="3445094"/>
            <a:ext cx="405351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660066"/>
                </a:solidFill>
                <a:effectLst/>
                <a:uLnTx/>
                <a:uFillTx/>
                <a:latin typeface="HP001 5 hàng" panose="020B0603050302020204" pitchFamily="34" charset="0"/>
                <a:ea typeface="+mn-ea"/>
                <a:cs typeface="+mn-cs"/>
              </a:rPr>
              <a:t>Bảng chia 5 (tiết 1)</a:t>
            </a:r>
            <a:endParaRPr kumimoji="0" lang="en-US" sz="3200" b="1" i="0" u="none" strike="noStrike" kern="1200" cap="none" spc="0" normalizeH="0" baseline="0" noProof="0">
              <a:ln>
                <a:noFill/>
              </a:ln>
              <a:solidFill>
                <a:srgbClr val="660066"/>
              </a:solidFill>
              <a:effectLst/>
              <a:uLnTx/>
              <a:uFillTx/>
              <a:latin typeface="HP001 5 hàng" panose="020B0603050302020204" pitchFamily="34" charset="0"/>
              <a:ea typeface="+mn-ea"/>
              <a:cs typeface="+mn-cs"/>
            </a:endParaRPr>
          </a:p>
        </p:txBody>
      </p:sp>
      <p:sp>
        <p:nvSpPr>
          <p:cNvPr id="2" name="Cloud 1"/>
          <p:cNvSpPr/>
          <p:nvPr/>
        </p:nvSpPr>
        <p:spPr>
          <a:xfrm>
            <a:off x="1193739" y="4790366"/>
            <a:ext cx="2885891" cy="1722976"/>
          </a:xfrm>
          <a:prstGeom prst="cloud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Trang 24</a:t>
            </a:r>
            <a:endParaRPr kumimoji="0" lang="en-US" sz="4400" b="1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97043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9011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48C22AA-E178-4A54-83F9-80ECB44368AE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6197712" y="337112"/>
            <a:ext cx="4945485" cy="4656919"/>
          </a:xfrm>
          <a:prstGeom prst="rect">
            <a:avLst/>
          </a:prstGeom>
        </p:spPr>
      </p:pic>
      <p:grpSp>
        <p:nvGrpSpPr>
          <p:cNvPr id="71" name="Group 70">
            <a:extLst>
              <a:ext uri="{FF2B5EF4-FFF2-40B4-BE49-F238E27FC236}">
                <a16:creationId xmlns:a16="http://schemas.microsoft.com/office/drawing/2014/main" id="{50E67994-324A-442A-9A62-743945D005C4}"/>
              </a:ext>
            </a:extLst>
          </p:cNvPr>
          <p:cNvGrpSpPr/>
          <p:nvPr/>
        </p:nvGrpSpPr>
        <p:grpSpPr>
          <a:xfrm>
            <a:off x="1674828" y="2818360"/>
            <a:ext cx="4002776" cy="925941"/>
            <a:chOff x="1087786" y="2487203"/>
            <a:chExt cx="4002776" cy="925941"/>
          </a:xfrm>
        </p:grpSpPr>
        <p:sp>
          <p:nvSpPr>
            <p:cNvPr id="75" name="Parallelogram 74">
              <a:extLst>
                <a:ext uri="{FF2B5EF4-FFF2-40B4-BE49-F238E27FC236}">
                  <a16:creationId xmlns:a16="http://schemas.microsoft.com/office/drawing/2014/main" id="{F589AF4C-1998-4275-AF18-AD1305C0A546}"/>
                </a:ext>
              </a:extLst>
            </p:cNvPr>
            <p:cNvSpPr/>
            <p:nvPr/>
          </p:nvSpPr>
          <p:spPr>
            <a:xfrm>
              <a:off x="1087786" y="2487203"/>
              <a:ext cx="4002776" cy="925941"/>
            </a:xfrm>
            <a:prstGeom prst="parallelogram">
              <a:avLst/>
            </a:prstGeom>
            <a:solidFill>
              <a:srgbClr val="FFF789"/>
            </a:solidFill>
            <a:ln>
              <a:solidFill>
                <a:srgbClr val="FFF78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 dirty="0"/>
            </a:p>
          </p:txBody>
        </p:sp>
        <p:grpSp>
          <p:nvGrpSpPr>
            <p:cNvPr id="76" name="Group 75">
              <a:extLst>
                <a:ext uri="{FF2B5EF4-FFF2-40B4-BE49-F238E27FC236}">
                  <a16:creationId xmlns:a16="http://schemas.microsoft.com/office/drawing/2014/main" id="{E6767ED3-E563-4F9F-984A-3250FF9C4AF0}"/>
                </a:ext>
              </a:extLst>
            </p:cNvPr>
            <p:cNvGrpSpPr/>
            <p:nvPr/>
          </p:nvGrpSpPr>
          <p:grpSpPr>
            <a:xfrm>
              <a:off x="1491329" y="2626323"/>
              <a:ext cx="1450975" cy="647701"/>
              <a:chOff x="5511800" y="323849"/>
              <a:chExt cx="1450975" cy="647701"/>
            </a:xfrm>
          </p:grpSpPr>
          <p:sp>
            <p:nvSpPr>
              <p:cNvPr id="85" name="Oval 84">
                <a:extLst>
                  <a:ext uri="{FF2B5EF4-FFF2-40B4-BE49-F238E27FC236}">
                    <a16:creationId xmlns:a16="http://schemas.microsoft.com/office/drawing/2014/main" id="{D4DF9836-4575-4F0B-BF32-CBAA8F8865B3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6" name="Oval 85">
                <a:extLst>
                  <a:ext uri="{FF2B5EF4-FFF2-40B4-BE49-F238E27FC236}">
                    <a16:creationId xmlns:a16="http://schemas.microsoft.com/office/drawing/2014/main" id="{6E379048-02E8-45E3-BC53-C3FEA7E5C30E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7" name="Oval 86">
                <a:extLst>
                  <a:ext uri="{FF2B5EF4-FFF2-40B4-BE49-F238E27FC236}">
                    <a16:creationId xmlns:a16="http://schemas.microsoft.com/office/drawing/2014/main" id="{30CFF111-45ED-41FA-9133-E732400B816F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  <p:grpSp>
          <p:nvGrpSpPr>
            <p:cNvPr id="77" name="Group 76">
              <a:extLst>
                <a:ext uri="{FF2B5EF4-FFF2-40B4-BE49-F238E27FC236}">
                  <a16:creationId xmlns:a16="http://schemas.microsoft.com/office/drawing/2014/main" id="{E9B8A34F-B7FF-412B-8786-46EB7B46F765}"/>
                </a:ext>
              </a:extLst>
            </p:cNvPr>
            <p:cNvGrpSpPr/>
            <p:nvPr/>
          </p:nvGrpSpPr>
          <p:grpSpPr>
            <a:xfrm>
              <a:off x="3187037" y="2626367"/>
              <a:ext cx="1450975" cy="647701"/>
              <a:chOff x="5511800" y="323849"/>
              <a:chExt cx="1450975" cy="647701"/>
            </a:xfrm>
          </p:grpSpPr>
          <p:sp>
            <p:nvSpPr>
              <p:cNvPr id="82" name="Oval 81">
                <a:extLst>
                  <a:ext uri="{FF2B5EF4-FFF2-40B4-BE49-F238E27FC236}">
                    <a16:creationId xmlns:a16="http://schemas.microsoft.com/office/drawing/2014/main" id="{3C121132-FC14-4C05-A18A-1EEE54EAA897}"/>
                  </a:ext>
                </a:extLst>
              </p:cNvPr>
              <p:cNvSpPr/>
              <p:nvPr/>
            </p:nvSpPr>
            <p:spPr>
              <a:xfrm>
                <a:off x="5511800" y="323849"/>
                <a:ext cx="1450975" cy="647701"/>
              </a:xfrm>
              <a:prstGeom prst="ellipse">
                <a:avLst/>
              </a:prstGeom>
              <a:solidFill>
                <a:srgbClr val="4E88A6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3" name="Oval 82">
                <a:extLst>
                  <a:ext uri="{FF2B5EF4-FFF2-40B4-BE49-F238E27FC236}">
                    <a16:creationId xmlns:a16="http://schemas.microsoft.com/office/drawing/2014/main" id="{AA4F77D6-DB22-471D-98F9-766333583845}"/>
                  </a:ext>
                </a:extLst>
              </p:cNvPr>
              <p:cNvSpPr/>
              <p:nvPr/>
            </p:nvSpPr>
            <p:spPr>
              <a:xfrm>
                <a:off x="5511800" y="323850"/>
                <a:ext cx="1450975" cy="600181"/>
              </a:xfrm>
              <a:prstGeom prst="ellipse">
                <a:avLst/>
              </a:prstGeom>
              <a:solidFill>
                <a:srgbClr val="CDECFD"/>
              </a:solidFill>
              <a:ln>
                <a:solidFill>
                  <a:srgbClr val="4E88A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  <p:sp>
            <p:nvSpPr>
              <p:cNvPr id="84" name="Oval 83">
                <a:extLst>
                  <a:ext uri="{FF2B5EF4-FFF2-40B4-BE49-F238E27FC236}">
                    <a16:creationId xmlns:a16="http://schemas.microsoft.com/office/drawing/2014/main" id="{85CF4A3D-C259-4263-AC40-E1E2F30E68C2}"/>
                  </a:ext>
                </a:extLst>
              </p:cNvPr>
              <p:cNvSpPr/>
              <p:nvPr/>
            </p:nvSpPr>
            <p:spPr>
              <a:xfrm>
                <a:off x="5740399" y="454358"/>
                <a:ext cx="993775" cy="328955"/>
              </a:xfrm>
              <a:prstGeom prst="ellipse">
                <a:avLst/>
              </a:prstGeom>
              <a:solidFill>
                <a:srgbClr val="A4CAE0"/>
              </a:solidFill>
              <a:ln>
                <a:solidFill>
                  <a:srgbClr val="8EB5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/>
              </a:p>
            </p:txBody>
          </p:sp>
        </p:grpSp>
      </p:grpSp>
      <p:pic>
        <p:nvPicPr>
          <p:cNvPr id="88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A3C960E-1E46-4694-A176-2483C56BA3D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87295" y="269092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6F041536-4146-428D-94B4-038FB7B09B9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3065C8C-4E1E-4F9E-8188-97BA68307E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08723" y="272692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6D3C974-D327-495E-8FF5-8D91C1F0F8E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288421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E2F7B18-6A7D-47EC-A76A-76D320A2C2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5358" y="2861286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2B50F891-2818-4C8F-B0C2-8452061C2A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2875" y="269060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" name="TextBox 93">
            <a:extLst>
              <a:ext uri="{FF2B5EF4-FFF2-40B4-BE49-F238E27FC236}">
                <a16:creationId xmlns:a16="http://schemas.microsoft.com/office/drawing/2014/main" id="{1A33BE1C-70E3-4D72-93E5-3A3EAC83A317}"/>
              </a:ext>
            </a:extLst>
          </p:cNvPr>
          <p:cNvSpPr txBox="1"/>
          <p:nvPr/>
        </p:nvSpPr>
        <p:spPr>
          <a:xfrm>
            <a:off x="873810" y="1350455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a)</a:t>
            </a:r>
          </a:p>
        </p:txBody>
      </p:sp>
      <p:pic>
        <p:nvPicPr>
          <p:cNvPr id="10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0E6B475D-7898-491E-819E-0D02C7AE48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25723" y="268867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C38CD59-201B-45BD-A06F-ADA035AE2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3882" y="269683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1" name="TextBox 120">
            <a:extLst>
              <a:ext uri="{FF2B5EF4-FFF2-40B4-BE49-F238E27FC236}">
                <a16:creationId xmlns:a16="http://schemas.microsoft.com/office/drawing/2014/main" id="{07DB1C4E-D8D6-45A8-B39E-5744A2BA5440}"/>
              </a:ext>
            </a:extLst>
          </p:cNvPr>
          <p:cNvSpPr txBox="1"/>
          <p:nvPr/>
        </p:nvSpPr>
        <p:spPr>
          <a:xfrm>
            <a:off x="6279716" y="789588"/>
            <a:ext cx="4424796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Mỗi đĩa có 5 quả cam, </a:t>
            </a:r>
          </a:p>
          <a:p>
            <a:pPr algn="ctr"/>
            <a:r>
              <a:rPr lang="vi-VN" sz="2300" i="1" dirty="0"/>
              <a:t>2 đĩa có 10 quả cam.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vi-VN" sz="2300" i="1" dirty="0"/>
              <a:t>10 quả cam chia vào các đĩa, mỗi đĩa 5 quả. Được 2 đĩa cam như vậy.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/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ln w="38100"/>
            </p:spPr>
            <p:style>
              <a:lnRef idx="2">
                <a:schemeClr val="accent6"/>
              </a:lnRef>
              <a:fillRef idx="1">
                <a:schemeClr val="lt1"/>
              </a:fillRef>
              <a:effectRef idx="0">
                <a:schemeClr val="accent6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r>
                  <a:rPr lang="vi-VN" sz="3600" dirty="0"/>
                  <a:t>5 </a:t>
                </a:r>
                <a14:m>
                  <m:oMath xmlns:m="http://schemas.openxmlformats.org/officeDocument/2006/math">
                    <m:r>
                      <a:rPr lang="vi-VN" sz="3600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×</m:t>
                    </m:r>
                  </m:oMath>
                </a14:m>
                <a:r>
                  <a:rPr lang="vi-VN" sz="3600" dirty="0"/>
                  <a:t> 2 = 10</a:t>
                </a:r>
              </a:p>
            </p:txBody>
          </p:sp>
        </mc:Choice>
        <mc:Fallback xmlns="">
          <p:sp>
            <p:nvSpPr>
              <p:cNvPr id="4" name="Rectangle: Rounded Corners 3">
                <a:extLst>
                  <a:ext uri="{FF2B5EF4-FFF2-40B4-BE49-F238E27FC236}">
                    <a16:creationId xmlns:a16="http://schemas.microsoft.com/office/drawing/2014/main" id="{68B8CCCA-E292-4AC4-9D6F-3E6F82FA331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286209" y="4547942"/>
                <a:ext cx="2520550" cy="746892"/>
              </a:xfrm>
              <a:prstGeom prst="roundRect">
                <a:avLst/>
              </a:prstGeom>
              <a:blipFill>
                <a:blip r:embed="rId8"/>
                <a:stretch>
                  <a:fillRect l="-2387" t="-3101" r="-2387" b="-20155"/>
                </a:stretch>
              </a:blipFill>
              <a:ln w="38100"/>
            </p:spPr>
            <p:txBody>
              <a:bodyPr/>
              <a:lstStyle/>
              <a:p>
                <a:r>
                  <a:rPr lang="vi-VN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9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E76B22-64F3-47E7-ACF8-CF11A95D9E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0272" y="282778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59DEC79-80E4-41F9-B53D-51AD715BA9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0417" y="2804853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" name="Parallelogram 123">
            <a:extLst>
              <a:ext uri="{FF2B5EF4-FFF2-40B4-BE49-F238E27FC236}">
                <a16:creationId xmlns:a16="http://schemas.microsoft.com/office/drawing/2014/main" id="{2F0E3C61-B40B-439D-A092-A7481BCE7A32}"/>
              </a:ext>
            </a:extLst>
          </p:cNvPr>
          <p:cNvSpPr/>
          <p:nvPr/>
        </p:nvSpPr>
        <p:spPr>
          <a:xfrm>
            <a:off x="1681170" y="2818360"/>
            <a:ext cx="3921320" cy="925941"/>
          </a:xfrm>
          <a:prstGeom prst="parallelogram">
            <a:avLst/>
          </a:prstGeom>
          <a:solidFill>
            <a:srgbClr val="FFF789"/>
          </a:solidFill>
          <a:ln>
            <a:solidFill>
              <a:srgbClr val="FFF78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283A75-B96C-4867-A5B2-AB2EF2B21FA2}"/>
              </a:ext>
            </a:extLst>
          </p:cNvPr>
          <p:cNvGrpSpPr/>
          <p:nvPr/>
        </p:nvGrpSpPr>
        <p:grpSpPr>
          <a:xfrm>
            <a:off x="2084713" y="2957480"/>
            <a:ext cx="1450975" cy="647701"/>
            <a:chOff x="4210303" y="5351786"/>
            <a:chExt cx="1450975" cy="647701"/>
          </a:xfrm>
        </p:grpSpPr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DF66A318-6FC0-435B-9EFF-D33DC908E840}"/>
                </a:ext>
              </a:extLst>
            </p:cNvPr>
            <p:cNvSpPr/>
            <p:nvPr/>
          </p:nvSpPr>
          <p:spPr>
            <a:xfrm>
              <a:off x="4210303" y="5351786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F7B6936-BCBB-40FB-8556-708440253D0D}"/>
                </a:ext>
              </a:extLst>
            </p:cNvPr>
            <p:cNvSpPr/>
            <p:nvPr/>
          </p:nvSpPr>
          <p:spPr>
            <a:xfrm>
              <a:off x="4210303" y="5351787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5C5F6561-CF23-4259-8D17-98D7ECE521EA}"/>
                </a:ext>
              </a:extLst>
            </p:cNvPr>
            <p:cNvSpPr/>
            <p:nvPr/>
          </p:nvSpPr>
          <p:spPr>
            <a:xfrm>
              <a:off x="4438902" y="5482295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DC21CF2-62E4-4A3F-8C45-DA2DA0BFF3F4}"/>
              </a:ext>
            </a:extLst>
          </p:cNvPr>
          <p:cNvGrpSpPr/>
          <p:nvPr/>
        </p:nvGrpSpPr>
        <p:grpSpPr>
          <a:xfrm>
            <a:off x="3780421" y="2957524"/>
            <a:ext cx="1450975" cy="647701"/>
            <a:chOff x="5906011" y="5351830"/>
            <a:chExt cx="1450975" cy="647701"/>
          </a:xfrm>
        </p:grpSpPr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D8B5BB13-7C7F-4DFE-BAB8-A620E9D233E5}"/>
                </a:ext>
              </a:extLst>
            </p:cNvPr>
            <p:cNvSpPr/>
            <p:nvPr/>
          </p:nvSpPr>
          <p:spPr>
            <a:xfrm>
              <a:off x="5906011" y="5351830"/>
              <a:ext cx="1450975" cy="647701"/>
            </a:xfrm>
            <a:prstGeom prst="ellipse">
              <a:avLst/>
            </a:prstGeom>
            <a:solidFill>
              <a:srgbClr val="4E88A6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9873EF3E-08AD-45A6-8DBB-26225B372CA8}"/>
                </a:ext>
              </a:extLst>
            </p:cNvPr>
            <p:cNvSpPr/>
            <p:nvPr/>
          </p:nvSpPr>
          <p:spPr>
            <a:xfrm>
              <a:off x="5906011" y="5351831"/>
              <a:ext cx="1450975" cy="600181"/>
            </a:xfrm>
            <a:prstGeom prst="ellipse">
              <a:avLst/>
            </a:prstGeom>
            <a:solidFill>
              <a:srgbClr val="CDECFD"/>
            </a:solidFill>
            <a:ln>
              <a:solidFill>
                <a:srgbClr val="4E88A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21CEC32D-F4EF-4E9D-BBDB-5E1427B5938F}"/>
                </a:ext>
              </a:extLst>
            </p:cNvPr>
            <p:cNvSpPr/>
            <p:nvPr/>
          </p:nvSpPr>
          <p:spPr>
            <a:xfrm>
              <a:off x="6134610" y="5482339"/>
              <a:ext cx="993775" cy="328955"/>
            </a:xfrm>
            <a:prstGeom prst="ellipse">
              <a:avLst/>
            </a:prstGeom>
            <a:solidFill>
              <a:srgbClr val="A4CAE0"/>
            </a:solidFill>
            <a:ln>
              <a:solidFill>
                <a:srgbClr val="8EB5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vi-VN"/>
            </a:p>
          </p:txBody>
        </p:sp>
      </p:grpSp>
      <p:pic>
        <p:nvPicPr>
          <p:cNvPr id="14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B2A452DA-A1BB-4686-9FED-22BB807EE4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16295" y="1366760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5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DD8B4D91-381C-4151-8138-1FBBD9665A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41955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6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23AF12-8FAF-4B2E-B92B-E1C4DB320C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8379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Arrow: Right 12">
            <a:extLst>
              <a:ext uri="{FF2B5EF4-FFF2-40B4-BE49-F238E27FC236}">
                <a16:creationId xmlns:a16="http://schemas.microsoft.com/office/drawing/2014/main" id="{4645938F-1715-4689-8953-608750287C6A}"/>
              </a:ext>
            </a:extLst>
          </p:cNvPr>
          <p:cNvSpPr/>
          <p:nvPr/>
        </p:nvSpPr>
        <p:spPr>
          <a:xfrm>
            <a:off x="4073321" y="4819229"/>
            <a:ext cx="776183" cy="204317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149" name="Rectangle: Rounded Corners 148">
            <a:extLst>
              <a:ext uri="{FF2B5EF4-FFF2-40B4-BE49-F238E27FC236}">
                <a16:creationId xmlns:a16="http://schemas.microsoft.com/office/drawing/2014/main" id="{EA52B31A-E57A-4186-B722-9F48802E85E1}"/>
              </a:ext>
            </a:extLst>
          </p:cNvPr>
          <p:cNvSpPr/>
          <p:nvPr/>
        </p:nvSpPr>
        <p:spPr>
          <a:xfrm>
            <a:off x="5181953" y="4547941"/>
            <a:ext cx="2520550" cy="746892"/>
          </a:xfrm>
          <a:prstGeom prst="round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3600" dirty="0"/>
              <a:t>10 : 5 = 2</a:t>
            </a:r>
          </a:p>
        </p:txBody>
      </p:sp>
      <p:pic>
        <p:nvPicPr>
          <p:cNvPr id="6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F0EEA6DC-C4F6-464D-80E2-48E5BEFE3B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2132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C7D6CAF8-BE00-49D7-AA61-83AB443F50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5885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FC2B114-4567-4C70-8CD5-173AD48C6E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6387" y="2012164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A5DBF3EC-1836-45F3-B9A9-B84091BF6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6851" y="1351758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1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362B3FF9-3C97-4EDA-8908-31930C98DE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1573" y="1359259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4D8EB9C7-7641-4B85-95B1-E1BE51BFE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11017" y="1374261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4" name="Picture 2" descr="Florida Orange Stock Illustrations – 673 Florida Orange Stock  Illustrations, Vectors &amp;amp; Clipart - Dreamstime">
            <a:extLst>
              <a:ext uri="{FF2B5EF4-FFF2-40B4-BE49-F238E27FC236}">
                <a16:creationId xmlns:a16="http://schemas.microsoft.com/office/drawing/2014/main" id="{8358CF05-1D16-4951-9FB5-73AFCDA287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05739" y="1381762"/>
            <a:ext cx="620621" cy="60559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07789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-4.07407E-6 L -0.06146 -0.20092 " pathEditMode="relative" rAng="0" ptsTypes="AA">
                                      <p:cBhvr>
                                        <p:cTn id="68" dur="2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73" y="-10046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0.07396 -0.20069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98" y="-10046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9167E-6 3.33333E-6 L 0.09935 -0.20625 " pathEditMode="relative" rAng="0" ptsTypes="AA">
                                      <p:cBhvr>
                                        <p:cTn id="72" dur="2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61" y="-1032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1667E-6 -3.33333E-6 L -0.0224 -0.22893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0" y="-11458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-2.59259E-6 L 0.00469 -0.22569 " pathEditMode="relative" rAng="0" ptsTypes="AA">
                                      <p:cBhvr>
                                        <p:cTn id="76" dur="2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4" y="-11296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2.59259E-6 L -0.12357 -0.10787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185" y="-539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-0.04375 -0.103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87" y="-5162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1.48148E-6 L 0.03386 -0.10417 " pathEditMode="relative" rAng="0" ptsTypes="AA">
                                      <p:cBhvr>
                                        <p:cTn id="82" dur="2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93" y="-5208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1.48148E-6 L -0.07995 -0.12199 " pathEditMode="relative" rAng="0" ptsTypes="AA">
                                      <p:cBhvr>
                                        <p:cTn id="84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7" y="-6111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58333E-6 7.40741E-7 L -0.00261 -0.11991 " pathEditMode="relative" rAng="0" ptsTypes="AA">
                                      <p:cBhvr>
                                        <p:cTn id="86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0" y="-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000"/>
                            </p:stCondLst>
                            <p:childTnLst>
                              <p:par>
                                <p:cTn id="9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1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1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2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6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000"/>
                            </p:stCondLst>
                            <p:childTnLst>
                              <p:par>
                                <p:cTn id="19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3.7037E-6 L 0.04987 0.22338 " pathEditMode="relative" rAng="0" ptsTypes="AA">
                                      <p:cBhvr>
                                        <p:cTn id="198" dur="2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91" y="11412"/>
                                    </p:animMotion>
                                  </p:childTnLst>
                                </p:cTn>
                              </p:par>
                              <p:par>
                                <p:cTn id="19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02994 0.21898 " pathEditMode="relative" rAng="0" ptsTypes="AA">
                                      <p:cBhvr>
                                        <p:cTn id="200" dur="2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497" y="10949"/>
                                    </p:animMotion>
                                  </p:childTnLst>
                                </p:cTn>
                              </p:par>
                              <p:par>
                                <p:cTn id="20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2.96296E-6 L -0.00065 0.19838 " pathEditMode="relative" rAng="0" ptsTypes="AA">
                                      <p:cBhvr>
                                        <p:cTn id="202" dur="2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9907"/>
                                    </p:animMotion>
                                  </p:childTnLst>
                                </p:cTn>
                              </p:par>
                              <p:par>
                                <p:cTn id="203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5.55112E-17 L -4.16667E-6 0.09884 " pathEditMode="relative" rAng="0" ptsTypes="AA">
                                      <p:cBhvr>
                                        <p:cTn id="204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931"/>
                                    </p:animMotion>
                                  </p:childTnLst>
                                </p:cTn>
                              </p:par>
                              <p:par>
                                <p:cTn id="20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45833E-6 5.55112E-17 L -0.08177 0.09907 " pathEditMode="relative" rAng="0" ptsTypes="AA">
                                      <p:cBhvr>
                                        <p:cTn id="206" dur="2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89" y="49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3000"/>
                            </p:stCondLst>
                            <p:childTnLst>
                              <p:par>
                                <p:cTn id="20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4000"/>
                            </p:stCondLst>
                            <p:childTnLst>
                              <p:par>
                                <p:cTn id="214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5833E-6 -4.44444E-6 L 0.04258 0.21204 " pathEditMode="relative" rAng="0" ptsTypes="AA">
                                      <p:cBhvr>
                                        <p:cTn id="215" dur="2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5" y="11204"/>
                                    </p:animMotion>
                                  </p:childTnLst>
                                </p:cTn>
                              </p:par>
                              <p:par>
                                <p:cTn id="21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-1.85185E-6 L 0.02253 0.20741 " pathEditMode="relative" rAng="0" ptsTypes="AA">
                                      <p:cBhvr>
                                        <p:cTn id="217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20" y="10370"/>
                                    </p:animMotion>
                                  </p:childTnLst>
                                </p:cTn>
                              </p:par>
                              <p:par>
                                <p:cTn id="21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5.55112E-17 L 0.00508 0.09884 " pathEditMode="relative" rAng="0" ptsTypes="AA">
                                      <p:cBhvr>
                                        <p:cTn id="219" dur="2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" y="4931"/>
                                    </p:animMotion>
                                  </p:childTnLst>
                                </p:cTn>
                              </p:par>
                              <p:par>
                                <p:cTn id="220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5.55112E-17 L -0.01914 0.09861 " pathEditMode="relative" rAng="0" ptsTypes="AA">
                                      <p:cBhvr>
                                        <p:cTn id="221" dur="2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64" y="4931"/>
                                    </p:animMotion>
                                  </p:childTnLst>
                                </p:cTn>
                              </p:par>
                              <p:par>
                                <p:cTn id="22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5.55112E-17 L -0.04206 0.09977 " pathEditMode="relative" rAng="0" ptsTypes="AA">
                                      <p:cBhvr>
                                        <p:cTn id="223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9" y="4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4" fill="hold">
                      <p:stCondLst>
                        <p:cond delay="indefinite"/>
                      </p:stCondLst>
                      <p:childTnLst>
                        <p:par>
                          <p:cTn id="225" fill="hold">
                            <p:stCondLst>
                              <p:cond delay="0"/>
                            </p:stCondLst>
                            <p:childTnLst>
                              <p:par>
                                <p:cTn id="22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8" dur="500"/>
                                        <p:tgtEl>
                                          <p:spTgt spid="1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500"/>
                            </p:stCondLst>
                            <p:childTnLst>
                              <p:par>
                                <p:cTn id="2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9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  <p:bldP spid="121" grpId="0" uiExpand="1" build="p"/>
      <p:bldP spid="4" grpId="0" animBg="1"/>
      <p:bldP spid="124" grpId="0" animBg="1"/>
      <p:bldP spid="13" grpId="0" animBg="1"/>
      <p:bldP spid="14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9786885-680E-40BF-80E3-984B69B0E43F}"/>
              </a:ext>
            </a:extLst>
          </p:cNvPr>
          <p:cNvGrpSpPr/>
          <p:nvPr/>
        </p:nvGrpSpPr>
        <p:grpSpPr>
          <a:xfrm>
            <a:off x="336500" y="1706149"/>
            <a:ext cx="3781425" cy="4772025"/>
            <a:chOff x="336500" y="1706149"/>
            <a:chExt cx="3781425" cy="4772025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685FBF61-7E49-4514-AD1B-3BA2C507F22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sharpenSoften amount="25000"/>
                      </a14:imgEffect>
                      <a14:imgEffect>
                        <a14:saturation sat="200000"/>
                      </a14:imgEffect>
                    </a14:imgLayer>
                  </a14:imgProps>
                </a:ext>
              </a:extLst>
            </a:blip>
            <a:stretch>
              <a:fillRect/>
            </a:stretch>
          </p:blipFill>
          <p:spPr>
            <a:xfrm flipH="1">
              <a:off x="336500" y="1706149"/>
              <a:ext cx="3781425" cy="4772025"/>
            </a:xfrm>
            <a:prstGeom prst="rect">
              <a:avLst/>
            </a:prstGeom>
          </p:spPr>
        </p:pic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28D4157-CC80-47A7-9DC4-6D2AAB700F17}"/>
                </a:ext>
              </a:extLst>
            </p:cNvPr>
            <p:cNvSpPr txBox="1"/>
            <p:nvPr/>
          </p:nvSpPr>
          <p:spPr>
            <a:xfrm>
              <a:off x="1033250" y="2153897"/>
              <a:ext cx="2693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2400" i="1" dirty="0"/>
                <a:t>Lập bảng chia 5 từ bảng nhân 5.</a:t>
              </a:r>
            </a:p>
          </p:txBody>
        </p:sp>
      </p:grpSp>
      <p:pic>
        <p:nvPicPr>
          <p:cNvPr id="2" name="Picture 4" descr="Không có mô tả.">
            <a:extLst>
              <a:ext uri="{FF2B5EF4-FFF2-40B4-BE49-F238E27FC236}">
                <a16:creationId xmlns:a16="http://schemas.microsoft.com/office/drawing/2014/main" id="{0E8E9979-F41A-4F35-8FFF-E53B6EA4F46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69449"/>
          <a:stretch/>
        </p:blipFill>
        <p:spPr bwMode="auto">
          <a:xfrm>
            <a:off x="717451" y="379826"/>
            <a:ext cx="2456827" cy="9537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8FA2A57F-558E-418E-8ED1-3EF71C4010C2}"/>
              </a:ext>
            </a:extLst>
          </p:cNvPr>
          <p:cNvSpPr txBox="1"/>
          <p:nvPr/>
        </p:nvSpPr>
        <p:spPr>
          <a:xfrm>
            <a:off x="873810" y="1350455"/>
            <a:ext cx="44262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800" dirty="0"/>
              <a:t>b) Hoàn thành bảng chia 5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847685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lang="vi-VN" sz="280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×</m:t>
                              </m:r>
                            </m:oMath>
                          </a14:m>
                          <a:r>
                            <a:rPr lang="vi-VN" sz="2800" dirty="0"/>
                            <a:t> 1    = 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2    = 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3    =  15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4    =  20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5    =  25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6    =  30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7    =  35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8    =  40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9    =  45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 </a:t>
                          </a:r>
                          <a14:m>
                            <m:oMath xmlns:m="http://schemas.openxmlformats.org/officeDocument/2006/math">
                              <m:r>
                                <a:rPr kumimoji="0" lang="vi-VN" sz="2800" b="0" i="1" u="none" strike="noStrike" kern="1200" cap="none" spc="0" normalizeH="0" baseline="0" noProof="0" smtClean="0">
                                  <a:ln>
                                    <a:noFill/>
                                  </a:ln>
                                  <a:solidFill>
                                    <a:prstClr val="black"/>
                                  </a:solidFill>
                                  <a:effectLst/>
                                  <a:uLnTx/>
                                  <a:uFillTx/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  <a:cs typeface="+mn-cs"/>
                                </a:rPr>
                                <m:t>×</m:t>
                              </m:r>
                            </m:oMath>
                          </a14:m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10  =  50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Choice>
        <mc:Fallback xmlns="">
          <p:graphicFrame>
            <p:nvGraphicFramePr>
              <p:cNvPr id="8" name="Table 8">
                <a:extLst>
                  <a:ext uri="{FF2B5EF4-FFF2-40B4-BE49-F238E27FC236}">
                    <a16:creationId xmlns:a16="http://schemas.microsoft.com/office/drawing/2014/main" id="{006B339B-F9C6-446E-B40E-70C2E872BC05}"/>
                  </a:ext>
                </a:extLst>
              </p:cNvPr>
              <p:cNvGraphicFramePr>
                <a:graphicFrameLocks noGrp="1"/>
              </p:cNvGraphicFramePr>
              <p:nvPr>
                <p:extLst>
                  <p:ext uri="{D42A27DB-BD31-4B8C-83A1-F6EECF244321}">
                    <p14:modId xmlns:p14="http://schemas.microsoft.com/office/powerpoint/2010/main" val="3157847685"/>
                  </p:ext>
                </p:extLst>
              </p:nvPr>
            </p:nvGraphicFramePr>
            <p:xfrm>
              <a:off x="5837332" y="292741"/>
              <a:ext cx="5295900" cy="6066662"/>
            </p:xfrm>
            <a:graphic>
              <a:graphicData uri="http://schemas.openxmlformats.org/drawingml/2006/table">
                <a:tbl>
                  <a:tblPr firstRow="1" bandRow="1">
                    <a:tableStyleId>{2D5ABB26-0587-4C30-8999-92F81FD0307C}</a:tableStyleId>
                  </a:tblPr>
                  <a:tblGrid>
                    <a:gridCol w="2647950">
                      <a:extLst>
                        <a:ext uri="{9D8B030D-6E8A-4147-A177-3AD203B41FA5}">
                          <a16:colId xmlns:a16="http://schemas.microsoft.com/office/drawing/2014/main" val="1880012416"/>
                        </a:ext>
                      </a:extLst>
                    </a:gridCol>
                    <a:gridCol w="2647950">
                      <a:extLst>
                        <a:ext uri="{9D8B030D-6E8A-4147-A177-3AD203B41FA5}">
                          <a16:colId xmlns:a16="http://schemas.microsoft.com/office/drawing/2014/main" val="1285292910"/>
                        </a:ext>
                      </a:extLst>
                    </a:gridCol>
                  </a:tblGrid>
                  <a:tr h="473602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nhân 2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vi-VN" sz="2400" dirty="0"/>
                            <a:t>Bảng chia 5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accent5">
                            <a:lumMod val="40000"/>
                            <a:lumOff val="60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309694407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1304" r="-101149" b="-923913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  5 : 5 = 1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4986537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193407" r="-101149" b="-834066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10 : 5 = 2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315485868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290217" r="-101149" b="-7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15 : 5 = 3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65658476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390217" r="-101149" b="-6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vi-VN" sz="2800" dirty="0"/>
                            <a:t>   20 : 5 = 4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396525265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490217" r="-101149" b="-5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vi-VN" sz="2800" dirty="0"/>
                            <a:t>   25 : 5 = 5</a:t>
                          </a:r>
                          <a:endParaRPr kumimoji="0" lang="vi-VN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black"/>
                            </a:solidFill>
                            <a:effectLst/>
                            <a:uLnTx/>
                            <a:uFillTx/>
                            <a:latin typeface="Arial"/>
                            <a:ea typeface="+mn-ea"/>
                            <a:cs typeface="+mn-cs"/>
                          </a:endParaRP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70508429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590217" r="-101149" b="-4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30 : 5 = 6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1728410800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690217" r="-101149" b="-325000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35 : 5 = 7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2098177519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798901" r="-101149" b="-228571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40 : 5 = 8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41001392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889130" r="-101149" b="-1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45 : 5 = 9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610955094"/>
                      </a:ext>
                    </a:extLst>
                  </a:tr>
                  <a:tr h="559306">
                    <a:tc>
                      <a:txBody>
                        <a:bodyPr/>
                        <a:lstStyle/>
                        <a:p>
                          <a:endParaRPr lang="vi-VN"/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blipFill>
                          <a:blip r:embed="rId6"/>
                          <a:stretch>
                            <a:fillRect l="-460" t="-989130" r="-101149" b="-26087"/>
                          </a:stretch>
                        </a:blipFill>
                      </a:tcPr>
                    </a:tc>
                    <a:tc>
                      <a:txBody>
                        <a:bodyPr/>
                        <a:lstStyle/>
                        <a:p>
                          <a:pPr marL="0" marR="0" lvl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kumimoji="0" lang="vi-VN" sz="2800" b="0" i="0" u="none" strike="noStrike" kern="1200" cap="none" spc="0" normalizeH="0" baseline="0" noProof="0" dirty="0">
                              <a:ln>
                                <a:noFill/>
                              </a:ln>
                              <a:solidFill>
                                <a:prstClr val="black"/>
                              </a:solidFill>
                              <a:effectLst/>
                              <a:uLnTx/>
                              <a:uFillTx/>
                              <a:latin typeface="Arial"/>
                              <a:ea typeface="+mn-ea"/>
                              <a:cs typeface="+mn-cs"/>
                            </a:rPr>
                            <a:t>   50 : 5 = 10</a:t>
                          </a:r>
                        </a:p>
                      </a:txBody>
                      <a:tcPr anchor="ctr">
                        <a:lnL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rgbClr val="00B0F0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</a:tcPr>
                    </a:tc>
                    <a:extLst>
                      <a:ext uri="{0D108BD9-81ED-4DB2-BD59-A6C34878D82A}">
                        <a16:rowId xmlns:a16="http://schemas.microsoft.com/office/drawing/2014/main" val="312227283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824CDCF-ADB2-4500-B2AD-579FE9C57700}"/>
              </a:ext>
            </a:extLst>
          </p:cNvPr>
          <p:cNvSpPr/>
          <p:nvPr/>
        </p:nvSpPr>
        <p:spPr>
          <a:xfrm>
            <a:off x="10181169" y="2490756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AC0EC-FA0D-497D-9514-1F580A6E7D6C}"/>
              </a:ext>
            </a:extLst>
          </p:cNvPr>
          <p:cNvSpPr/>
          <p:nvPr/>
        </p:nvSpPr>
        <p:spPr>
          <a:xfrm>
            <a:off x="10181169" y="3076515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80C2C782-8D4D-4BAC-996C-7FACBF6DBCF6}"/>
              </a:ext>
            </a:extLst>
          </p:cNvPr>
          <p:cNvSpPr/>
          <p:nvPr/>
        </p:nvSpPr>
        <p:spPr>
          <a:xfrm>
            <a:off x="10181169" y="3618567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3225BAB8-65EF-4BD1-AB70-8C262D47568C}"/>
              </a:ext>
            </a:extLst>
          </p:cNvPr>
          <p:cNvSpPr/>
          <p:nvPr/>
        </p:nvSpPr>
        <p:spPr>
          <a:xfrm>
            <a:off x="10181169" y="419708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0ED627-F93B-47EF-9E49-9218569A2437}"/>
              </a:ext>
            </a:extLst>
          </p:cNvPr>
          <p:cNvSpPr/>
          <p:nvPr/>
        </p:nvSpPr>
        <p:spPr>
          <a:xfrm>
            <a:off x="10181169" y="475354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C66A8BF1-6DE8-436D-838F-380CCA4157E8}"/>
              </a:ext>
            </a:extLst>
          </p:cNvPr>
          <p:cNvSpPr/>
          <p:nvPr/>
        </p:nvSpPr>
        <p:spPr>
          <a:xfrm>
            <a:off x="10181169" y="5310000"/>
            <a:ext cx="409297" cy="415959"/>
          </a:xfrm>
          <a:prstGeom prst="roundRect">
            <a:avLst/>
          </a:prstGeom>
          <a:solidFill>
            <a:schemeClr val="bg1"/>
          </a:solidFill>
          <a:ln w="38100">
            <a:solidFill>
              <a:srgbClr val="FFBA7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600" dirty="0">
                <a:solidFill>
                  <a:schemeClr val="tx1"/>
                </a:solidFill>
              </a:rPr>
              <a:t>?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2170B5F0-77DA-49A5-BDA2-250EDB60CE05}"/>
              </a:ext>
            </a:extLst>
          </p:cNvPr>
          <p:cNvSpPr/>
          <p:nvPr/>
        </p:nvSpPr>
        <p:spPr>
          <a:xfrm>
            <a:off x="8805878" y="813174"/>
            <a:ext cx="518257" cy="5497006"/>
          </a:xfrm>
          <a:prstGeom prst="rect">
            <a:avLst/>
          </a:prstGeom>
          <a:noFill/>
          <a:ln w="285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702FFF4-0548-40A7-B51E-EC10B092392E}"/>
              </a:ext>
            </a:extLst>
          </p:cNvPr>
          <p:cNvSpPr txBox="1"/>
          <p:nvPr/>
        </p:nvSpPr>
        <p:spPr>
          <a:xfrm>
            <a:off x="3431994" y="3426793"/>
            <a:ext cx="1281120" cy="40011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vi-VN" sz="2000" dirty="0"/>
              <a:t>Nhận xét: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6BA4FC5-4B69-4EB8-9A91-EE9CE7F9BAC4}"/>
              </a:ext>
            </a:extLst>
          </p:cNvPr>
          <p:cNvSpPr/>
          <p:nvPr/>
        </p:nvSpPr>
        <p:spPr>
          <a:xfrm>
            <a:off x="9497963" y="813174"/>
            <a:ext cx="334456" cy="5497006"/>
          </a:xfrm>
          <a:prstGeom prst="rect">
            <a:avLst/>
          </a:prstGeom>
          <a:noFill/>
          <a:ln w="28575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6DF1AF6-154B-4C86-ACAE-89D2FB89B3F7}"/>
              </a:ext>
            </a:extLst>
          </p:cNvPr>
          <p:cNvSpPr/>
          <p:nvPr/>
        </p:nvSpPr>
        <p:spPr>
          <a:xfrm>
            <a:off x="10118099" y="813174"/>
            <a:ext cx="549902" cy="5497006"/>
          </a:xfrm>
          <a:prstGeom prst="rect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vi-VN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358C99D2-60D4-426C-A9C6-9B30C1BC6E69}"/>
              </a:ext>
            </a:extLst>
          </p:cNvPr>
          <p:cNvSpPr txBox="1"/>
          <p:nvPr/>
        </p:nvSpPr>
        <p:spPr>
          <a:xfrm>
            <a:off x="2659102" y="3953009"/>
            <a:ext cx="3203326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bị chia là tích của các phép nhân.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Số chia đều là số 5.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vi-VN" sz="2400" dirty="0">
                <a:solidFill>
                  <a:schemeClr val="accent6">
                    <a:lumMod val="75000"/>
                  </a:schemeClr>
                </a:solidFill>
              </a:rPr>
              <a:t>Thương là các số tự nhiên tăng dần từ 1 đến 10.</a:t>
            </a:r>
          </a:p>
        </p:txBody>
      </p:sp>
    </p:spTree>
    <p:extLst>
      <p:ext uri="{BB962C8B-B14F-4D97-AF65-F5344CB8AC3E}">
        <p14:creationId xmlns:p14="http://schemas.microsoft.com/office/powerpoint/2010/main" val="887403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2" dur="500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4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23" grpId="0" animBg="1"/>
      <p:bldP spid="23" grpId="1" animBg="1"/>
      <p:bldP spid="24" grpId="0" animBg="1"/>
      <p:bldP spid="24" grpId="1" animBg="1"/>
      <p:bldP spid="26" grpId="0" animBg="1"/>
      <p:bldP spid="26" grpId="1" animBg="1"/>
      <p:bldP spid="28" grpId="0" animBg="1"/>
      <p:bldP spid="28" grpId="1" animBg="1"/>
      <p:bldP spid="29" grpId="0" animBg="1"/>
      <p:bldP spid="29" grpId="1" animBg="1"/>
      <p:bldP spid="31" grpId="0" animBg="1"/>
      <p:bldP spid="31" grpId="1" animBg="1"/>
      <p:bldP spid="44" grpId="0" animBg="1"/>
      <p:bldP spid="45" grpId="0" animBg="1"/>
      <p:bldP spid="47" grpId="0" animBg="1"/>
      <p:bldP spid="48" grpId="0" animBg="1"/>
      <p:bldP spid="46" grpId="0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6467336"/>
              </p:ext>
            </p:extLst>
          </p:nvPr>
        </p:nvGraphicFramePr>
        <p:xfrm>
          <a:off x="4131685" y="228600"/>
          <a:ext cx="3623830" cy="6400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3830">
                  <a:extLst>
                    <a:ext uri="{9D8B030D-6E8A-4147-A177-3AD203B41FA5}">
                      <a16:colId xmlns:a16="http://schemas.microsoft.com/office/drawing/2014/main" val="1858873927"/>
                    </a:ext>
                  </a:extLst>
                </a:gridCol>
              </a:tblGrid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3600" dirty="0"/>
                        <a:t>     5 : 5 = 1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41500429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10 : 5 = 2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553456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15 : 5 = 3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32008662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3600" dirty="0"/>
                        <a:t>   20 : 5 = 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23545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25 : 5 = 5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264061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30 : 5 = 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5666464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35 : 5 = 7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57280233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40 : 5 = 8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75196538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45 : 5 = 9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441823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50 : 5 = 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10349532"/>
                  </a:ext>
                </a:extLst>
              </a:tr>
            </a:tbl>
          </a:graphicData>
        </a:graphic>
      </p:graphicFrame>
      <p:sp>
        <p:nvSpPr>
          <p:cNvPr id="3" name="Smiley Face 2"/>
          <p:cNvSpPr/>
          <p:nvPr/>
        </p:nvSpPr>
        <p:spPr>
          <a:xfrm>
            <a:off x="4572000" y="228600"/>
            <a:ext cx="651164" cy="678872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miley Face 3"/>
          <p:cNvSpPr/>
          <p:nvPr/>
        </p:nvSpPr>
        <p:spPr>
          <a:xfrm>
            <a:off x="6137565" y="907472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Smiley Face 4"/>
          <p:cNvSpPr/>
          <p:nvPr/>
        </p:nvSpPr>
        <p:spPr>
          <a:xfrm>
            <a:off x="4656643" y="1537853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miley Face 5"/>
          <p:cNvSpPr/>
          <p:nvPr/>
        </p:nvSpPr>
        <p:spPr>
          <a:xfrm>
            <a:off x="6137565" y="4187535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miley Face 6"/>
          <p:cNvSpPr/>
          <p:nvPr/>
        </p:nvSpPr>
        <p:spPr>
          <a:xfrm>
            <a:off x="4572000" y="3467099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miley Face 7"/>
          <p:cNvSpPr/>
          <p:nvPr/>
        </p:nvSpPr>
        <p:spPr>
          <a:xfrm>
            <a:off x="6137565" y="2840180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Smiley Face 8"/>
          <p:cNvSpPr/>
          <p:nvPr/>
        </p:nvSpPr>
        <p:spPr>
          <a:xfrm>
            <a:off x="5417127" y="2195945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miley Face 9"/>
          <p:cNvSpPr/>
          <p:nvPr/>
        </p:nvSpPr>
        <p:spPr>
          <a:xfrm>
            <a:off x="6192985" y="4772888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miley Face 10"/>
          <p:cNvSpPr/>
          <p:nvPr/>
        </p:nvSpPr>
        <p:spPr>
          <a:xfrm>
            <a:off x="4572000" y="5396345"/>
            <a:ext cx="555697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miley Face 11"/>
          <p:cNvSpPr/>
          <p:nvPr/>
        </p:nvSpPr>
        <p:spPr>
          <a:xfrm>
            <a:off x="4571999" y="6026726"/>
            <a:ext cx="555697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3909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4131685" y="228600"/>
          <a:ext cx="3623830" cy="6400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23830">
                  <a:extLst>
                    <a:ext uri="{9D8B030D-6E8A-4147-A177-3AD203B41FA5}">
                      <a16:colId xmlns:a16="http://schemas.microsoft.com/office/drawing/2014/main" val="1858873927"/>
                    </a:ext>
                  </a:extLst>
                </a:gridCol>
              </a:tblGrid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3600" dirty="0"/>
                        <a:t>     5 : 5 = 1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41500429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10 : 5 = 2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1553456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15 : 5 = 3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132008662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algn="l"/>
                      <a:r>
                        <a:rPr lang="vi-VN" sz="3600" dirty="0"/>
                        <a:t>   20 : 5 = 4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2235450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vi-VN" sz="3600" dirty="0"/>
                        <a:t>   25 : 5 = 5</a:t>
                      </a:r>
                      <a:endParaRPr kumimoji="0" lang="vi-VN" sz="36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+mn-cs"/>
                      </a:endParaRP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8264061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30 : 5 = 6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95666464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35 : 5 = 7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257280233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40 : 5 = 8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575196538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45 : 5 = 9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9441823"/>
                  </a:ext>
                </a:extLst>
              </a:tr>
              <a:tr h="559306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vi-VN" sz="36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+mn-cs"/>
                        </a:rPr>
                        <a:t>   50 : 5 = 10</a:t>
                      </a:r>
                    </a:p>
                  </a:txBody>
                  <a:tcPr anchor="ctr">
                    <a:lnL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10349532"/>
                  </a:ext>
                </a:extLst>
              </a:tr>
            </a:tbl>
          </a:graphicData>
        </a:graphic>
      </p:graphicFrame>
      <p:sp>
        <p:nvSpPr>
          <p:cNvPr id="3" name="Smiley Face 2"/>
          <p:cNvSpPr/>
          <p:nvPr/>
        </p:nvSpPr>
        <p:spPr>
          <a:xfrm>
            <a:off x="4614320" y="294410"/>
            <a:ext cx="555699" cy="500493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Smiley Face 3"/>
          <p:cNvSpPr/>
          <p:nvPr/>
        </p:nvSpPr>
        <p:spPr>
          <a:xfrm>
            <a:off x="6137565" y="907472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Smiley Face 4"/>
          <p:cNvSpPr/>
          <p:nvPr/>
        </p:nvSpPr>
        <p:spPr>
          <a:xfrm>
            <a:off x="4571999" y="1565562"/>
            <a:ext cx="555700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Smiley Face 5"/>
          <p:cNvSpPr/>
          <p:nvPr/>
        </p:nvSpPr>
        <p:spPr>
          <a:xfrm>
            <a:off x="6137565" y="4187535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miley Face 6"/>
          <p:cNvSpPr/>
          <p:nvPr/>
        </p:nvSpPr>
        <p:spPr>
          <a:xfrm>
            <a:off x="4572000" y="3467099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Smiley Face 7"/>
          <p:cNvSpPr/>
          <p:nvPr/>
        </p:nvSpPr>
        <p:spPr>
          <a:xfrm>
            <a:off x="6137565" y="2840180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Smiley Face 8"/>
          <p:cNvSpPr/>
          <p:nvPr/>
        </p:nvSpPr>
        <p:spPr>
          <a:xfrm>
            <a:off x="5417127" y="2195945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Smiley Face 9"/>
          <p:cNvSpPr/>
          <p:nvPr/>
        </p:nvSpPr>
        <p:spPr>
          <a:xfrm>
            <a:off x="6192985" y="4772888"/>
            <a:ext cx="471055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miley Face 10"/>
          <p:cNvSpPr/>
          <p:nvPr/>
        </p:nvSpPr>
        <p:spPr>
          <a:xfrm>
            <a:off x="4572000" y="5396345"/>
            <a:ext cx="555697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Smiley Face 11"/>
          <p:cNvSpPr/>
          <p:nvPr/>
        </p:nvSpPr>
        <p:spPr>
          <a:xfrm>
            <a:off x="4571999" y="6026726"/>
            <a:ext cx="555697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Smiley Face 12"/>
          <p:cNvSpPr/>
          <p:nvPr/>
        </p:nvSpPr>
        <p:spPr>
          <a:xfrm>
            <a:off x="4614321" y="976745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Smiley Face 13"/>
          <p:cNvSpPr/>
          <p:nvPr/>
        </p:nvSpPr>
        <p:spPr>
          <a:xfrm>
            <a:off x="4571998" y="4109600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Smiley Face 14"/>
          <p:cNvSpPr/>
          <p:nvPr/>
        </p:nvSpPr>
        <p:spPr>
          <a:xfrm>
            <a:off x="4571998" y="2847105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Smiley Face 15"/>
          <p:cNvSpPr/>
          <p:nvPr/>
        </p:nvSpPr>
        <p:spPr>
          <a:xfrm>
            <a:off x="4571999" y="2204604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Smiley Face 16"/>
          <p:cNvSpPr/>
          <p:nvPr/>
        </p:nvSpPr>
        <p:spPr>
          <a:xfrm>
            <a:off x="4572000" y="4793671"/>
            <a:ext cx="555698" cy="491836"/>
          </a:xfrm>
          <a:prstGeom prst="smileyFace">
            <a:avLst/>
          </a:prstGeom>
          <a:solidFill>
            <a:srgbClr val="FFFF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1028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014564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2051</TotalTime>
  <Words>562</Words>
  <Application>Microsoft Office PowerPoint</Application>
  <PresentationFormat>Widescreen</PresentationFormat>
  <Paragraphs>127</Paragraphs>
  <Slides>13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13</vt:i4>
      </vt:variant>
    </vt:vector>
  </HeadingPairs>
  <TitlesOfParts>
    <vt:vector size="24" baseType="lpstr">
      <vt:lpstr>Arial</vt:lpstr>
      <vt:lpstr>Calibri</vt:lpstr>
      <vt:lpstr>Calibri Light</vt:lpstr>
      <vt:lpstr>Cambria Math</vt:lpstr>
      <vt:lpstr>HP001 5 hàng</vt:lpstr>
      <vt:lpstr>iCiel Cadena</vt:lpstr>
      <vt:lpstr>UTM Cookies</vt:lpstr>
      <vt:lpstr>思源黑体 CN Bold</vt:lpstr>
      <vt:lpstr>Office Theme</vt:lpstr>
      <vt:lpstr>1_Office Theme</vt:lpstr>
      <vt:lpstr>3_Office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Windows User</cp:lastModifiedBy>
  <cp:revision>186</cp:revision>
  <dcterms:created xsi:type="dcterms:W3CDTF">2021-06-02T01:34:28Z</dcterms:created>
  <dcterms:modified xsi:type="dcterms:W3CDTF">2022-02-12T08:58:43Z</dcterms:modified>
</cp:coreProperties>
</file>